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307" r:id="rId5"/>
    <p:sldId id="308" r:id="rId6"/>
    <p:sldId id="258" r:id="rId7"/>
    <p:sldId id="280" r:id="rId8"/>
    <p:sldId id="260" r:id="rId9"/>
    <p:sldId id="281" r:id="rId10"/>
    <p:sldId id="262" r:id="rId11"/>
    <p:sldId id="282" r:id="rId12"/>
    <p:sldId id="275" r:id="rId13"/>
    <p:sldId id="276" r:id="rId14"/>
    <p:sldId id="277" r:id="rId15"/>
    <p:sldId id="283" r:id="rId16"/>
    <p:sldId id="278" r:id="rId17"/>
    <p:sldId id="279" r:id="rId18"/>
    <p:sldId id="291" r:id="rId19"/>
    <p:sldId id="292" r:id="rId20"/>
    <p:sldId id="293" r:id="rId21"/>
    <p:sldId id="294" r:id="rId22"/>
    <p:sldId id="295" r:id="rId23"/>
    <p:sldId id="296" r:id="rId24"/>
    <p:sldId id="297" r:id="rId25"/>
    <p:sldId id="298" r:id="rId26"/>
    <p:sldId id="299" r:id="rId27"/>
    <p:sldId id="300" r:id="rId28"/>
    <p:sldId id="301" r:id="rId29"/>
    <p:sldId id="302" r:id="rId30"/>
    <p:sldId id="303" r:id="rId31"/>
    <p:sldId id="304" r:id="rId32"/>
    <p:sldId id="305" r:id="rId33"/>
    <p:sldId id="306" r:id="rId34"/>
  </p:sldIdLst>
  <p:sldSz cx="12192000" cy="6858000"/>
  <p:notesSz cx="6858000" cy="9144000"/>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4" userDrawn="1">
          <p15:clr>
            <a:srgbClr val="A4A3A4"/>
          </p15:clr>
        </p15:guide>
        <p15:guide id="2" pos="386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liver Huang" initials="" lastIdx="5" clrIdx="0"/>
  <p:cmAuthor id="7" name="冯 杰" initials="冯" lastIdx="7" clrIdx="6"/>
  <p:cmAuthor id="1" name="slt" initials="s" lastIdx="13" clrIdx="0"/>
  <p:cmAuthor id="2" name="Macco Qu" initials="MQ" lastIdx="70" clrIdx="1"/>
  <p:cmAuthor id="3" name="quhep" initials="q" lastIdx="33" clrIdx="2"/>
  <p:cmAuthor id="4" name="CEPRI-0592" initials="C" lastIdx="1" clrIdx="3"/>
  <p:cmAuthor id="5" name="24096" initials="2" lastIdx="1" clrIdx="4"/>
  <p:cmAuthor id="6" name="作者" initials="A" lastIdx="5" clrIdx="5"/>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557CD"/>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204"/>
        <p:guide pos="3866"/>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9" Type="http://schemas.openxmlformats.org/officeDocument/2006/relationships/tags" Target="tags/tag278.xml"/><Relationship Id="rId38" Type="http://schemas.openxmlformats.org/officeDocument/2006/relationships/commentAuthors" Target="commentAuthors.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marR="0" defTabSz="457200" eaLnBrk="1" fontAlgn="auto" hangingPunct="1">
              <a:spcBef>
                <a:spcPts val="0"/>
              </a:spcBef>
              <a:spcAft>
                <a:spcPts val="0"/>
              </a:spcAft>
              <a:buClrTx/>
              <a:buSzTx/>
              <a:buFontTx/>
              <a:buNone/>
              <a:defRPr/>
            </a:pPr>
            <a:r>
              <a:rPr lang="zh-CN" altLang="en-US" b="1" noProof="0" dirty="0">
                <a:solidFill>
                  <a:schemeClr val="bg1"/>
                </a:solidFill>
                <a:latin typeface="Times New Roman" panose="02020603050405020304" pitchFamily="18" charset="0"/>
                <a:sym typeface="+mn-ea"/>
              </a:rPr>
              <a:t>数据治理概论课程</a:t>
            </a:r>
            <a:r>
              <a:rPr lang="zh-CN" altLang="en-US" b="1" spc="300" noProof="0" dirty="0">
                <a:solidFill>
                  <a:schemeClr val="bg1"/>
                </a:solidFill>
                <a:latin typeface="微软雅黑" panose="020B0503020204020204" charset="-122"/>
                <a:ea typeface="微软雅黑" panose="020B0503020204020204" charset="-122"/>
                <a:sym typeface="+mn-ea"/>
              </a:rPr>
              <a:t>第</a:t>
            </a:r>
            <a:r>
              <a:rPr lang="en-US" altLang="zh-CN" b="1" spc="300" noProof="0" dirty="0">
                <a:solidFill>
                  <a:schemeClr val="bg1"/>
                </a:solidFill>
                <a:latin typeface="微软雅黑" panose="020B0503020204020204" charset="-122"/>
                <a:ea typeface="微软雅黑" panose="020B0503020204020204" charset="-122"/>
                <a:sym typeface="+mn-ea"/>
              </a:rPr>
              <a:t>14</a:t>
            </a:r>
            <a:r>
              <a:rPr lang="zh-CN" altLang="en-US" b="1" spc="300" noProof="0" dirty="0">
                <a:solidFill>
                  <a:schemeClr val="bg1"/>
                </a:solidFill>
                <a:latin typeface="微软雅黑" panose="020B0503020204020204" charset="-122"/>
                <a:ea typeface="微软雅黑" panose="020B0503020204020204" charset="-122"/>
                <a:sym typeface="+mn-ea"/>
              </a:rPr>
              <a:t>章 </a:t>
            </a:r>
            <a:r>
              <a:rPr lang="zh-CN" altLang="en-US" b="1" spc="300" noProof="0" dirty="0">
                <a:solidFill>
                  <a:schemeClr val="bg1"/>
                </a:solidFill>
                <a:latin typeface="微软雅黑" panose="020B0503020204020204" charset="-122"/>
                <a:ea typeface="微软雅黑" panose="020B0503020204020204" charset="-122"/>
                <a:sym typeface="+mn-ea"/>
              </a:rPr>
              <a:t>某金融企业数据治理</a:t>
            </a:r>
            <a:endParaRPr kumimoji="0" lang="zh-CN" altLang="en-US" b="1" kern="1200" cap="none" spc="300" normalizeH="0" baseline="0" noProof="0" dirty="0">
              <a:solidFill>
                <a:schemeClr val="bg1"/>
              </a:solidFill>
              <a:latin typeface="微软雅黑" panose="020B0503020204020204" charset="-122"/>
              <a:ea typeface="微软雅黑" panose="020B0503020204020204" charset="-122"/>
              <a:cs typeface="+mn-cs"/>
            </a:endParaRPr>
          </a:p>
          <a:p>
            <a:pPr marR="0" defTabSz="457200" eaLnBrk="1" fontAlgn="auto" hangingPunct="1">
              <a:spcBef>
                <a:spcPts val="0"/>
              </a:spcBef>
              <a:spcAft>
                <a:spcPts val="0"/>
              </a:spcAft>
              <a:buClrTx/>
              <a:buSzTx/>
              <a:buFontTx/>
              <a:buNone/>
              <a:defRPr/>
            </a:pP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kern="100" dirty="0">
                <a:latin typeface="微软雅黑" panose="020B0503020204020204" charset="-122"/>
                <a:ea typeface="微软雅黑" panose="020B0503020204020204" charset="-122"/>
                <a:sym typeface="+mn-ea"/>
              </a:rPr>
              <a:t>为了解决面临的上述问题和挑战，该公司在已有工作成果的基础上，采取了一系列措施，并以体系建设方案推动相关工作。</a:t>
            </a:r>
            <a:endParaRPr lang="zh-CN" altLang="en-US" kern="100" dirty="0">
              <a:latin typeface="微软雅黑" panose="020B0503020204020204" charset="-122"/>
              <a:ea typeface="微软雅黑" panose="020B0503020204020204" charset="-122"/>
              <a:sym typeface="+mn-ea"/>
            </a:endParaRPr>
          </a:p>
          <a:p>
            <a:r>
              <a:rPr lang="zh-CN" altLang="en-US" kern="100" dirty="0">
                <a:latin typeface="微软雅黑" panose="020B0503020204020204" charset="-122"/>
                <a:ea typeface="微软雅黑" panose="020B0503020204020204" charset="-122"/>
                <a:sym typeface="+mn-ea"/>
              </a:rPr>
              <a:t>首先是确立了一些原则。</a:t>
            </a:r>
            <a:endParaRPr lang="zh-CN" altLang="en-US" kern="100" dirty="0">
              <a:latin typeface="微软雅黑" panose="020B0503020204020204" charset="-122"/>
              <a:ea typeface="微软雅黑" panose="020B0503020204020204" charset="-122"/>
              <a:sym typeface="+mn-ea"/>
            </a:endParaRPr>
          </a:p>
          <a:p>
            <a:r>
              <a:rPr lang="en-US" altLang="zh-CN" kern="100" dirty="0">
                <a:latin typeface="微软雅黑" panose="020B0503020204020204" charset="-122"/>
                <a:ea typeface="微软雅黑" panose="020B0503020204020204" charset="-122"/>
                <a:sym typeface="+mn-ea"/>
              </a:rPr>
              <a:t>1.</a:t>
            </a:r>
            <a:r>
              <a:rPr lang="zh-CN" altLang="en-US" b="1" spc="150" dirty="0">
                <a:uFillTx/>
                <a:latin typeface="Arial" panose="020B0604020202020204" pitchFamily="34" charset="0"/>
                <a:ea typeface="微软雅黑" panose="020B0503020204020204" charset="-122"/>
                <a:sym typeface="+mn-ea"/>
              </a:rPr>
              <a:t>立足现状、注重落实</a:t>
            </a:r>
            <a:r>
              <a:rPr lang="zh-CN" altLang="en-US" spc="150" dirty="0">
                <a:uFillTx/>
                <a:latin typeface="Arial" panose="020B0604020202020204" pitchFamily="34" charset="0"/>
                <a:ea typeface="微软雅黑" panose="020B0503020204020204" charset="-122"/>
                <a:sym typeface="+mn-ea"/>
              </a:rPr>
              <a:t>：数据治理工作应植根于公司现状，不搞全面铺开，而应从迫切度、配合度、可落地性等角度找准应用场景，确定试点范围，推进治理工作快速见效。</a:t>
            </a:r>
            <a:endParaRPr lang="zh-CN" altLang="en-US" spc="150" dirty="0">
              <a:uFillTx/>
              <a:latin typeface="Arial" panose="020B0604020202020204" pitchFamily="34" charset="0"/>
              <a:ea typeface="微软雅黑" panose="020B0503020204020204" charset="-122"/>
              <a:sym typeface="+mn-ea"/>
            </a:endParaRPr>
          </a:p>
          <a:p>
            <a:r>
              <a:rPr lang="en-US" altLang="zh-CN" kern="100" dirty="0">
                <a:latin typeface="微软雅黑" panose="020B0503020204020204" charset="-122"/>
                <a:ea typeface="微软雅黑" panose="020B0503020204020204" charset="-122"/>
                <a:sym typeface="+mn-ea"/>
              </a:rPr>
              <a:t>2.</a:t>
            </a:r>
            <a:r>
              <a:rPr lang="zh-CN" altLang="en-US" b="1" spc="150" dirty="0">
                <a:uFillTx/>
                <a:latin typeface="Arial" panose="020B0604020202020204" pitchFamily="34" charset="0"/>
                <a:ea typeface="微软雅黑" panose="020B0503020204020204" charset="-122"/>
                <a:sym typeface="+mn-ea"/>
              </a:rPr>
              <a:t>价值导向、关注成效：</a:t>
            </a:r>
            <a:r>
              <a:rPr lang="zh-CN" altLang="en-US" spc="150" dirty="0">
                <a:uFillTx/>
                <a:latin typeface="Arial" panose="020B0604020202020204" pitchFamily="34" charset="0"/>
                <a:ea typeface="微软雅黑" panose="020B0503020204020204" charset="-122"/>
                <a:sym typeface="+mn-ea"/>
              </a:rPr>
              <a:t>不搞人浮于事的“面子工程”，而是以真正满足需求、解决实际问题、能产生实际效益的价值导向为指引，关注数据治理工作的实际成效。</a:t>
            </a:r>
            <a:endParaRPr lang="zh-CN" altLang="en-US" spc="150" dirty="0">
              <a:uFillTx/>
              <a:latin typeface="Arial" panose="020B0604020202020204" pitchFamily="34" charset="0"/>
              <a:ea typeface="微软雅黑" panose="020B0503020204020204" charset="-122"/>
              <a:sym typeface="+mn-ea"/>
            </a:endParaRPr>
          </a:p>
          <a:p>
            <a:r>
              <a:rPr lang="en-US" altLang="zh-CN" spc="150" dirty="0">
                <a:uFillTx/>
                <a:latin typeface="Arial" panose="020B0604020202020204" pitchFamily="34" charset="0"/>
                <a:ea typeface="微软雅黑" panose="020B0503020204020204" charset="-122"/>
                <a:sym typeface="+mn-ea"/>
              </a:rPr>
              <a:t>3.</a:t>
            </a:r>
            <a:r>
              <a:rPr lang="zh-CN" altLang="en-US" b="1" spc="150" dirty="0">
                <a:uFillTx/>
                <a:latin typeface="Arial" panose="020B0604020202020204" pitchFamily="34" charset="0"/>
                <a:ea typeface="微软雅黑" panose="020B0503020204020204" charset="-122"/>
                <a:sym typeface="+mn-ea"/>
              </a:rPr>
              <a:t>统筹规划、分步实施：</a:t>
            </a:r>
            <a:r>
              <a:rPr lang="zh-CN" altLang="en-US" spc="150" dirty="0">
                <a:uFillTx/>
                <a:latin typeface="Arial" panose="020B0604020202020204" pitchFamily="34" charset="0"/>
                <a:ea typeface="微软雅黑" panose="020B0503020204020204" charset="-122"/>
                <a:sym typeface="+mn-ea"/>
              </a:rPr>
              <a:t>数据治理是业务和IT部门的共同职责，应做到公司整体“一盘棋”，统筹安排各方资源，分步骤、阶段性集中力量实现重点突破，避免因缺乏协同而重复无序建设，造成资源浪费。</a:t>
            </a:r>
            <a:endParaRPr lang="zh-CN" altLang="en-US" spc="150" dirty="0">
              <a:uFillTx/>
              <a:latin typeface="Arial" panose="020B0604020202020204" pitchFamily="34" charset="0"/>
              <a:ea typeface="微软雅黑" panose="020B0503020204020204" charset="-122"/>
              <a:sym typeface="+mn-ea"/>
            </a:endParaRPr>
          </a:p>
          <a:p>
            <a:r>
              <a:rPr lang="en-US" altLang="zh-CN" spc="150" dirty="0">
                <a:uFillTx/>
                <a:latin typeface="Arial" panose="020B0604020202020204" pitchFamily="34" charset="0"/>
                <a:ea typeface="微软雅黑" panose="020B0503020204020204" charset="-122"/>
                <a:sym typeface="+mn-ea"/>
              </a:rPr>
              <a:t>4.</a:t>
            </a:r>
            <a:r>
              <a:rPr lang="zh-CN" altLang="en-US" b="1" spc="150" dirty="0">
                <a:uFillTx/>
                <a:latin typeface="Arial" panose="020B0604020202020204" pitchFamily="34" charset="0"/>
                <a:ea typeface="微软雅黑" panose="020B0503020204020204" charset="-122"/>
                <a:sym typeface="+mn-ea"/>
              </a:rPr>
              <a:t>建章立制、促进创新</a:t>
            </a:r>
            <a:r>
              <a:rPr lang="zh-CN" altLang="en-US" spc="150" dirty="0">
                <a:uFillTx/>
                <a:latin typeface="Arial" panose="020B0604020202020204" pitchFamily="34" charset="0"/>
                <a:ea typeface="微软雅黑" panose="020B0503020204020204" charset="-122"/>
                <a:sym typeface="+mn-ea"/>
              </a:rPr>
              <a:t>：数据治理是一项常态化工作，目的是探索一套确保问题不再重复发生、满足多样化需求的常态化的长效机制，实现数据驱动业务模式升级，多维度促进业务创新。</a:t>
            </a:r>
            <a:endParaRPr lang="zh-CN" altLang="en-US" spc="150" dirty="0">
              <a:uFillTx/>
              <a:latin typeface="Arial" panose="020B0604020202020204" pitchFamily="34" charset="0"/>
              <a:ea typeface="微软雅黑" panose="020B0503020204020204" charset="-122"/>
              <a:sym typeface="+mn-ea"/>
            </a:endParaRPr>
          </a:p>
          <a:p>
            <a:endParaRPr lang="zh-CN" altLang="en-US" spc="150" dirty="0">
              <a:uFillTx/>
              <a:latin typeface="Arial" panose="020B0604020202020204" pitchFamily="34" charset="0"/>
              <a:ea typeface="微软雅黑" panose="020B0503020204020204" charset="-122"/>
              <a:sym typeface="+mn-ea"/>
            </a:endParaRPr>
          </a:p>
          <a:p>
            <a:endParaRPr lang="en-US" altLang="zh-CN" kern="100" dirty="0">
              <a:latin typeface="微软雅黑" panose="020B0503020204020204" charset="-122"/>
              <a:ea typeface="微软雅黑" panose="020B0503020204020204" charset="-122"/>
              <a:sym typeface="+mn-e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kern="100" dirty="0">
                <a:latin typeface="微软雅黑" panose="020B0503020204020204" charset="-122"/>
                <a:ea typeface="微软雅黑" panose="020B0503020204020204" charset="-122"/>
                <a:sym typeface="+mn-ea"/>
              </a:rPr>
              <a:t>方案总体框架</a:t>
            </a:r>
            <a:r>
              <a:rPr lang="zh-CN" altLang="en-US" kern="100" dirty="0">
                <a:latin typeface="微软雅黑" panose="020B0503020204020204" charset="-122"/>
                <a:ea typeface="微软雅黑" panose="020B0503020204020204" charset="-122"/>
                <a:sym typeface="+mn-ea"/>
              </a:rPr>
              <a:t>及内容</a:t>
            </a:r>
            <a:endParaRPr lang="en-US" altLang="zh-CN" kern="100" dirty="0">
              <a:latin typeface="微软雅黑" panose="020B0503020204020204" charset="-122"/>
              <a:ea typeface="微软雅黑" panose="020B0503020204020204" charset="-122"/>
              <a:sym typeface="+mn-ea"/>
            </a:endParaRPr>
          </a:p>
          <a:p>
            <a:r>
              <a:rPr lang="en-US" altLang="zh-CN" kern="100" dirty="0">
                <a:latin typeface="微软雅黑" panose="020B0503020204020204" charset="-122"/>
                <a:ea typeface="微软雅黑" panose="020B0503020204020204" charset="-122"/>
                <a:sym typeface="+mn-ea"/>
              </a:rPr>
              <a:t>通过划分多种数据职能域，建立贯穿公司上下的综合保障机制，实现数据质量管理、数据安全管理、元数据管理、数据标准管理、数据构架管理、数据应用管理。</a:t>
            </a:r>
            <a:endParaRPr lang="en-US" altLang="zh-CN" kern="100" dirty="0">
              <a:latin typeface="微软雅黑" panose="020B0503020204020204" charset="-122"/>
              <a:ea typeface="微软雅黑" panose="020B0503020204020204" charset="-122"/>
              <a:sym typeface="+mn-ea"/>
            </a:endParaRPr>
          </a:p>
          <a:p>
            <a:r>
              <a:rPr lang="en-US" altLang="zh-CN" kern="100" dirty="0">
                <a:latin typeface="微软雅黑" panose="020B0503020204020204" charset="-122"/>
                <a:ea typeface="微软雅黑" panose="020B0503020204020204" charset="-122"/>
                <a:sym typeface="+mn-ea"/>
              </a:rPr>
              <a:t>以数据资产管理平台落地，实现覆盖公司全业务、全系统、全生命周期的数据管理功能，支撑数据治理职能工作，驱动各类保障机制逐步完善、专业能力逐步提升，确保数据“看得见”“管得住”“用得好”，最终实现数据资产价值的最大化。</a:t>
            </a:r>
            <a:endParaRPr lang="en-US" altLang="zh-CN" kern="100" dirty="0">
              <a:latin typeface="微软雅黑" panose="020B0503020204020204" charset="-122"/>
              <a:ea typeface="微软雅黑" panose="020B0503020204020204" charset="-122"/>
              <a:sym typeface="+mn-e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kern="100" dirty="0">
                <a:latin typeface="微软雅黑" panose="020B0503020204020204" charset="-122"/>
                <a:ea typeface="微软雅黑" panose="020B0503020204020204" charset="-122"/>
                <a:sym typeface="+mn-ea"/>
              </a:rPr>
              <a:t>结合公司年度重点工作，确定数据治理工作的应用场景。围绕应用场景开展专项数据治理，通过三个阶段、四条主线形成数据治理常态化运营机制。</a:t>
            </a:r>
            <a:endParaRPr lang="en-US" altLang="zh-CN" kern="100" dirty="0">
              <a:latin typeface="微软雅黑" panose="020B0503020204020204" charset="-122"/>
              <a:ea typeface="微软雅黑" panose="020B0503020204020204" charset="-122"/>
              <a:sym typeface="+mn-ea"/>
            </a:endParaRPr>
          </a:p>
          <a:p>
            <a:r>
              <a:rPr lang="en-US" altLang="zh-CN" kern="100" dirty="0">
                <a:latin typeface="微软雅黑" panose="020B0503020204020204" charset="-122"/>
                <a:ea typeface="微软雅黑" panose="020B0503020204020204" charset="-122"/>
                <a:sym typeface="+mn-ea"/>
              </a:rPr>
              <a:t>1）第一阶段：试点建设。本阶段以具体业务点为试点，局部开展数据资产盘点、数据标准梳理、数据质量提升等工作。以点带面，驱动各类保障机制逐步建立，推动各项专业能力逐项形成，制定各项数据治理配套细则、规范，建立由各方共同参与的“长效管理机制”。</a:t>
            </a:r>
            <a:endParaRPr lang="en-US" altLang="zh-CN" kern="100" dirty="0">
              <a:latin typeface="微软雅黑" panose="020B0503020204020204" charset="-122"/>
              <a:ea typeface="微软雅黑" panose="020B0503020204020204" charset="-122"/>
              <a:sym typeface="+mn-ea"/>
            </a:endParaRPr>
          </a:p>
          <a:p>
            <a:r>
              <a:rPr lang="en-US" altLang="zh-CN" kern="100" dirty="0">
                <a:latin typeface="微软雅黑" panose="020B0503020204020204" charset="-122"/>
                <a:ea typeface="微软雅黑" panose="020B0503020204020204" charset="-122"/>
                <a:sym typeface="+mn-ea"/>
              </a:rPr>
              <a:t>2）第二阶段：全面深化。本阶段以全面深化为目标，借鉴第一阶段局部试点建设经验和取得的成果，扩大支撑的业务场景建设范围，推动各项专业能力逐步提升,数据价值逐步发挥。</a:t>
            </a:r>
            <a:endParaRPr lang="en-US" altLang="zh-CN" kern="100" dirty="0">
              <a:latin typeface="微软雅黑" panose="020B0503020204020204" charset="-122"/>
              <a:ea typeface="微软雅黑" panose="020B0503020204020204" charset="-122"/>
              <a:sym typeface="+mn-ea"/>
            </a:endParaRPr>
          </a:p>
          <a:p>
            <a:r>
              <a:rPr lang="en-US" altLang="zh-CN" kern="100" dirty="0">
                <a:latin typeface="微软雅黑" panose="020B0503020204020204" charset="-122"/>
                <a:ea typeface="微软雅黑" panose="020B0503020204020204" charset="-122"/>
                <a:sym typeface="+mn-ea"/>
              </a:rPr>
              <a:t>3）第三阶段：常态运营。本阶段以“数据资产价值最大化”为目标，以数据价值显现为主题，支撑公司战略落地，同时持续完善保障机制，提升各项专业能力，使高质量数据支撑公司更多的业务创新应用场景，实现数据资产价值最大化。</a:t>
            </a:r>
            <a:endParaRPr lang="en-US" altLang="zh-CN" kern="100" dirty="0">
              <a:latin typeface="微软雅黑" panose="020B0503020204020204" charset="-122"/>
              <a:ea typeface="微软雅黑" panose="020B0503020204020204" charset="-122"/>
              <a:sym typeface="+mn-e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marL="0" indent="0" algn="l">
              <a:lnSpc>
                <a:spcPct val="100000"/>
              </a:lnSpc>
              <a:spcBef>
                <a:spcPts val="0"/>
              </a:spcBef>
              <a:spcAft>
                <a:spcPts val="0"/>
              </a:spcAft>
              <a:buSzPct val="100000"/>
              <a:buNone/>
            </a:pPr>
            <a:r>
              <a:rPr lang="en-US" altLang="zh-CN" b="1" spc="380" dirty="0">
                <a:solidFill>
                  <a:schemeClr val="tx1">
                    <a:lumMod val="85000"/>
                    <a:lumOff val="15000"/>
                  </a:schemeClr>
                </a:solidFill>
                <a:uFillTx/>
                <a:latin typeface="微软雅黑" panose="020B0503020204020204" charset="-122"/>
                <a:ea typeface="微软雅黑" panose="020B0503020204020204" charset="-122"/>
                <a:sym typeface="+mn-ea"/>
              </a:rPr>
              <a:t>14.4 </a:t>
            </a:r>
            <a:r>
              <a:rPr lang="en-US" altLang="zh-CN" b="1" dirty="0">
                <a:solidFill>
                  <a:srgbClr val="000000"/>
                </a:solidFill>
                <a:uFillTx/>
                <a:latin typeface="Times New Roman" panose="02020603050405020304" pitchFamily="18" charset="0"/>
                <a:ea typeface="微软雅黑" panose="020B0503020204020204" charset="-122"/>
                <a:sym typeface="+mn-ea"/>
              </a:rPr>
              <a:t>实施成果</a:t>
            </a:r>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kern="100" dirty="0">
                <a:latin typeface="微软雅黑" panose="020B0503020204020204" charset="-122"/>
                <a:ea typeface="微软雅黑" panose="020B0503020204020204" charset="-122"/>
                <a:sym typeface="+mn-ea"/>
              </a:rPr>
              <a:t>通过三阶段的建设，该公司形成了重点业务数据资产目录、数据标准字典；</a:t>
            </a:r>
            <a:endParaRPr lang="en-US" altLang="zh-CN" kern="100" dirty="0">
              <a:latin typeface="微软雅黑" panose="020B0503020204020204" charset="-122"/>
              <a:ea typeface="微软雅黑" panose="020B0503020204020204" charset="-122"/>
              <a:sym typeface="+mn-ea"/>
            </a:endParaRPr>
          </a:p>
          <a:p>
            <a:r>
              <a:rPr lang="en-US" altLang="zh-CN" kern="100" dirty="0">
                <a:latin typeface="微软雅黑" panose="020B0503020204020204" charset="-122"/>
                <a:ea typeface="微软雅黑" panose="020B0503020204020204" charset="-122"/>
                <a:sym typeface="+mn-ea"/>
              </a:rPr>
              <a:t>构建了数据质量管理机制，实现对重点业务、重点系统、重点环节数据质量评估的覆盖；</a:t>
            </a:r>
            <a:endParaRPr lang="en-US" altLang="zh-CN" kern="100" dirty="0">
              <a:latin typeface="微软雅黑" panose="020B0503020204020204" charset="-122"/>
              <a:ea typeface="微软雅黑" panose="020B0503020204020204" charset="-122"/>
              <a:sym typeface="+mn-ea"/>
            </a:endParaRPr>
          </a:p>
          <a:p>
            <a:r>
              <a:rPr lang="en-US" altLang="zh-CN" kern="100" dirty="0">
                <a:latin typeface="微软雅黑" panose="020B0503020204020204" charset="-122"/>
                <a:ea typeface="微软雅黑" panose="020B0503020204020204" charset="-122"/>
                <a:sym typeface="+mn-ea"/>
              </a:rPr>
              <a:t>初步建设自助分析平台，在试点部门推广使用。</a:t>
            </a:r>
            <a:endParaRPr lang="en-US" altLang="zh-CN" kern="100" dirty="0">
              <a:latin typeface="微软雅黑" panose="020B0503020204020204" charset="-122"/>
              <a:ea typeface="微软雅黑" panose="020B0503020204020204" charset="-122"/>
              <a:sym typeface="+mn-ea"/>
            </a:endParaRPr>
          </a:p>
          <a:p>
            <a:r>
              <a:rPr lang="en-US" altLang="zh-CN" kern="100" dirty="0">
                <a:latin typeface="微软雅黑" panose="020B0503020204020204" charset="-122"/>
                <a:ea typeface="微软雅黑" panose="020B0503020204020204" charset="-122"/>
                <a:sym typeface="+mn-ea"/>
              </a:rPr>
              <a:t>该公司持续深入开展专项数据治理，发布企业级数据标准，实现各类系统、数据平台的数据标准化，数据治理各项专业能力得到较大提升。</a:t>
            </a:r>
            <a:endParaRPr lang="en-US" altLang="zh-CN" kern="100" dirty="0">
              <a:latin typeface="微软雅黑" panose="020B0503020204020204" charset="-122"/>
              <a:ea typeface="微软雅黑" panose="020B0503020204020204" charset="-122"/>
              <a:sym typeface="+mn-ea"/>
            </a:endParaRPr>
          </a:p>
          <a:p>
            <a:r>
              <a:rPr lang="en-US" altLang="zh-CN" kern="100" dirty="0">
                <a:latin typeface="微软雅黑" panose="020B0503020204020204" charset="-122"/>
                <a:ea typeface="微软雅黑" panose="020B0503020204020204" charset="-122"/>
                <a:sym typeface="+mn-ea"/>
              </a:rPr>
              <a:t>在业务侧，该公司通过对重点应用场景的数据支撑，零售客户线上服务做到全覆盖，客户满意度和App用户黏性大幅提升。</a:t>
            </a:r>
            <a:endParaRPr lang="en-US" altLang="zh-CN" kern="100" dirty="0">
              <a:latin typeface="微软雅黑" panose="020B0503020204020204" charset="-122"/>
              <a:ea typeface="微软雅黑" panose="020B0503020204020204" charset="-122"/>
              <a:sym typeface="+mn-ea"/>
            </a:endParaRPr>
          </a:p>
          <a:p>
            <a:r>
              <a:rPr lang="en-US" altLang="zh-CN" kern="100" dirty="0">
                <a:latin typeface="微软雅黑" panose="020B0503020204020204" charset="-122"/>
                <a:ea typeface="微软雅黑" panose="020B0503020204020204" charset="-122"/>
                <a:sym typeface="+mn-ea"/>
              </a:rPr>
              <a:t>该公司通过AI风控模型快速识别风险点，减少风险事件的发生。</a:t>
            </a:r>
            <a:endParaRPr lang="en-US" altLang="zh-CN" kern="100" dirty="0">
              <a:latin typeface="微软雅黑" panose="020B0503020204020204" charset="-122"/>
              <a:ea typeface="微软雅黑" panose="020B0503020204020204" charset="-122"/>
              <a:sym typeface="+mn-ea"/>
            </a:endParaRPr>
          </a:p>
          <a:p>
            <a:r>
              <a:rPr lang="en-US" altLang="zh-CN" kern="100" dirty="0">
                <a:latin typeface="微软雅黑" panose="020B0503020204020204" charset="-122"/>
                <a:ea typeface="微软雅黑" panose="020B0503020204020204" charset="-122"/>
                <a:sym typeface="+mn-ea"/>
              </a:rPr>
              <a:t>另外，该公司通过成熟的数据开放共享及创新数据应用，极大地促进了数据价值释放。</a:t>
            </a:r>
            <a:endParaRPr lang="en-US" altLang="zh-CN" kern="100" dirty="0">
              <a:latin typeface="微软雅黑" panose="020B0503020204020204" charset="-122"/>
              <a:ea typeface="微软雅黑" panose="020B0503020204020204" charset="-122"/>
              <a:sym typeface="+mn-ea"/>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marL="457200" lvl="0" indent="-457200" defTabSz="457200" eaLnBrk="1" hangingPunct="1">
              <a:lnSpc>
                <a:spcPct val="170000"/>
              </a:lnSpc>
              <a:spcBef>
                <a:spcPct val="0"/>
              </a:spcBef>
              <a:buFontTx/>
              <a:buNone/>
            </a:pPr>
            <a:r>
              <a:rPr lang="zh-CN" altLang="en-US" b="1" dirty="0">
                <a:solidFill>
                  <a:srgbClr val="000000"/>
                </a:solidFill>
                <a:latin typeface="Arial" panose="020B0604020202020204" pitchFamily="34" charset="0"/>
                <a:ea typeface="黑体" panose="02010609060101010101" charset="-122"/>
                <a:sym typeface="+mn-ea"/>
              </a:rPr>
              <a:t>1.1 数据治理的基本概念</a:t>
            </a:r>
            <a:endParaRPr lang="zh-CN" altLang="en-US" b="1" dirty="0">
              <a:solidFill>
                <a:srgbClr val="000000"/>
              </a:solidFill>
              <a:latin typeface="Arial" panose="020B0604020202020204" pitchFamily="34" charset="0"/>
              <a:ea typeface="黑体" panose="02010609060101010101" charset="-122"/>
            </a:endParaRPr>
          </a:p>
          <a:p>
            <a:pPr marL="457200" lvl="0" indent="-457200" defTabSz="457200" eaLnBrk="1" hangingPunct="1">
              <a:lnSpc>
                <a:spcPct val="170000"/>
              </a:lnSpc>
              <a:spcBef>
                <a:spcPct val="0"/>
              </a:spcBef>
              <a:buFontTx/>
              <a:buNone/>
            </a:pPr>
            <a:r>
              <a:rPr lang="zh-CN" altLang="en-US" b="1" dirty="0">
                <a:solidFill>
                  <a:srgbClr val="000000"/>
                </a:solidFill>
                <a:latin typeface="Arial" panose="020B0604020202020204" pitchFamily="34" charset="0"/>
                <a:ea typeface="黑体" panose="02010609060101010101" charset="-122"/>
                <a:sym typeface="+mn-ea"/>
              </a:rPr>
              <a:t>1.2 数据治理的发展历程及趋势</a:t>
            </a:r>
            <a:endParaRPr lang="zh-CN" altLang="en-US" b="1" dirty="0">
              <a:solidFill>
                <a:srgbClr val="000000"/>
              </a:solidFill>
              <a:latin typeface="Arial" panose="020B0604020202020204" pitchFamily="34" charset="0"/>
              <a:ea typeface="黑体" panose="02010609060101010101" charset="-122"/>
            </a:endParaRPr>
          </a:p>
          <a:p>
            <a:pPr marL="457200" lvl="0" indent="-457200" defTabSz="457200" eaLnBrk="1" hangingPunct="1">
              <a:lnSpc>
                <a:spcPct val="170000"/>
              </a:lnSpc>
              <a:spcBef>
                <a:spcPct val="0"/>
              </a:spcBef>
              <a:buFontTx/>
              <a:buNone/>
            </a:pPr>
            <a:r>
              <a:rPr lang="zh-CN" altLang="en-US" b="1" dirty="0">
                <a:solidFill>
                  <a:srgbClr val="000000"/>
                </a:solidFill>
                <a:latin typeface="Arial" panose="020B0604020202020204" pitchFamily="34" charset="0"/>
                <a:ea typeface="黑体" panose="02010609060101010101" charset="-122"/>
                <a:sym typeface="+mn-ea"/>
              </a:rPr>
              <a:t>1.3 数据治理在现代组织中的定位</a:t>
            </a:r>
            <a:endParaRPr lang="zh-CN" altLang="en-US" b="1" dirty="0">
              <a:solidFill>
                <a:srgbClr val="000000"/>
              </a:solidFill>
              <a:latin typeface="Arial" panose="020B0604020202020204" pitchFamily="34" charset="0"/>
              <a:ea typeface="黑体" panose="02010609060101010101" charset="-122"/>
            </a:endParaRPr>
          </a:p>
          <a:p>
            <a:pPr marL="457200" lvl="0" indent="-457200" defTabSz="457200" eaLnBrk="1" hangingPunct="1">
              <a:lnSpc>
                <a:spcPct val="170000"/>
              </a:lnSpc>
              <a:spcBef>
                <a:spcPct val="0"/>
              </a:spcBef>
              <a:buFontTx/>
              <a:buNone/>
            </a:pPr>
            <a:r>
              <a:rPr lang="zh-CN" altLang="en-US" b="1" dirty="0">
                <a:solidFill>
                  <a:srgbClr val="000000"/>
                </a:solidFill>
                <a:latin typeface="Arial" panose="020B0604020202020204" pitchFamily="34" charset="0"/>
                <a:ea typeface="黑体" panose="02010609060101010101" charset="-122"/>
                <a:sym typeface="+mn-ea"/>
              </a:rPr>
              <a:t>1.4 数据治理的误区</a:t>
            </a:r>
            <a:endParaRPr lang="zh-CN" altLang="en-US" b="1" dirty="0">
              <a:solidFill>
                <a:srgbClr val="000000"/>
              </a:solidFill>
              <a:latin typeface="Arial" panose="020B0604020202020204" pitchFamily="34" charset="0"/>
              <a:ea typeface="黑体" panose="02010609060101010101" charset="-122"/>
            </a:endParaRPr>
          </a:p>
          <a:p>
            <a:pPr marL="457200" lvl="0" indent="-457200" defTabSz="457200" eaLnBrk="1" hangingPunct="1">
              <a:lnSpc>
                <a:spcPct val="170000"/>
              </a:lnSpc>
              <a:spcBef>
                <a:spcPct val="0"/>
              </a:spcBef>
              <a:buFontTx/>
              <a:buNone/>
            </a:pPr>
            <a:r>
              <a:rPr lang="zh-CN" altLang="en-US" b="1" dirty="0">
                <a:solidFill>
                  <a:srgbClr val="000000"/>
                </a:solidFill>
                <a:latin typeface="Arial" panose="020B0604020202020204" pitchFamily="34" charset="0"/>
                <a:ea typeface="黑体" panose="02010609060101010101" charset="-122"/>
                <a:sym typeface="+mn-ea"/>
              </a:rPr>
              <a:t>1.5 数据治理与数据管理</a:t>
            </a:r>
            <a:endParaRPr lang="zh-CN" altLang="en-US" b="1" dirty="0">
              <a:solidFill>
                <a:srgbClr val="000000"/>
              </a:solidFill>
              <a:latin typeface="Arial" panose="020B0604020202020204" pitchFamily="34" charset="0"/>
              <a:ea typeface="黑体" panose="02010609060101010101" charset="-122"/>
            </a:endParaRPr>
          </a:p>
          <a:p>
            <a:pPr marL="457200" lvl="0" indent="-457200" defTabSz="457200" eaLnBrk="1" hangingPunct="1">
              <a:lnSpc>
                <a:spcPct val="100000"/>
              </a:lnSpc>
              <a:spcBef>
                <a:spcPct val="0"/>
              </a:spcBef>
              <a:buFont typeface="Arial" panose="020B0604020202020204" pitchFamily="34" charset="0"/>
              <a:buChar char="•"/>
            </a:pPr>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marL="457200" lvl="0" indent="-457200" defTabSz="457200" eaLnBrk="1" hangingPunct="1">
              <a:lnSpc>
                <a:spcPct val="170000"/>
              </a:lnSpc>
              <a:spcBef>
                <a:spcPct val="0"/>
              </a:spcBef>
              <a:buFontTx/>
              <a:buNone/>
            </a:pPr>
            <a:r>
              <a:rPr lang="zh-CN" altLang="en-US" b="1" dirty="0">
                <a:solidFill>
                  <a:srgbClr val="000000"/>
                </a:solidFill>
                <a:latin typeface="Arial" panose="020B0604020202020204" pitchFamily="34" charset="0"/>
                <a:ea typeface="黑体" panose="02010609060101010101" charset="-122"/>
                <a:sym typeface="+mn-ea"/>
              </a:rPr>
              <a:t>1.1 数据治理的基本概念</a:t>
            </a:r>
            <a:endParaRPr lang="zh-CN" altLang="en-US" b="1" dirty="0">
              <a:solidFill>
                <a:srgbClr val="000000"/>
              </a:solidFill>
              <a:latin typeface="Arial" panose="020B0604020202020204" pitchFamily="34" charset="0"/>
              <a:ea typeface="黑体" panose="02010609060101010101" charset="-122"/>
            </a:endParaRPr>
          </a:p>
          <a:p>
            <a:pPr marL="457200" lvl="0" indent="-457200" defTabSz="457200" eaLnBrk="1" hangingPunct="1">
              <a:lnSpc>
                <a:spcPct val="170000"/>
              </a:lnSpc>
              <a:spcBef>
                <a:spcPct val="0"/>
              </a:spcBef>
              <a:buFontTx/>
              <a:buNone/>
            </a:pPr>
            <a:r>
              <a:rPr lang="zh-CN" altLang="en-US" b="1" dirty="0">
                <a:solidFill>
                  <a:srgbClr val="000000"/>
                </a:solidFill>
                <a:latin typeface="Arial" panose="020B0604020202020204" pitchFamily="34" charset="0"/>
                <a:ea typeface="黑体" panose="02010609060101010101" charset="-122"/>
                <a:sym typeface="+mn-ea"/>
              </a:rPr>
              <a:t>1.2 数据治理的发展历程及趋势</a:t>
            </a:r>
            <a:endParaRPr lang="zh-CN" altLang="en-US" b="1" dirty="0">
              <a:solidFill>
                <a:srgbClr val="000000"/>
              </a:solidFill>
              <a:latin typeface="Arial" panose="020B0604020202020204" pitchFamily="34" charset="0"/>
              <a:ea typeface="黑体" panose="02010609060101010101" charset="-122"/>
            </a:endParaRPr>
          </a:p>
          <a:p>
            <a:pPr marL="457200" lvl="0" indent="-457200" defTabSz="457200" eaLnBrk="1" hangingPunct="1">
              <a:lnSpc>
                <a:spcPct val="170000"/>
              </a:lnSpc>
              <a:spcBef>
                <a:spcPct val="0"/>
              </a:spcBef>
              <a:buFontTx/>
              <a:buNone/>
            </a:pPr>
            <a:r>
              <a:rPr lang="zh-CN" altLang="en-US" b="1" dirty="0">
                <a:solidFill>
                  <a:srgbClr val="000000"/>
                </a:solidFill>
                <a:latin typeface="Arial" panose="020B0604020202020204" pitchFamily="34" charset="0"/>
                <a:ea typeface="黑体" panose="02010609060101010101" charset="-122"/>
                <a:sym typeface="+mn-ea"/>
              </a:rPr>
              <a:t>1.3 数据治理在现代组织中的定位</a:t>
            </a:r>
            <a:endParaRPr lang="zh-CN" altLang="en-US" b="1" dirty="0">
              <a:solidFill>
                <a:srgbClr val="000000"/>
              </a:solidFill>
              <a:latin typeface="Arial" panose="020B0604020202020204" pitchFamily="34" charset="0"/>
              <a:ea typeface="黑体" panose="02010609060101010101" charset="-122"/>
            </a:endParaRPr>
          </a:p>
          <a:p>
            <a:pPr marL="457200" lvl="0" indent="-457200" defTabSz="457200" eaLnBrk="1" hangingPunct="1">
              <a:lnSpc>
                <a:spcPct val="170000"/>
              </a:lnSpc>
              <a:spcBef>
                <a:spcPct val="0"/>
              </a:spcBef>
              <a:buFontTx/>
              <a:buNone/>
            </a:pPr>
            <a:r>
              <a:rPr lang="zh-CN" altLang="en-US" b="1" dirty="0">
                <a:solidFill>
                  <a:srgbClr val="000000"/>
                </a:solidFill>
                <a:latin typeface="Arial" panose="020B0604020202020204" pitchFamily="34" charset="0"/>
                <a:ea typeface="黑体" panose="02010609060101010101" charset="-122"/>
                <a:sym typeface="+mn-ea"/>
              </a:rPr>
              <a:t>1.4 数据治理的误区</a:t>
            </a:r>
            <a:endParaRPr lang="zh-CN" altLang="en-US" b="1" dirty="0">
              <a:solidFill>
                <a:srgbClr val="000000"/>
              </a:solidFill>
              <a:latin typeface="Arial" panose="020B0604020202020204" pitchFamily="34" charset="0"/>
              <a:ea typeface="黑体" panose="02010609060101010101" charset="-122"/>
            </a:endParaRPr>
          </a:p>
          <a:p>
            <a:pPr marL="457200" lvl="0" indent="-457200" defTabSz="457200" eaLnBrk="1" hangingPunct="1">
              <a:lnSpc>
                <a:spcPct val="170000"/>
              </a:lnSpc>
              <a:spcBef>
                <a:spcPct val="0"/>
              </a:spcBef>
              <a:buFontTx/>
              <a:buNone/>
            </a:pPr>
            <a:r>
              <a:rPr lang="zh-CN" altLang="en-US" b="1" dirty="0">
                <a:solidFill>
                  <a:srgbClr val="000000"/>
                </a:solidFill>
                <a:latin typeface="Arial" panose="020B0604020202020204" pitchFamily="34" charset="0"/>
                <a:ea typeface="黑体" panose="02010609060101010101" charset="-122"/>
                <a:sym typeface="+mn-ea"/>
              </a:rPr>
              <a:t>1.5 数据治理与数据管理</a:t>
            </a:r>
            <a:endParaRPr lang="zh-CN" altLang="en-US" b="1" dirty="0">
              <a:solidFill>
                <a:srgbClr val="000000"/>
              </a:solidFill>
              <a:latin typeface="Arial" panose="020B0604020202020204" pitchFamily="34" charset="0"/>
              <a:ea typeface="黑体" panose="02010609060101010101" charset="-122"/>
            </a:endParaRPr>
          </a:p>
          <a:p>
            <a:pPr marL="457200" lvl="0" indent="-457200" defTabSz="457200" eaLnBrk="1" hangingPunct="1">
              <a:lnSpc>
                <a:spcPct val="100000"/>
              </a:lnSpc>
              <a:spcBef>
                <a:spcPct val="0"/>
              </a:spcBef>
              <a:buFont typeface="Arial" panose="020B0604020202020204" pitchFamily="34" charset="0"/>
              <a:buChar char="•"/>
            </a:pP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marL="457200" lvl="0" indent="-457200" defTabSz="457200" eaLnBrk="1" hangingPunct="1">
              <a:lnSpc>
                <a:spcPct val="170000"/>
              </a:lnSpc>
              <a:spcBef>
                <a:spcPct val="0"/>
              </a:spcBef>
              <a:buFontTx/>
              <a:buNone/>
            </a:pPr>
            <a:r>
              <a:rPr lang="en-US" altLang="zh-CN" b="1" dirty="0">
                <a:solidFill>
                  <a:srgbClr val="000000"/>
                </a:solidFill>
                <a:latin typeface="Arial" panose="020B0604020202020204" pitchFamily="34" charset="0"/>
                <a:ea typeface="黑体" panose="02010609060101010101" charset="-122"/>
                <a:sym typeface="+mn-ea"/>
              </a:rPr>
              <a:t>14</a:t>
            </a:r>
            <a:r>
              <a:rPr lang="zh-CN" altLang="en-US" b="1" dirty="0">
                <a:solidFill>
                  <a:srgbClr val="000000"/>
                </a:solidFill>
                <a:latin typeface="Arial" panose="020B0604020202020204" pitchFamily="34" charset="0"/>
                <a:ea typeface="黑体" panose="02010609060101010101" charset="-122"/>
                <a:sym typeface="+mn-ea"/>
              </a:rPr>
              <a:t>.1</a:t>
            </a:r>
            <a:r>
              <a:rPr lang="en-US" altLang="zh-CN" b="1" dirty="0">
                <a:solidFill>
                  <a:srgbClr val="000000"/>
                </a:solidFill>
                <a:latin typeface="Arial" panose="020B0604020202020204" pitchFamily="34" charset="0"/>
                <a:ea typeface="黑体" panose="02010609060101010101" charset="-122"/>
                <a:sym typeface="+mn-ea"/>
              </a:rPr>
              <a:t> </a:t>
            </a:r>
            <a:r>
              <a:rPr lang="zh-CN" altLang="en-US" b="1" dirty="0">
                <a:solidFill>
                  <a:srgbClr val="000000"/>
                </a:solidFill>
                <a:latin typeface="Arial" panose="020B0604020202020204" pitchFamily="34" charset="0"/>
                <a:ea typeface="黑体" panose="02010609060101010101" charset="-122"/>
                <a:sym typeface="+mn-ea"/>
              </a:rPr>
              <a:t>项目背景</a:t>
            </a:r>
            <a:endParaRPr lang="zh-CN" altLang="en-US" b="1" dirty="0">
              <a:solidFill>
                <a:srgbClr val="000000"/>
              </a:solidFill>
              <a:latin typeface="Arial" panose="020B0604020202020204" pitchFamily="34" charset="0"/>
              <a:ea typeface="黑体" panose="02010609060101010101" charset="-122"/>
            </a:endParaRPr>
          </a:p>
          <a:p>
            <a:pPr marL="457200" lvl="0" indent="-457200" defTabSz="457200" eaLnBrk="1" hangingPunct="1">
              <a:lnSpc>
                <a:spcPct val="170000"/>
              </a:lnSpc>
              <a:spcBef>
                <a:spcPct val="0"/>
              </a:spcBef>
              <a:buFontTx/>
              <a:buNone/>
            </a:pPr>
            <a:r>
              <a:rPr lang="en-US" altLang="zh-CN" b="1" dirty="0">
                <a:solidFill>
                  <a:srgbClr val="000000"/>
                </a:solidFill>
                <a:latin typeface="Arial" panose="020B0604020202020204" pitchFamily="34" charset="0"/>
                <a:ea typeface="黑体" panose="02010609060101010101" charset="-122"/>
                <a:sym typeface="+mn-ea"/>
              </a:rPr>
              <a:t>14.2</a:t>
            </a:r>
            <a:r>
              <a:rPr lang="en-US" altLang="zh-CN" b="1" dirty="0">
                <a:solidFill>
                  <a:srgbClr val="000000"/>
                </a:solidFill>
                <a:latin typeface="Arial" panose="020B0604020202020204" pitchFamily="34" charset="0"/>
                <a:ea typeface="黑体" panose="02010609060101010101" charset="-122"/>
                <a:sym typeface="+mn-ea"/>
              </a:rPr>
              <a:t> </a:t>
            </a:r>
            <a:r>
              <a:rPr lang="zh-CN" altLang="en-US" b="1" dirty="0">
                <a:solidFill>
                  <a:srgbClr val="000000"/>
                </a:solidFill>
                <a:latin typeface="Arial" panose="020B0604020202020204" pitchFamily="34" charset="0"/>
                <a:ea typeface="黑体" panose="02010609060101010101" charset="-122"/>
                <a:sym typeface="+mn-ea"/>
              </a:rPr>
              <a:t>企业面临的挑战</a:t>
            </a:r>
            <a:endParaRPr b="1" dirty="0">
              <a:solidFill>
                <a:srgbClr val="000000"/>
              </a:solidFill>
              <a:latin typeface="Arial" panose="020B0604020202020204" pitchFamily="34" charset="0"/>
              <a:ea typeface="黑体" panose="02010609060101010101" charset="-122"/>
            </a:endParaRPr>
          </a:p>
          <a:p>
            <a:pPr marL="457200" lvl="0" indent="-457200" defTabSz="457200" eaLnBrk="1" hangingPunct="1">
              <a:lnSpc>
                <a:spcPct val="170000"/>
              </a:lnSpc>
              <a:spcBef>
                <a:spcPct val="0"/>
              </a:spcBef>
              <a:buFontTx/>
              <a:buNone/>
            </a:pPr>
            <a:r>
              <a:rPr lang="en-US" altLang="zh-CN" b="1" dirty="0">
                <a:solidFill>
                  <a:srgbClr val="000000"/>
                </a:solidFill>
                <a:latin typeface="Arial" panose="020B0604020202020204" pitchFamily="34" charset="0"/>
                <a:ea typeface="黑体" panose="02010609060101010101" charset="-122"/>
                <a:sym typeface="+mn-ea"/>
              </a:rPr>
              <a:t>14.3 </a:t>
            </a:r>
            <a:r>
              <a:rPr lang="zh-CN" altLang="en-US" b="1" dirty="0">
                <a:solidFill>
                  <a:srgbClr val="000000"/>
                </a:solidFill>
                <a:latin typeface="Arial" panose="020B0604020202020204" pitchFamily="34" charset="0"/>
                <a:ea typeface="黑体" panose="02010609060101010101" charset="-122"/>
                <a:sym typeface="+mn-ea"/>
              </a:rPr>
              <a:t>建设方案</a:t>
            </a:r>
            <a:endParaRPr b="1" dirty="0">
              <a:solidFill>
                <a:srgbClr val="000000"/>
              </a:solidFill>
              <a:latin typeface="Arial" panose="020B0604020202020204" pitchFamily="34" charset="0"/>
              <a:ea typeface="黑体" panose="02010609060101010101" charset="-122"/>
            </a:endParaRPr>
          </a:p>
          <a:p>
            <a:pPr marL="457200" lvl="0" indent="-457200" defTabSz="457200" eaLnBrk="1" hangingPunct="1">
              <a:lnSpc>
                <a:spcPct val="170000"/>
              </a:lnSpc>
              <a:spcBef>
                <a:spcPct val="0"/>
              </a:spcBef>
              <a:buFontTx/>
              <a:buNone/>
            </a:pPr>
            <a:r>
              <a:rPr lang="en-US" altLang="zh-CN" b="1" dirty="0">
                <a:solidFill>
                  <a:srgbClr val="000000"/>
                </a:solidFill>
                <a:latin typeface="Arial" panose="020B0604020202020204" pitchFamily="34" charset="0"/>
                <a:ea typeface="黑体" panose="02010609060101010101" charset="-122"/>
                <a:sym typeface="+mn-ea"/>
              </a:rPr>
              <a:t>14.4 </a:t>
            </a:r>
            <a:r>
              <a:rPr lang="zh-CN" altLang="en-US" b="1" dirty="0">
                <a:solidFill>
                  <a:srgbClr val="000000"/>
                </a:solidFill>
                <a:latin typeface="Arial" panose="020B0604020202020204" pitchFamily="34" charset="0"/>
                <a:ea typeface="黑体" panose="02010609060101010101" charset="-122"/>
                <a:sym typeface="+mn-ea"/>
              </a:rPr>
              <a:t>实施成果</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marL="0" indent="0" algn="l">
              <a:lnSpc>
                <a:spcPct val="100000"/>
              </a:lnSpc>
              <a:spcBef>
                <a:spcPts val="0"/>
              </a:spcBef>
              <a:spcAft>
                <a:spcPts val="0"/>
              </a:spcAft>
              <a:buSzPct val="100000"/>
              <a:buNone/>
            </a:pPr>
            <a:r>
              <a:rPr lang="en-US" altLang="zh-CN" b="1" spc="380" dirty="0">
                <a:solidFill>
                  <a:schemeClr val="tx1">
                    <a:lumMod val="85000"/>
                    <a:lumOff val="15000"/>
                  </a:schemeClr>
                </a:solidFill>
                <a:uFillTx/>
                <a:latin typeface="微软雅黑" panose="020B0503020204020204" charset="-122"/>
                <a:ea typeface="微软雅黑" panose="020B0503020204020204" charset="-122"/>
                <a:sym typeface="+mn-ea"/>
              </a:rPr>
              <a:t>14.1 </a:t>
            </a:r>
            <a:r>
              <a:rPr lang="en-US" altLang="zh-CN" b="1" dirty="0">
                <a:solidFill>
                  <a:srgbClr val="000000"/>
                </a:solidFill>
                <a:uFillTx/>
                <a:latin typeface="Times New Roman" panose="02020603050405020304" pitchFamily="18" charset="0"/>
                <a:ea typeface="微软雅黑" panose="020B0503020204020204" charset="-122"/>
                <a:sym typeface="+mn-ea"/>
              </a:rPr>
              <a:t>项目背景</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indent="304800" algn="just">
              <a:lnSpc>
                <a:spcPct val="150000"/>
              </a:lnSpc>
            </a:pPr>
            <a:r>
              <a:rPr lang="zh-CN" altLang="en-US" kern="100" dirty="0">
                <a:solidFill>
                  <a:srgbClr val="485368"/>
                </a:solidFill>
                <a:latin typeface="微软雅黑" panose="020B0503020204020204" charset="-122"/>
                <a:ea typeface="微软雅黑" panose="020B0503020204020204" charset="-122"/>
                <a:sym typeface="+mn-ea"/>
              </a:rPr>
              <a:t>项目背景</a:t>
            </a:r>
            <a:endParaRPr lang="zh-CN" altLang="en-US" kern="100" dirty="0">
              <a:solidFill>
                <a:srgbClr val="485368"/>
              </a:solidFill>
              <a:latin typeface="微软雅黑" panose="020B0503020204020204" charset="-122"/>
              <a:ea typeface="微软雅黑" panose="020B0503020204020204" charset="-122"/>
              <a:sym typeface="+mn-ea"/>
            </a:endParaRPr>
          </a:p>
          <a:p>
            <a:pPr indent="304800" algn="just">
              <a:lnSpc>
                <a:spcPct val="150000"/>
              </a:lnSpc>
            </a:pPr>
            <a:r>
              <a:rPr lang="zh-CN" altLang="en-US" kern="100" dirty="0">
                <a:solidFill>
                  <a:srgbClr val="485368"/>
                </a:solidFill>
                <a:latin typeface="微软雅黑" panose="020B0503020204020204" charset="-122"/>
                <a:ea typeface="微软雅黑" panose="020B0503020204020204" charset="-122"/>
                <a:sym typeface="+mn-ea"/>
              </a:rPr>
              <a:t>该证券公司近些年在数字化建设及数据治理领域取得了一些建设成果，具体如下：</a:t>
            </a:r>
            <a:endParaRPr lang="zh-CN" altLang="en-US" kern="100" dirty="0">
              <a:solidFill>
                <a:srgbClr val="485368"/>
              </a:solidFill>
              <a:latin typeface="微软雅黑" panose="020B0503020204020204" charset="-122"/>
              <a:ea typeface="微软雅黑" panose="020B0503020204020204" charset="-122"/>
            </a:endParaRPr>
          </a:p>
          <a:p>
            <a:pPr indent="304800" algn="just">
              <a:lnSpc>
                <a:spcPct val="150000"/>
              </a:lnSpc>
            </a:pPr>
            <a:r>
              <a:rPr lang="zh-CN" altLang="en-US" kern="100" dirty="0">
                <a:solidFill>
                  <a:srgbClr val="485368"/>
                </a:solidFill>
                <a:latin typeface="微软雅黑" panose="020B0503020204020204" charset="-122"/>
                <a:ea typeface="微软雅黑" panose="020B0503020204020204" charset="-122"/>
                <a:sym typeface="+mn-ea"/>
              </a:rPr>
              <a:t>1）制定并发布了《数据治理管理办法》。该办法属于数据治理顶层制度，明确了公司数据治理工作范围、原则、组织架构与职责，以及各职能域划分与定义。</a:t>
            </a:r>
            <a:endParaRPr lang="zh-CN" altLang="en-US" kern="100" dirty="0">
              <a:solidFill>
                <a:srgbClr val="485368"/>
              </a:solidFill>
              <a:latin typeface="微软雅黑" panose="020B0503020204020204" charset="-122"/>
              <a:ea typeface="微软雅黑" panose="020B0503020204020204" charset="-122"/>
            </a:endParaRPr>
          </a:p>
          <a:p>
            <a:pPr indent="304800" algn="just">
              <a:lnSpc>
                <a:spcPct val="150000"/>
              </a:lnSpc>
            </a:pPr>
            <a:r>
              <a:rPr lang="zh-CN" altLang="en-US" kern="100" dirty="0">
                <a:solidFill>
                  <a:srgbClr val="485368"/>
                </a:solidFill>
                <a:latin typeface="微软雅黑" panose="020B0503020204020204" charset="-122"/>
                <a:ea typeface="微软雅黑" panose="020B0503020204020204" charset="-122"/>
                <a:sym typeface="+mn-ea"/>
              </a:rPr>
              <a:t>2）成立了数据治理工作组。成立了由公司分管领导、信息技术部门负责人、业务部门负责人、部门骨干组成的数据治理工作组，负责推动公司数据治理工作的开展。</a:t>
            </a:r>
            <a:endParaRPr lang="zh-CN" altLang="en-US" kern="100" dirty="0">
              <a:solidFill>
                <a:srgbClr val="485368"/>
              </a:solidFill>
              <a:latin typeface="微软雅黑" panose="020B0503020204020204" charset="-122"/>
              <a:ea typeface="微软雅黑" panose="020B0503020204020204" charset="-122"/>
            </a:endParaRPr>
          </a:p>
          <a:p>
            <a:pPr indent="304800" algn="just">
              <a:lnSpc>
                <a:spcPct val="150000"/>
              </a:lnSpc>
            </a:pPr>
            <a:r>
              <a:rPr lang="zh-CN" altLang="en-US" kern="100" dirty="0">
                <a:solidFill>
                  <a:srgbClr val="485368"/>
                </a:solidFill>
                <a:latin typeface="微软雅黑" panose="020B0503020204020204" charset="-122"/>
                <a:ea typeface="微软雅黑" panose="020B0503020204020204" charset="-122"/>
                <a:sym typeface="+mn-ea"/>
              </a:rPr>
              <a:t>3）制定了《关于提升公司数据质量的工作方案》。数据治理工作组制定了该方案，明确了后续应持续开展的数据治理工作措施和相关组织职责，初步拟定了未来三年数据治理工作实施路线图。</a:t>
            </a:r>
            <a:endParaRPr lang="zh-CN" altLang="en-US" kern="100" dirty="0">
              <a:solidFill>
                <a:srgbClr val="485368"/>
              </a:solidFill>
              <a:latin typeface="微软雅黑" panose="020B0503020204020204" charset="-122"/>
              <a:ea typeface="微软雅黑" panose="020B0503020204020204" charset="-122"/>
            </a:endParaRPr>
          </a:p>
          <a:p>
            <a:pPr indent="304800" algn="just">
              <a:lnSpc>
                <a:spcPct val="150000"/>
              </a:lnSpc>
            </a:pPr>
            <a:r>
              <a:rPr lang="zh-CN" altLang="en-US" kern="100" dirty="0">
                <a:solidFill>
                  <a:srgbClr val="485368"/>
                </a:solidFill>
                <a:latin typeface="微软雅黑" panose="020B0503020204020204" charset="-122"/>
                <a:ea typeface="微软雅黑" panose="020B0503020204020204" charset="-122"/>
                <a:sym typeface="+mn-ea"/>
              </a:rPr>
              <a:t>另外，公司相关部门还进行了各种内外部的调研访谈工作，对数据治理如何深入且长效支持业务发展进行了探索。</a:t>
            </a:r>
            <a:endParaRPr lang="zh-CN" altLang="en-US" kern="100" dirty="0">
              <a:solidFill>
                <a:srgbClr val="485368"/>
              </a:solidFill>
              <a:latin typeface="微软雅黑" panose="020B0503020204020204" charset="-122"/>
              <a:ea typeface="微软雅黑" panose="020B0503020204020204" charset="-122"/>
            </a:endParaRPr>
          </a:p>
          <a:p>
            <a:pPr indent="304800" algn="just">
              <a:lnSpc>
                <a:spcPct val="150000"/>
              </a:lnSpc>
            </a:pPr>
            <a:endParaRPr lang="zh-CN" altLang="en-US" kern="100" dirty="0">
              <a:latin typeface="微软雅黑" panose="020B0503020204020204" charset="-122"/>
              <a:ea typeface="微软雅黑" panose="020B0503020204020204" charset="-122"/>
              <a:sym typeface="+mn-e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marL="0" indent="0" algn="l">
              <a:lnSpc>
                <a:spcPct val="100000"/>
              </a:lnSpc>
              <a:spcBef>
                <a:spcPts val="0"/>
              </a:spcBef>
              <a:spcAft>
                <a:spcPts val="0"/>
              </a:spcAft>
              <a:buSzPct val="100000"/>
              <a:buNone/>
            </a:pPr>
            <a:r>
              <a:rPr lang="en-US" altLang="zh-CN" b="1" spc="380" dirty="0">
                <a:solidFill>
                  <a:schemeClr val="tx1">
                    <a:lumMod val="85000"/>
                    <a:lumOff val="15000"/>
                  </a:schemeClr>
                </a:solidFill>
                <a:uFillTx/>
                <a:latin typeface="微软雅黑" panose="020B0503020204020204" charset="-122"/>
                <a:ea typeface="微软雅黑" panose="020B0503020204020204" charset="-122"/>
                <a:sym typeface="+mn-ea"/>
              </a:rPr>
              <a:t>14.2 </a:t>
            </a:r>
            <a:r>
              <a:rPr lang="en-US" altLang="zh-CN" b="1" dirty="0">
                <a:solidFill>
                  <a:srgbClr val="000000"/>
                </a:solidFill>
                <a:uFillTx/>
                <a:latin typeface="Times New Roman" panose="02020603050405020304" pitchFamily="18" charset="0"/>
                <a:ea typeface="微软雅黑" panose="020B0503020204020204" charset="-122"/>
                <a:sym typeface="+mn-ea"/>
              </a:rPr>
              <a:t>企业面临的挑战</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kern="100" dirty="0">
                <a:latin typeface="微软雅黑" panose="020B0503020204020204" charset="-122"/>
                <a:ea typeface="微软雅黑" panose="020B0503020204020204" charset="-122"/>
                <a:sym typeface="+mn-ea"/>
              </a:rPr>
              <a:t>该公司虽然在数据治理领域取得了一定的成果，但在实际推动过程中有一些比较艰巨的挑战和问题需要破解，才能深化数据治理工作的效果。这主要包含以下几个方面：</a:t>
            </a:r>
            <a:endParaRPr lang="zh-CN" altLang="en-US" kern="100" dirty="0">
              <a:latin typeface="微软雅黑" panose="020B0503020204020204" charset="-122"/>
              <a:ea typeface="微软雅黑" panose="020B0503020204020204" charset="-122"/>
              <a:sym typeface="+mn-ea"/>
            </a:endParaRPr>
          </a:p>
          <a:p>
            <a:r>
              <a:rPr lang="zh-CN" altLang="en-US" b="1" kern="100" dirty="0">
                <a:latin typeface="微软雅黑" panose="020B0503020204020204" charset="-122"/>
                <a:ea typeface="微软雅黑" panose="020B0503020204020204" charset="-122"/>
                <a:sym typeface="+mn-ea"/>
              </a:rPr>
              <a:t>1）数据治理工作未与业务有效对接。</a:t>
            </a:r>
            <a:r>
              <a:rPr lang="zh-CN" altLang="en-US" kern="100" dirty="0">
                <a:latin typeface="微软雅黑" panose="020B0503020204020204" charset="-122"/>
                <a:ea typeface="微软雅黑" panose="020B0503020204020204" charset="-122"/>
                <a:sym typeface="+mn-ea"/>
              </a:rPr>
              <a:t>数据治理工作中，业务部门对数据应用有迫切需求，但对数据管理有独到见解的骨干人员并未被纳入治理组织架构。</a:t>
            </a:r>
            <a:endParaRPr lang="zh-CN" altLang="en-US" kern="100" dirty="0">
              <a:latin typeface="微软雅黑" panose="020B0503020204020204" charset="-122"/>
              <a:ea typeface="微软雅黑" panose="020B0503020204020204" charset="-122"/>
              <a:sym typeface="+mn-ea"/>
            </a:endParaRPr>
          </a:p>
          <a:p>
            <a:r>
              <a:rPr lang="zh-CN" altLang="en-US" b="1" kern="100" dirty="0">
                <a:latin typeface="微软雅黑" panose="020B0503020204020204" charset="-122"/>
                <a:ea typeface="微软雅黑" panose="020B0503020204020204" charset="-122"/>
                <a:sym typeface="+mn-ea"/>
              </a:rPr>
              <a:t>2）各部门对数据治理工作缺乏统一认识</a:t>
            </a:r>
            <a:r>
              <a:rPr lang="zh-CN" altLang="en-US" kern="100" dirty="0">
                <a:latin typeface="微软雅黑" panose="020B0503020204020204" charset="-122"/>
                <a:ea typeface="微软雅黑" panose="020B0503020204020204" charset="-122"/>
                <a:sym typeface="+mn-ea"/>
              </a:rPr>
              <a:t>。</a:t>
            </a:r>
            <a:r>
              <a:rPr lang="zh-CN" altLang="en-US">
                <a:solidFill>
                  <a:srgbClr val="3E3A39">
                    <a:alpha val="60000"/>
                  </a:srgbClr>
                </a:solidFill>
                <a:latin typeface="微软雅黑" panose="020B0503020204020204" charset="-122"/>
                <a:ea typeface="微软雅黑" panose="020B0503020204020204" charset="-122"/>
                <a:cs typeface="+mn-ea"/>
                <a:sym typeface="+mn-lt"/>
              </a:rPr>
              <a:t>各部门尚未意识到各种问题与数据治理工作思路、数据治理对象之间的关系，仅针对问题现状从自身角度提出不同的解决方式。虽然已认识到数据治理工作的重要性，但对数据治理的工作内容理解不统一，</a:t>
            </a:r>
            <a:r>
              <a:rPr lang="zh-CN" altLang="en-US" kern="100" dirty="0">
                <a:latin typeface="微软雅黑" panose="020B0503020204020204" charset="-122"/>
                <a:ea typeface="微软雅黑" panose="020B0503020204020204" charset="-122"/>
                <a:sym typeface="+mn-ea"/>
              </a:rPr>
              <a:t>导致问题无法得到统一解决，为数据治理工作埋下隐患。</a:t>
            </a:r>
            <a:endParaRPr lang="zh-CN" altLang="en-US" kern="100" dirty="0">
              <a:latin typeface="微软雅黑" panose="020B0503020204020204" charset="-122"/>
              <a:ea typeface="微软雅黑" panose="020B0503020204020204" charset="-122"/>
              <a:sym typeface="+mn-ea"/>
            </a:endParaRPr>
          </a:p>
          <a:p>
            <a:r>
              <a:rPr lang="zh-CN" altLang="en-US" b="1" kern="100" dirty="0">
                <a:latin typeface="微软雅黑" panose="020B0503020204020204" charset="-122"/>
                <a:ea typeface="微软雅黑" panose="020B0503020204020204" charset="-122"/>
                <a:sym typeface="+mn-ea"/>
              </a:rPr>
              <a:t>3）数据问题的解决方式仅关注个例，缺少体系化的整体改进方案。</a:t>
            </a:r>
            <a:r>
              <a:rPr lang="zh-CN" altLang="en-US" kern="100" dirty="0">
                <a:latin typeface="微软雅黑" panose="020B0503020204020204" charset="-122"/>
                <a:ea typeface="微软雅黑" panose="020B0503020204020204" charset="-122"/>
                <a:sym typeface="+mn-ea"/>
              </a:rPr>
              <a:t>虽然已经解决了许多质量问题，但是由于缺少科学的数据治理方法指导，且对于问题的解决过于聚焦，因此在解决问题的过程中，仅从个案出发，这种“头痛医头，脚痛医脚”的方法导致相同问题反复出现。</a:t>
            </a:r>
            <a:endParaRPr lang="zh-CN" altLang="en-US" kern="100" dirty="0">
              <a:latin typeface="微软雅黑" panose="020B0503020204020204" charset="-122"/>
              <a:ea typeface="微软雅黑" panose="020B0503020204020204" charset="-122"/>
              <a:sym typeface="+mn-ea"/>
            </a:endParaRPr>
          </a:p>
          <a:p>
            <a:r>
              <a:rPr lang="zh-CN" altLang="en-US" kern="100" dirty="0">
                <a:latin typeface="微软雅黑" panose="020B0503020204020204" charset="-122"/>
                <a:ea typeface="微软雅黑" panose="020B0503020204020204" charset="-122"/>
                <a:sym typeface="+mn-ea"/>
              </a:rPr>
              <a:t>该公司迫切需要从数据角度对产生问题的根本原因进行分析，建立杜绝问题重复发生的长效机制。</a:t>
            </a:r>
            <a:endParaRPr lang="zh-CN" altLang="en-US" kern="100" dirty="0">
              <a:latin typeface="微软雅黑" panose="020B0503020204020204" charset="-122"/>
              <a:ea typeface="微软雅黑" panose="020B0503020204020204" charset="-122"/>
              <a:sym typeface="+mn-e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marL="0" indent="0" algn="l">
              <a:lnSpc>
                <a:spcPct val="100000"/>
              </a:lnSpc>
              <a:spcBef>
                <a:spcPts val="0"/>
              </a:spcBef>
              <a:spcAft>
                <a:spcPts val="0"/>
              </a:spcAft>
              <a:buSzPct val="100000"/>
              <a:buNone/>
            </a:pPr>
            <a:r>
              <a:rPr lang="en-US" altLang="zh-CN" b="1" spc="380" dirty="0">
                <a:solidFill>
                  <a:schemeClr val="tx1">
                    <a:lumMod val="85000"/>
                    <a:lumOff val="15000"/>
                  </a:schemeClr>
                </a:solidFill>
                <a:uFillTx/>
                <a:latin typeface="微软雅黑" panose="020B0503020204020204" charset="-122"/>
                <a:ea typeface="微软雅黑" panose="020B0503020204020204" charset="-122"/>
                <a:sym typeface="+mn-ea"/>
              </a:rPr>
              <a:t>14.3 </a:t>
            </a:r>
            <a:r>
              <a:rPr lang="en-US" altLang="zh-CN" b="1" dirty="0">
                <a:solidFill>
                  <a:srgbClr val="000000"/>
                </a:solidFill>
                <a:uFillTx/>
                <a:latin typeface="Times New Roman" panose="02020603050405020304" pitchFamily="18" charset="0"/>
                <a:ea typeface="微软雅黑" panose="020B0503020204020204" charset="-122"/>
                <a:sym typeface="+mn-ea"/>
              </a:rPr>
              <a:t>建设方案</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空白">
    <p:bg>
      <p:bgPr>
        <a:solidFill>
          <a:schemeClr val="bg1"/>
        </a:solidFill>
        <a:effectLst/>
      </p:bgPr>
    </p:bg>
    <p:spTree>
      <p:nvGrpSpPr>
        <p:cNvPr id="1" name=""/>
        <p:cNvGrpSpPr/>
        <p:nvPr/>
      </p:nvGrpSpPr>
      <p:grpSpPr>
        <a:xfrm>
          <a:off x="0" y="0"/>
          <a:ext cx="0" cy="0"/>
          <a:chOff x="0" y="0"/>
          <a:chExt cx="0" cy="0"/>
        </a:xfrm>
      </p:grpSpPr>
      <p:sp>
        <p:nvSpPr>
          <p:cNvPr id="3" name="任意多边形: 形状 1"/>
          <p:cNvSpPr/>
          <p:nvPr userDrawn="1"/>
        </p:nvSpPr>
        <p:spPr>
          <a:xfrm>
            <a:off x="-153987" y="290513"/>
            <a:ext cx="758825" cy="476250"/>
          </a:xfrm>
          <a:custGeom>
            <a:avLst/>
            <a:gdLst>
              <a:gd name="connsiteX0" fmla="*/ 4274 w 861307"/>
              <a:gd name="connsiteY0" fmla="*/ 468680 h 539750"/>
              <a:gd name="connsiteX1" fmla="*/ 194940 w 861307"/>
              <a:gd name="connsiteY1" fmla="*/ 30530 h 539750"/>
              <a:gd name="connsiteX2" fmla="*/ 241520 w 861307"/>
              <a:gd name="connsiteY2" fmla="*/ 0 h 539750"/>
              <a:gd name="connsiteX3" fmla="*/ 619788 w 861307"/>
              <a:gd name="connsiteY3" fmla="*/ 0 h 539750"/>
              <a:gd name="connsiteX4" fmla="*/ 666368 w 861307"/>
              <a:gd name="connsiteY4" fmla="*/ 30530 h 539750"/>
              <a:gd name="connsiteX5" fmla="*/ 857034 w 861307"/>
              <a:gd name="connsiteY5" fmla="*/ 468680 h 539750"/>
              <a:gd name="connsiteX6" fmla="*/ 810453 w 861307"/>
              <a:gd name="connsiteY6" fmla="*/ 539750 h 539750"/>
              <a:gd name="connsiteX7" fmla="*/ 50855 w 861307"/>
              <a:gd name="connsiteY7" fmla="*/ 539750 h 539750"/>
              <a:gd name="connsiteX8" fmla="*/ 4274 w 861307"/>
              <a:gd name="connsiteY8" fmla="*/ 468680 h 53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1307" h="539750">
                <a:moveTo>
                  <a:pt x="4274" y="468680"/>
                </a:moveTo>
                <a:lnTo>
                  <a:pt x="194940" y="30530"/>
                </a:lnTo>
                <a:cubicBezTo>
                  <a:pt x="203004" y="11998"/>
                  <a:pt x="221310" y="0"/>
                  <a:pt x="241520" y="0"/>
                </a:cubicBezTo>
                <a:lnTo>
                  <a:pt x="619788" y="0"/>
                </a:lnTo>
                <a:cubicBezTo>
                  <a:pt x="639998" y="0"/>
                  <a:pt x="658304" y="11998"/>
                  <a:pt x="666368" y="30530"/>
                </a:cubicBezTo>
                <a:lnTo>
                  <a:pt x="857034" y="468680"/>
                </a:lnTo>
                <a:cubicBezTo>
                  <a:pt x="871632" y="502225"/>
                  <a:pt x="847037" y="539750"/>
                  <a:pt x="810453" y="539750"/>
                </a:cubicBezTo>
                <a:lnTo>
                  <a:pt x="50855" y="539750"/>
                </a:lnTo>
                <a:cubicBezTo>
                  <a:pt x="14271" y="539750"/>
                  <a:pt x="-10324" y="502225"/>
                  <a:pt x="4274" y="468680"/>
                </a:cubicBezTo>
              </a:path>
            </a:pathLst>
          </a:custGeom>
          <a:solidFill>
            <a:srgbClr val="0557C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Normal"/>
              <a:ea typeface="思源黑体 CN Normal"/>
              <a:cs typeface="+mn-cs"/>
            </a:endParaRPr>
          </a:p>
        </p:txBody>
      </p:sp>
      <p:sp>
        <p:nvSpPr>
          <p:cNvPr id="4" name="任意多边形: 形状 2"/>
          <p:cNvSpPr/>
          <p:nvPr userDrawn="1"/>
        </p:nvSpPr>
        <p:spPr>
          <a:xfrm>
            <a:off x="-228600" y="290513"/>
            <a:ext cx="760413" cy="476250"/>
          </a:xfrm>
          <a:custGeom>
            <a:avLst/>
            <a:gdLst>
              <a:gd name="connsiteX0" fmla="*/ 4274 w 861307"/>
              <a:gd name="connsiteY0" fmla="*/ 468680 h 539750"/>
              <a:gd name="connsiteX1" fmla="*/ 194940 w 861307"/>
              <a:gd name="connsiteY1" fmla="*/ 30530 h 539750"/>
              <a:gd name="connsiteX2" fmla="*/ 241520 w 861307"/>
              <a:gd name="connsiteY2" fmla="*/ 0 h 539750"/>
              <a:gd name="connsiteX3" fmla="*/ 619788 w 861307"/>
              <a:gd name="connsiteY3" fmla="*/ 0 h 539750"/>
              <a:gd name="connsiteX4" fmla="*/ 666368 w 861307"/>
              <a:gd name="connsiteY4" fmla="*/ 30530 h 539750"/>
              <a:gd name="connsiteX5" fmla="*/ 857034 w 861307"/>
              <a:gd name="connsiteY5" fmla="*/ 468680 h 539750"/>
              <a:gd name="connsiteX6" fmla="*/ 810453 w 861307"/>
              <a:gd name="connsiteY6" fmla="*/ 539750 h 539750"/>
              <a:gd name="connsiteX7" fmla="*/ 50855 w 861307"/>
              <a:gd name="connsiteY7" fmla="*/ 539750 h 539750"/>
              <a:gd name="connsiteX8" fmla="*/ 4274 w 861307"/>
              <a:gd name="connsiteY8" fmla="*/ 468680 h 53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1307" h="539750">
                <a:moveTo>
                  <a:pt x="4274" y="468680"/>
                </a:moveTo>
                <a:lnTo>
                  <a:pt x="194940" y="30530"/>
                </a:lnTo>
                <a:cubicBezTo>
                  <a:pt x="203004" y="11998"/>
                  <a:pt x="221310" y="0"/>
                  <a:pt x="241520" y="0"/>
                </a:cubicBezTo>
                <a:lnTo>
                  <a:pt x="619788" y="0"/>
                </a:lnTo>
                <a:cubicBezTo>
                  <a:pt x="639998" y="0"/>
                  <a:pt x="658304" y="11998"/>
                  <a:pt x="666368" y="30530"/>
                </a:cubicBezTo>
                <a:lnTo>
                  <a:pt x="857034" y="468680"/>
                </a:lnTo>
                <a:cubicBezTo>
                  <a:pt x="871632" y="502225"/>
                  <a:pt x="847037" y="539750"/>
                  <a:pt x="810453" y="539750"/>
                </a:cubicBezTo>
                <a:lnTo>
                  <a:pt x="50855" y="539750"/>
                </a:lnTo>
                <a:cubicBezTo>
                  <a:pt x="14271" y="539750"/>
                  <a:pt x="-10324" y="502225"/>
                  <a:pt x="4274" y="468680"/>
                </a:cubicBezTo>
              </a:path>
            </a:pathLst>
          </a:custGeom>
          <a:solidFill>
            <a:srgbClr val="0557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Normal"/>
              <a:ea typeface="思源黑体 CN Normal"/>
              <a:cs typeface="+mn-cs"/>
            </a:endParaRPr>
          </a:p>
        </p:txBody>
      </p:sp>
      <p:sp>
        <p:nvSpPr>
          <p:cNvPr id="2" name="Rectangle 11"/>
          <p:cNvSpPr>
            <a:spLocks noGrp="1" noChangeArrowheads="1"/>
          </p:cNvSpPr>
          <p:nvPr>
            <p:ph type="title"/>
          </p:nvPr>
        </p:nvSpPr>
        <p:spPr bwMode="auto">
          <a:xfrm>
            <a:off x="679428" y="76200"/>
            <a:ext cx="11512572" cy="914400"/>
          </a:xfrm>
          <a:prstGeom prst="rect">
            <a:avLst/>
          </a:prstGeom>
          <a:noFill/>
          <a:ln w="9525">
            <a:noFill/>
            <a:miter lim="800000"/>
          </a:ln>
        </p:spPr>
        <p:txBody>
          <a:bodyPr/>
          <a:lstStyle/>
          <a:p>
            <a:pPr lvl="0"/>
            <a:r>
              <a:rPr lang="zh-CN" noProof="1"/>
              <a:t>单击此处编辑母版标题样式</a:t>
            </a:r>
            <a:endParaRPr lang="zh-CN" noProof="1"/>
          </a:p>
        </p:txBody>
      </p:sp>
      <p:sp>
        <p:nvSpPr>
          <p:cNvPr id="5" name="椭圆 4"/>
          <p:cNvSpPr/>
          <p:nvPr userDrawn="1">
            <p:custDataLst>
              <p:tags r:id="rId2"/>
            </p:custDataLst>
          </p:nvPr>
        </p:nvSpPr>
        <p:spPr>
          <a:xfrm>
            <a:off x="12324449" y="-18160"/>
            <a:ext cx="532297" cy="532297"/>
          </a:xfrm>
          <a:prstGeom prst="ellipse">
            <a:avLst/>
          </a:prstGeom>
          <a:solidFill>
            <a:schemeClr val="accent1"/>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p>
            <a:pPr algn="ctr"/>
            <a:endParaRPr lang="zh-CN" altLang="en-US">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6" name="椭圆 5"/>
          <p:cNvSpPr/>
          <p:nvPr userDrawn="1">
            <p:custDataLst>
              <p:tags r:id="rId3"/>
            </p:custDataLst>
          </p:nvPr>
        </p:nvSpPr>
        <p:spPr>
          <a:xfrm>
            <a:off x="12324449" y="560492"/>
            <a:ext cx="532297" cy="532130"/>
          </a:xfrm>
          <a:prstGeom prst="ellipse">
            <a:avLst/>
          </a:prstGeom>
          <a:solidFill>
            <a:schemeClr val="accent2"/>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p>
            <a:pPr algn="ctr"/>
            <a:endParaRPr lang="zh-CN" altLang="en-US">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7" name="椭圆 6"/>
          <p:cNvSpPr/>
          <p:nvPr userDrawn="1">
            <p:custDataLst>
              <p:tags r:id="rId4"/>
            </p:custDataLst>
          </p:nvPr>
        </p:nvSpPr>
        <p:spPr>
          <a:xfrm>
            <a:off x="12324449" y="1139612"/>
            <a:ext cx="532297" cy="532130"/>
          </a:xfrm>
          <a:prstGeom prst="ellipse">
            <a:avLst/>
          </a:prstGeom>
          <a:solidFill>
            <a:schemeClr val="accent3"/>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p>
            <a:pPr algn="ctr"/>
            <a:endParaRPr lang="zh-CN" altLang="en-US">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8" name="椭圆 7"/>
          <p:cNvSpPr/>
          <p:nvPr userDrawn="1">
            <p:custDataLst>
              <p:tags r:id="rId5"/>
            </p:custDataLst>
          </p:nvPr>
        </p:nvSpPr>
        <p:spPr>
          <a:xfrm>
            <a:off x="12324449" y="1718732"/>
            <a:ext cx="532297" cy="531495"/>
          </a:xfrm>
          <a:prstGeom prst="ellipse">
            <a:avLst/>
          </a:prstGeom>
          <a:solidFill>
            <a:schemeClr val="accent4"/>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p>
            <a:pPr algn="ctr"/>
            <a:endParaRPr lang="zh-CN" altLang="en-US">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9" name="椭圆 8"/>
          <p:cNvSpPr/>
          <p:nvPr userDrawn="1">
            <p:custDataLst>
              <p:tags r:id="rId6"/>
            </p:custDataLst>
          </p:nvPr>
        </p:nvSpPr>
        <p:spPr>
          <a:xfrm>
            <a:off x="12324449" y="2297217"/>
            <a:ext cx="532297" cy="532130"/>
          </a:xfrm>
          <a:prstGeom prst="ellipse">
            <a:avLst/>
          </a:prstGeom>
          <a:solidFill>
            <a:schemeClr val="accent5"/>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p>
            <a:pPr algn="ctr"/>
            <a:endParaRPr lang="zh-CN" altLang="en-US">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bg>
      <p:bgPr>
        <a:solidFill>
          <a:schemeClr val="bg1"/>
        </a:solidFill>
        <a:effectLst/>
      </p:bgPr>
    </p:bg>
    <p:spTree>
      <p:nvGrpSpPr>
        <p:cNvPr id="1" name=""/>
        <p:cNvGrpSpPr/>
        <p:nvPr/>
      </p:nvGrpSpPr>
      <p:grpSpPr>
        <a:xfrm>
          <a:off x="0" y="0"/>
          <a:ext cx="0" cy="0"/>
          <a:chOff x="0" y="0"/>
          <a:chExt cx="0" cy="0"/>
        </a:xfrm>
      </p:grpSpPr>
      <p:pic>
        <p:nvPicPr>
          <p:cNvPr id="18435" name="图片 3"/>
          <p:cNvPicPr>
            <a:picLocks noChangeAspect="1"/>
          </p:cNvPicPr>
          <p:nvPr userDrawn="1"/>
        </p:nvPicPr>
        <p:blipFill>
          <a:blip r:embed="rId2"/>
          <a:srcRect t="5000" b="5000"/>
          <a:stretch>
            <a:fillRect/>
          </a:stretch>
        </p:blipFill>
        <p:spPr>
          <a:xfrm>
            <a:off x="-160337" y="-635000"/>
            <a:ext cx="13320712" cy="7493000"/>
          </a:xfrm>
          <a:prstGeom prst="rect">
            <a:avLst/>
          </a:prstGeom>
          <a:noFill/>
          <a:ln w="9525">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标题幻灯片">
    <p:bg>
      <p:bgPr>
        <a:solidFill>
          <a:schemeClr val="bg1"/>
        </a:solidFill>
        <a:effectLst/>
      </p:bgPr>
    </p:bg>
    <p:spTree>
      <p:nvGrpSpPr>
        <p:cNvPr id="1" name=""/>
        <p:cNvGrpSpPr/>
        <p:nvPr/>
      </p:nvGrpSpPr>
      <p:grpSpPr>
        <a:xfrm>
          <a:off x="0" y="0"/>
          <a:ext cx="0" cy="0"/>
          <a:chOff x="0" y="0"/>
          <a:chExt cx="0" cy="0"/>
        </a:xfrm>
      </p:grpSpPr>
      <p:pic>
        <p:nvPicPr>
          <p:cNvPr id="18435" name="图片 3"/>
          <p:cNvPicPr>
            <a:picLocks noChangeAspect="1"/>
          </p:cNvPicPr>
          <p:nvPr userDrawn="1"/>
        </p:nvPicPr>
        <p:blipFill>
          <a:blip r:embed="rId2"/>
          <a:srcRect t="5000" b="5000"/>
          <a:stretch>
            <a:fillRect/>
          </a:stretch>
        </p:blipFill>
        <p:spPr>
          <a:xfrm>
            <a:off x="-160337" y="-635000"/>
            <a:ext cx="13320712" cy="7493000"/>
          </a:xfrm>
          <a:prstGeom prst="rect">
            <a:avLst/>
          </a:prstGeom>
          <a:noFill/>
          <a:ln w="9525">
            <a:noFill/>
          </a:ln>
        </p:spPr>
      </p:pic>
      <p:sp>
        <p:nvSpPr>
          <p:cNvPr id="2" name="文本框 1"/>
          <p:cNvSpPr txBox="1"/>
          <p:nvPr userDrawn="1"/>
        </p:nvSpPr>
        <p:spPr>
          <a:xfrm>
            <a:off x="103204" y="-427866"/>
            <a:ext cx="6096912" cy="369332"/>
          </a:xfrm>
          <a:prstGeom prst="rect">
            <a:avLst/>
          </a:prstGeom>
          <a:noFill/>
        </p:spPr>
        <p:txBody>
          <a:bodyPr wrap="square">
            <a:spAutoFit/>
          </a:bodyPr>
          <a:p>
            <a:r>
              <a:rPr lang="zh-CN" altLang="zh-CN" sz="1800" i="1" kern="1050" dirty="0">
                <a:solidFill>
                  <a:schemeClr val="bg1"/>
                </a:solidFill>
                <a:effectLst/>
                <a:latin typeface="微软雅黑" panose="020B0503020204020204" charset="-122"/>
                <a:ea typeface="微软雅黑" panose="020B0503020204020204" charset="-122"/>
                <a:cs typeface="Times New Roman" panose="02020603050405020304" pitchFamily="18" charset="0"/>
              </a:rPr>
              <a:t>高等院校数字经济专业创新驱动系列教材</a:t>
            </a:r>
            <a:endParaRPr lang="zh-CN" altLang="zh-CN" sz="1800" i="1" kern="1050" dirty="0">
              <a:solidFill>
                <a:schemeClr val="bg1"/>
              </a:solidFill>
              <a:effectLst/>
              <a:latin typeface="微软雅黑" panose="020B0503020204020204" charset="-122"/>
              <a:ea typeface="微软雅黑" panose="020B0503020204020204" charset="-122"/>
              <a:cs typeface="Times New Roman" panose="02020603050405020304"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5" name="任意多边形: 形状 1"/>
          <p:cNvSpPr/>
          <p:nvPr userDrawn="1"/>
        </p:nvSpPr>
        <p:spPr>
          <a:xfrm>
            <a:off x="-153987" y="290513"/>
            <a:ext cx="758825" cy="476250"/>
          </a:xfrm>
          <a:custGeom>
            <a:avLst/>
            <a:gdLst>
              <a:gd name="connsiteX0" fmla="*/ 4274 w 861307"/>
              <a:gd name="connsiteY0" fmla="*/ 468680 h 539750"/>
              <a:gd name="connsiteX1" fmla="*/ 194940 w 861307"/>
              <a:gd name="connsiteY1" fmla="*/ 30530 h 539750"/>
              <a:gd name="connsiteX2" fmla="*/ 241520 w 861307"/>
              <a:gd name="connsiteY2" fmla="*/ 0 h 539750"/>
              <a:gd name="connsiteX3" fmla="*/ 619788 w 861307"/>
              <a:gd name="connsiteY3" fmla="*/ 0 h 539750"/>
              <a:gd name="connsiteX4" fmla="*/ 666368 w 861307"/>
              <a:gd name="connsiteY4" fmla="*/ 30530 h 539750"/>
              <a:gd name="connsiteX5" fmla="*/ 857034 w 861307"/>
              <a:gd name="connsiteY5" fmla="*/ 468680 h 539750"/>
              <a:gd name="connsiteX6" fmla="*/ 810453 w 861307"/>
              <a:gd name="connsiteY6" fmla="*/ 539750 h 539750"/>
              <a:gd name="connsiteX7" fmla="*/ 50855 w 861307"/>
              <a:gd name="connsiteY7" fmla="*/ 539750 h 539750"/>
              <a:gd name="connsiteX8" fmla="*/ 4274 w 861307"/>
              <a:gd name="connsiteY8" fmla="*/ 468680 h 53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1307" h="539750">
                <a:moveTo>
                  <a:pt x="4274" y="468680"/>
                </a:moveTo>
                <a:lnTo>
                  <a:pt x="194940" y="30530"/>
                </a:lnTo>
                <a:cubicBezTo>
                  <a:pt x="203004" y="11998"/>
                  <a:pt x="221310" y="0"/>
                  <a:pt x="241520" y="0"/>
                </a:cubicBezTo>
                <a:lnTo>
                  <a:pt x="619788" y="0"/>
                </a:lnTo>
                <a:cubicBezTo>
                  <a:pt x="639998" y="0"/>
                  <a:pt x="658304" y="11998"/>
                  <a:pt x="666368" y="30530"/>
                </a:cubicBezTo>
                <a:lnTo>
                  <a:pt x="857034" y="468680"/>
                </a:lnTo>
                <a:cubicBezTo>
                  <a:pt x="871632" y="502225"/>
                  <a:pt x="847037" y="539750"/>
                  <a:pt x="810453" y="539750"/>
                </a:cubicBezTo>
                <a:lnTo>
                  <a:pt x="50855" y="539750"/>
                </a:lnTo>
                <a:cubicBezTo>
                  <a:pt x="14271" y="539750"/>
                  <a:pt x="-10324" y="502225"/>
                  <a:pt x="4274" y="468680"/>
                </a:cubicBezTo>
              </a:path>
            </a:pathLst>
          </a:custGeom>
          <a:solidFill>
            <a:srgbClr val="0557C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Normal"/>
              <a:ea typeface="思源黑体 CN Normal"/>
              <a:cs typeface="+mn-cs"/>
            </a:endParaRPr>
          </a:p>
        </p:txBody>
      </p:sp>
      <p:sp>
        <p:nvSpPr>
          <p:cNvPr id="6" name="任意多边形: 形状 2"/>
          <p:cNvSpPr/>
          <p:nvPr userDrawn="1"/>
        </p:nvSpPr>
        <p:spPr>
          <a:xfrm>
            <a:off x="-228600" y="290513"/>
            <a:ext cx="760413" cy="476250"/>
          </a:xfrm>
          <a:custGeom>
            <a:avLst/>
            <a:gdLst>
              <a:gd name="connsiteX0" fmla="*/ 4274 w 861307"/>
              <a:gd name="connsiteY0" fmla="*/ 468680 h 539750"/>
              <a:gd name="connsiteX1" fmla="*/ 194940 w 861307"/>
              <a:gd name="connsiteY1" fmla="*/ 30530 h 539750"/>
              <a:gd name="connsiteX2" fmla="*/ 241520 w 861307"/>
              <a:gd name="connsiteY2" fmla="*/ 0 h 539750"/>
              <a:gd name="connsiteX3" fmla="*/ 619788 w 861307"/>
              <a:gd name="connsiteY3" fmla="*/ 0 h 539750"/>
              <a:gd name="connsiteX4" fmla="*/ 666368 w 861307"/>
              <a:gd name="connsiteY4" fmla="*/ 30530 h 539750"/>
              <a:gd name="connsiteX5" fmla="*/ 857034 w 861307"/>
              <a:gd name="connsiteY5" fmla="*/ 468680 h 539750"/>
              <a:gd name="connsiteX6" fmla="*/ 810453 w 861307"/>
              <a:gd name="connsiteY6" fmla="*/ 539750 h 539750"/>
              <a:gd name="connsiteX7" fmla="*/ 50855 w 861307"/>
              <a:gd name="connsiteY7" fmla="*/ 539750 h 539750"/>
              <a:gd name="connsiteX8" fmla="*/ 4274 w 861307"/>
              <a:gd name="connsiteY8" fmla="*/ 468680 h 53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1307" h="539750">
                <a:moveTo>
                  <a:pt x="4274" y="468680"/>
                </a:moveTo>
                <a:lnTo>
                  <a:pt x="194940" y="30530"/>
                </a:lnTo>
                <a:cubicBezTo>
                  <a:pt x="203004" y="11998"/>
                  <a:pt x="221310" y="0"/>
                  <a:pt x="241520" y="0"/>
                </a:cubicBezTo>
                <a:lnTo>
                  <a:pt x="619788" y="0"/>
                </a:lnTo>
                <a:cubicBezTo>
                  <a:pt x="639998" y="0"/>
                  <a:pt x="658304" y="11998"/>
                  <a:pt x="666368" y="30530"/>
                </a:cubicBezTo>
                <a:lnTo>
                  <a:pt x="857034" y="468680"/>
                </a:lnTo>
                <a:cubicBezTo>
                  <a:pt x="871632" y="502225"/>
                  <a:pt x="847037" y="539750"/>
                  <a:pt x="810453" y="539750"/>
                </a:cubicBezTo>
                <a:lnTo>
                  <a:pt x="50855" y="539750"/>
                </a:lnTo>
                <a:cubicBezTo>
                  <a:pt x="14271" y="539750"/>
                  <a:pt x="-10324" y="502225"/>
                  <a:pt x="4274" y="468680"/>
                </a:cubicBezTo>
              </a:path>
            </a:pathLst>
          </a:custGeom>
          <a:solidFill>
            <a:srgbClr val="0557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Normal"/>
              <a:ea typeface="思源黑体 CN Normal"/>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1" Type="http://schemas.openxmlformats.org/officeDocument/2006/relationships/theme" Target="../theme/theme1.xml"/><Relationship Id="rId20" Type="http://schemas.openxmlformats.org/officeDocument/2006/relationships/tags" Target="../tags/tag67.xml"/><Relationship Id="rId2" Type="http://schemas.openxmlformats.org/officeDocument/2006/relationships/slideLayout" Target="../slideLayouts/slideLayout2.xml"/><Relationship Id="rId19" Type="http://schemas.openxmlformats.org/officeDocument/2006/relationships/tags" Target="../tags/tag66.xml"/><Relationship Id="rId18" Type="http://schemas.openxmlformats.org/officeDocument/2006/relationships/tags" Target="../tags/tag65.xml"/><Relationship Id="rId17" Type="http://schemas.openxmlformats.org/officeDocument/2006/relationships/tags" Target="../tags/tag64.xml"/><Relationship Id="rId16" Type="http://schemas.openxmlformats.org/officeDocument/2006/relationships/tags" Target="../tags/tag63.xml"/><Relationship Id="rId15" Type="http://schemas.openxmlformats.org/officeDocument/2006/relationships/tags" Target="../tags/tag62.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5"/>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6"/>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7"/>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8"/>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9"/>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20"/>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9" Type="http://schemas.openxmlformats.org/officeDocument/2006/relationships/tags" Target="../tags/tag175.xml"/><Relationship Id="rId8" Type="http://schemas.openxmlformats.org/officeDocument/2006/relationships/tags" Target="../tags/tag174.xml"/><Relationship Id="rId7" Type="http://schemas.openxmlformats.org/officeDocument/2006/relationships/tags" Target="../tags/tag173.xml"/><Relationship Id="rId6" Type="http://schemas.openxmlformats.org/officeDocument/2006/relationships/tags" Target="../tags/tag172.xml"/><Relationship Id="rId5" Type="http://schemas.openxmlformats.org/officeDocument/2006/relationships/tags" Target="../tags/tag171.xml"/><Relationship Id="rId4" Type="http://schemas.openxmlformats.org/officeDocument/2006/relationships/tags" Target="../tags/tag170.xml"/><Relationship Id="rId3" Type="http://schemas.openxmlformats.org/officeDocument/2006/relationships/tags" Target="../tags/tag169.xml"/><Relationship Id="rId2" Type="http://schemas.openxmlformats.org/officeDocument/2006/relationships/tags" Target="../tags/tag168.xml"/><Relationship Id="rId18" Type="http://schemas.openxmlformats.org/officeDocument/2006/relationships/notesSlide" Target="../notesSlides/notesSlide10.xml"/><Relationship Id="rId17" Type="http://schemas.openxmlformats.org/officeDocument/2006/relationships/slideLayout" Target="../slideLayouts/slideLayout12.xml"/><Relationship Id="rId16" Type="http://schemas.openxmlformats.org/officeDocument/2006/relationships/tags" Target="../tags/tag182.xml"/><Relationship Id="rId15" Type="http://schemas.openxmlformats.org/officeDocument/2006/relationships/tags" Target="../tags/tag181.xml"/><Relationship Id="rId14" Type="http://schemas.openxmlformats.org/officeDocument/2006/relationships/tags" Target="../tags/tag180.xml"/><Relationship Id="rId13" Type="http://schemas.openxmlformats.org/officeDocument/2006/relationships/tags" Target="../tags/tag179.xml"/><Relationship Id="rId12" Type="http://schemas.openxmlformats.org/officeDocument/2006/relationships/tags" Target="../tags/tag178.xml"/><Relationship Id="rId11" Type="http://schemas.openxmlformats.org/officeDocument/2006/relationships/tags" Target="../tags/tag177.xml"/><Relationship Id="rId10" Type="http://schemas.openxmlformats.org/officeDocument/2006/relationships/tags" Target="../tags/tag176.xml"/><Relationship Id="rId1" Type="http://schemas.openxmlformats.org/officeDocument/2006/relationships/tags" Target="../tags/tag167.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2.xml"/><Relationship Id="rId2" Type="http://schemas.openxmlformats.org/officeDocument/2006/relationships/image" Target="../media/image7.png"/><Relationship Id="rId1" Type="http://schemas.openxmlformats.org/officeDocument/2006/relationships/tags" Target="../tags/tag18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9" Type="http://schemas.openxmlformats.org/officeDocument/2006/relationships/tags" Target="../tags/tag192.xml"/><Relationship Id="rId8" Type="http://schemas.openxmlformats.org/officeDocument/2006/relationships/tags" Target="../tags/tag191.xml"/><Relationship Id="rId7" Type="http://schemas.openxmlformats.org/officeDocument/2006/relationships/tags" Target="../tags/tag190.xml"/><Relationship Id="rId6" Type="http://schemas.openxmlformats.org/officeDocument/2006/relationships/tags" Target="../tags/tag189.xml"/><Relationship Id="rId5" Type="http://schemas.openxmlformats.org/officeDocument/2006/relationships/tags" Target="../tags/tag188.xml"/><Relationship Id="rId4" Type="http://schemas.openxmlformats.org/officeDocument/2006/relationships/tags" Target="../tags/tag187.xml"/><Relationship Id="rId32" Type="http://schemas.openxmlformats.org/officeDocument/2006/relationships/notesSlide" Target="../notesSlides/notesSlide13.xml"/><Relationship Id="rId31" Type="http://schemas.openxmlformats.org/officeDocument/2006/relationships/slideLayout" Target="../slideLayouts/slideLayout1.xml"/><Relationship Id="rId30" Type="http://schemas.openxmlformats.org/officeDocument/2006/relationships/tags" Target="../tags/tag213.xml"/><Relationship Id="rId3" Type="http://schemas.openxmlformats.org/officeDocument/2006/relationships/tags" Target="../tags/tag186.xml"/><Relationship Id="rId29" Type="http://schemas.openxmlformats.org/officeDocument/2006/relationships/tags" Target="../tags/tag212.xml"/><Relationship Id="rId28" Type="http://schemas.openxmlformats.org/officeDocument/2006/relationships/tags" Target="../tags/tag211.xml"/><Relationship Id="rId27" Type="http://schemas.openxmlformats.org/officeDocument/2006/relationships/tags" Target="../tags/tag210.xml"/><Relationship Id="rId26" Type="http://schemas.openxmlformats.org/officeDocument/2006/relationships/tags" Target="../tags/tag209.xml"/><Relationship Id="rId25" Type="http://schemas.openxmlformats.org/officeDocument/2006/relationships/tags" Target="../tags/tag208.xml"/><Relationship Id="rId24" Type="http://schemas.openxmlformats.org/officeDocument/2006/relationships/tags" Target="../tags/tag207.xml"/><Relationship Id="rId23" Type="http://schemas.openxmlformats.org/officeDocument/2006/relationships/tags" Target="../tags/tag206.xml"/><Relationship Id="rId22" Type="http://schemas.openxmlformats.org/officeDocument/2006/relationships/tags" Target="../tags/tag205.xml"/><Relationship Id="rId21" Type="http://schemas.openxmlformats.org/officeDocument/2006/relationships/tags" Target="../tags/tag204.xml"/><Relationship Id="rId20" Type="http://schemas.openxmlformats.org/officeDocument/2006/relationships/tags" Target="../tags/tag203.xml"/><Relationship Id="rId2" Type="http://schemas.openxmlformats.org/officeDocument/2006/relationships/tags" Target="../tags/tag185.xml"/><Relationship Id="rId19" Type="http://schemas.openxmlformats.org/officeDocument/2006/relationships/tags" Target="../tags/tag202.xml"/><Relationship Id="rId18" Type="http://schemas.openxmlformats.org/officeDocument/2006/relationships/tags" Target="../tags/tag201.xml"/><Relationship Id="rId17" Type="http://schemas.openxmlformats.org/officeDocument/2006/relationships/tags" Target="../tags/tag200.xml"/><Relationship Id="rId16" Type="http://schemas.openxmlformats.org/officeDocument/2006/relationships/tags" Target="../tags/tag199.xml"/><Relationship Id="rId15" Type="http://schemas.openxmlformats.org/officeDocument/2006/relationships/tags" Target="../tags/tag198.xml"/><Relationship Id="rId14" Type="http://schemas.openxmlformats.org/officeDocument/2006/relationships/tags" Target="../tags/tag197.xml"/><Relationship Id="rId13" Type="http://schemas.openxmlformats.org/officeDocument/2006/relationships/tags" Target="../tags/tag196.xml"/><Relationship Id="rId12" Type="http://schemas.openxmlformats.org/officeDocument/2006/relationships/tags" Target="../tags/tag195.xml"/><Relationship Id="rId11" Type="http://schemas.openxmlformats.org/officeDocument/2006/relationships/tags" Target="../tags/tag194.xml"/><Relationship Id="rId10" Type="http://schemas.openxmlformats.org/officeDocument/2006/relationships/tags" Target="../tags/tag193.xml"/><Relationship Id="rId1" Type="http://schemas.openxmlformats.org/officeDocument/2006/relationships/tags" Target="../tags/tag18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ags" Target="../tags/tag2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9" Type="http://schemas.openxmlformats.org/officeDocument/2006/relationships/notesSlide" Target="../notesSlides/notesSlide15.xml"/><Relationship Id="rId8" Type="http://schemas.openxmlformats.org/officeDocument/2006/relationships/slideLayout" Target="../slideLayouts/slideLayout1.xml"/><Relationship Id="rId7" Type="http://schemas.openxmlformats.org/officeDocument/2006/relationships/image" Target="../media/image11.png"/><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tags" Target="../tags/tag218.xml"/><Relationship Id="rId3" Type="http://schemas.openxmlformats.org/officeDocument/2006/relationships/tags" Target="../tags/tag217.xml"/><Relationship Id="rId2" Type="http://schemas.openxmlformats.org/officeDocument/2006/relationships/tags" Target="../tags/tag216.xml"/><Relationship Id="rId1" Type="http://schemas.openxmlformats.org/officeDocument/2006/relationships/tags" Target="../tags/tag215.xml"/></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223.xml"/><Relationship Id="rId7" Type="http://schemas.openxmlformats.org/officeDocument/2006/relationships/image" Target="../media/image12.jpeg"/><Relationship Id="rId6" Type="http://schemas.openxmlformats.org/officeDocument/2006/relationships/hyperlink" Target="http://dblab.xmu.edu.cn/post/10164/" TargetMode="External"/><Relationship Id="rId5" Type="http://schemas.openxmlformats.org/officeDocument/2006/relationships/image" Target="../media/image9.png"/><Relationship Id="rId4" Type="http://schemas.openxmlformats.org/officeDocument/2006/relationships/tags" Target="../tags/tag222.xml"/><Relationship Id="rId3" Type="http://schemas.openxmlformats.org/officeDocument/2006/relationships/tags" Target="../tags/tag221.xml"/><Relationship Id="rId2" Type="http://schemas.openxmlformats.org/officeDocument/2006/relationships/tags" Target="../tags/tag220.xml"/><Relationship Id="rId10" Type="http://schemas.openxmlformats.org/officeDocument/2006/relationships/notesSlide" Target="../notesSlides/notesSlide16.xml"/><Relationship Id="rId1" Type="http://schemas.openxmlformats.org/officeDocument/2006/relationships/tags" Target="../tags/tag219.xml"/></Relationships>
</file>

<file path=ppt/slides/_rels/slide18.xml.rels><?xml version="1.0" encoding="UTF-8" standalone="yes"?>
<Relationships xmlns="http://schemas.openxmlformats.org/package/2006/relationships"><Relationship Id="rId9" Type="http://schemas.openxmlformats.org/officeDocument/2006/relationships/notesSlide" Target="../notesSlides/notesSlide17.xml"/><Relationship Id="rId8" Type="http://schemas.openxmlformats.org/officeDocument/2006/relationships/slideLayout" Target="../slideLayouts/slideLayout1.xml"/><Relationship Id="rId7" Type="http://schemas.openxmlformats.org/officeDocument/2006/relationships/image" Target="../media/image13.png"/><Relationship Id="rId6" Type="http://schemas.openxmlformats.org/officeDocument/2006/relationships/tags" Target="../tags/tag228.xml"/><Relationship Id="rId5" Type="http://schemas.openxmlformats.org/officeDocument/2006/relationships/image" Target="../media/image9.png"/><Relationship Id="rId4" Type="http://schemas.openxmlformats.org/officeDocument/2006/relationships/tags" Target="../tags/tag227.xml"/><Relationship Id="rId3" Type="http://schemas.openxmlformats.org/officeDocument/2006/relationships/tags" Target="../tags/tag226.xml"/><Relationship Id="rId2" Type="http://schemas.openxmlformats.org/officeDocument/2006/relationships/tags" Target="../tags/tag225.xml"/><Relationship Id="rId1" Type="http://schemas.openxmlformats.org/officeDocument/2006/relationships/tags" Target="../tags/tag224.xml"/></Relationships>
</file>

<file path=ppt/slides/_rels/slide19.xml.rels><?xml version="1.0" encoding="UTF-8" standalone="yes"?>
<Relationships xmlns="http://schemas.openxmlformats.org/package/2006/relationships"><Relationship Id="rId9" Type="http://schemas.openxmlformats.org/officeDocument/2006/relationships/notesSlide" Target="../notesSlides/notesSlide18.xml"/><Relationship Id="rId8" Type="http://schemas.openxmlformats.org/officeDocument/2006/relationships/slideLayout" Target="../slideLayouts/slideLayout1.xml"/><Relationship Id="rId7" Type="http://schemas.openxmlformats.org/officeDocument/2006/relationships/image" Target="../media/image15.png"/><Relationship Id="rId6" Type="http://schemas.openxmlformats.org/officeDocument/2006/relationships/image" Target="../media/image14.jpeg"/><Relationship Id="rId5" Type="http://schemas.openxmlformats.org/officeDocument/2006/relationships/image" Target="../media/image9.png"/><Relationship Id="rId4" Type="http://schemas.openxmlformats.org/officeDocument/2006/relationships/tags" Target="../tags/tag232.xml"/><Relationship Id="rId3" Type="http://schemas.openxmlformats.org/officeDocument/2006/relationships/tags" Target="../tags/tag231.xml"/><Relationship Id="rId2" Type="http://schemas.openxmlformats.org/officeDocument/2006/relationships/tags" Target="../tags/tag230.xml"/><Relationship Id="rId1" Type="http://schemas.openxmlformats.org/officeDocument/2006/relationships/tags" Target="../tags/tag22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19.xml"/><Relationship Id="rId7"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9.png"/><Relationship Id="rId4" Type="http://schemas.openxmlformats.org/officeDocument/2006/relationships/tags" Target="../tags/tag236.xml"/><Relationship Id="rId3" Type="http://schemas.openxmlformats.org/officeDocument/2006/relationships/tags" Target="../tags/tag235.xml"/><Relationship Id="rId2" Type="http://schemas.openxmlformats.org/officeDocument/2006/relationships/tags" Target="../tags/tag234.xml"/><Relationship Id="rId1" Type="http://schemas.openxmlformats.org/officeDocument/2006/relationships/tags" Target="../tags/tag233.xml"/></Relationships>
</file>

<file path=ppt/slides/_rels/slide21.xml.rels><?xml version="1.0" encoding="UTF-8" standalone="yes"?>
<Relationships xmlns="http://schemas.openxmlformats.org/package/2006/relationships"><Relationship Id="rId9" Type="http://schemas.openxmlformats.org/officeDocument/2006/relationships/notesSlide" Target="../notesSlides/notesSlide20.xml"/><Relationship Id="rId8" Type="http://schemas.openxmlformats.org/officeDocument/2006/relationships/slideLayout" Target="../slideLayouts/slideLayout1.xml"/><Relationship Id="rId7" Type="http://schemas.openxmlformats.org/officeDocument/2006/relationships/image" Target="../media/image18.png"/><Relationship Id="rId6" Type="http://schemas.openxmlformats.org/officeDocument/2006/relationships/image" Target="../media/image17.jpeg"/><Relationship Id="rId5" Type="http://schemas.openxmlformats.org/officeDocument/2006/relationships/image" Target="../media/image9.png"/><Relationship Id="rId4" Type="http://schemas.openxmlformats.org/officeDocument/2006/relationships/tags" Target="../tags/tag240.xml"/><Relationship Id="rId3" Type="http://schemas.openxmlformats.org/officeDocument/2006/relationships/tags" Target="../tags/tag239.xml"/><Relationship Id="rId2" Type="http://schemas.openxmlformats.org/officeDocument/2006/relationships/tags" Target="../tags/tag238.xml"/><Relationship Id="rId1" Type="http://schemas.openxmlformats.org/officeDocument/2006/relationships/tags" Target="../tags/tag237.xml"/></Relationships>
</file>

<file path=ppt/slides/_rels/slide22.xml.rels><?xml version="1.0" encoding="UTF-8" standalone="yes"?>
<Relationships xmlns="http://schemas.openxmlformats.org/package/2006/relationships"><Relationship Id="rId9" Type="http://schemas.openxmlformats.org/officeDocument/2006/relationships/image" Target="../media/image17.jpeg"/><Relationship Id="rId8" Type="http://schemas.openxmlformats.org/officeDocument/2006/relationships/image" Target="../media/image20.png"/><Relationship Id="rId7" Type="http://schemas.openxmlformats.org/officeDocument/2006/relationships/tags" Target="../tags/tag245.xml"/><Relationship Id="rId6" Type="http://schemas.openxmlformats.org/officeDocument/2006/relationships/image" Target="../media/image19.jpeg"/><Relationship Id="rId5" Type="http://schemas.openxmlformats.org/officeDocument/2006/relationships/image" Target="../media/image9.png"/><Relationship Id="rId4" Type="http://schemas.openxmlformats.org/officeDocument/2006/relationships/tags" Target="../tags/tag244.xml"/><Relationship Id="rId3" Type="http://schemas.openxmlformats.org/officeDocument/2006/relationships/tags" Target="../tags/tag243.xml"/><Relationship Id="rId2" Type="http://schemas.openxmlformats.org/officeDocument/2006/relationships/tags" Target="../tags/tag242.xml"/><Relationship Id="rId13" Type="http://schemas.openxmlformats.org/officeDocument/2006/relationships/notesSlide" Target="../notesSlides/notesSlide21.xml"/><Relationship Id="rId12" Type="http://schemas.openxmlformats.org/officeDocument/2006/relationships/slideLayout" Target="../slideLayouts/slideLayout1.xml"/><Relationship Id="rId11" Type="http://schemas.openxmlformats.org/officeDocument/2006/relationships/image" Target="../media/image22.png"/><Relationship Id="rId10" Type="http://schemas.openxmlformats.org/officeDocument/2006/relationships/image" Target="../media/image21.png"/><Relationship Id="rId1" Type="http://schemas.openxmlformats.org/officeDocument/2006/relationships/tags" Target="../tags/tag241.xml"/></Relationships>
</file>

<file path=ppt/slides/_rels/slide23.xml.rels><?xml version="1.0" encoding="UTF-8" standalone="yes"?>
<Relationships xmlns="http://schemas.openxmlformats.org/package/2006/relationships"><Relationship Id="rId9" Type="http://schemas.openxmlformats.org/officeDocument/2006/relationships/notesSlide" Target="../notesSlides/notesSlide22.xml"/><Relationship Id="rId8" Type="http://schemas.openxmlformats.org/officeDocument/2006/relationships/slideLayout" Target="../slideLayouts/slideLayout1.xml"/><Relationship Id="rId7" Type="http://schemas.openxmlformats.org/officeDocument/2006/relationships/image" Target="../media/image24.png"/><Relationship Id="rId6" Type="http://schemas.openxmlformats.org/officeDocument/2006/relationships/image" Target="../media/image23.jpeg"/><Relationship Id="rId5" Type="http://schemas.openxmlformats.org/officeDocument/2006/relationships/image" Target="../media/image9.png"/><Relationship Id="rId4" Type="http://schemas.openxmlformats.org/officeDocument/2006/relationships/tags" Target="../tags/tag249.xml"/><Relationship Id="rId3" Type="http://schemas.openxmlformats.org/officeDocument/2006/relationships/tags" Target="../tags/tag248.xml"/><Relationship Id="rId2" Type="http://schemas.openxmlformats.org/officeDocument/2006/relationships/tags" Target="../tags/tag247.xml"/><Relationship Id="rId1" Type="http://schemas.openxmlformats.org/officeDocument/2006/relationships/tags" Target="../tags/tag246.xml"/></Relationships>
</file>

<file path=ppt/slides/_rels/slide24.xml.rels><?xml version="1.0" encoding="UTF-8" standalone="yes"?>
<Relationships xmlns="http://schemas.openxmlformats.org/package/2006/relationships"><Relationship Id="rId9" Type="http://schemas.openxmlformats.org/officeDocument/2006/relationships/notesSlide" Target="../notesSlides/notesSlide23.xml"/><Relationship Id="rId8" Type="http://schemas.openxmlformats.org/officeDocument/2006/relationships/slideLayout" Target="../slideLayouts/slideLayout1.xml"/><Relationship Id="rId7" Type="http://schemas.openxmlformats.org/officeDocument/2006/relationships/image" Target="../media/image26.png"/><Relationship Id="rId6" Type="http://schemas.openxmlformats.org/officeDocument/2006/relationships/image" Target="../media/image25.jpeg"/><Relationship Id="rId5" Type="http://schemas.openxmlformats.org/officeDocument/2006/relationships/image" Target="../media/image9.png"/><Relationship Id="rId4" Type="http://schemas.openxmlformats.org/officeDocument/2006/relationships/tags" Target="../tags/tag253.xml"/><Relationship Id="rId3" Type="http://schemas.openxmlformats.org/officeDocument/2006/relationships/tags" Target="../tags/tag252.xml"/><Relationship Id="rId2" Type="http://schemas.openxmlformats.org/officeDocument/2006/relationships/tags" Target="../tags/tag251.xml"/><Relationship Id="rId1" Type="http://schemas.openxmlformats.org/officeDocument/2006/relationships/tags" Target="../tags/tag250.xml"/></Relationships>
</file>

<file path=ppt/slides/_rels/slide25.xml.rels><?xml version="1.0" encoding="UTF-8" standalone="yes"?>
<Relationships xmlns="http://schemas.openxmlformats.org/package/2006/relationships"><Relationship Id="rId8" Type="http://schemas.openxmlformats.org/officeDocument/2006/relationships/notesSlide" Target="../notesSlides/notesSlide24.xml"/><Relationship Id="rId7"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9.png"/><Relationship Id="rId4" Type="http://schemas.openxmlformats.org/officeDocument/2006/relationships/tags" Target="../tags/tag257.xml"/><Relationship Id="rId3" Type="http://schemas.openxmlformats.org/officeDocument/2006/relationships/tags" Target="../tags/tag256.xml"/><Relationship Id="rId2" Type="http://schemas.openxmlformats.org/officeDocument/2006/relationships/tags" Target="../tags/tag255.xml"/><Relationship Id="rId1" Type="http://schemas.openxmlformats.org/officeDocument/2006/relationships/tags" Target="../tags/tag254.xml"/></Relationships>
</file>

<file path=ppt/slides/_rels/slide26.xml.rels><?xml version="1.0" encoding="UTF-8" standalone="yes"?>
<Relationships xmlns="http://schemas.openxmlformats.org/package/2006/relationships"><Relationship Id="rId9" Type="http://schemas.openxmlformats.org/officeDocument/2006/relationships/notesSlide" Target="../notesSlides/notesSlide25.xml"/><Relationship Id="rId8" Type="http://schemas.openxmlformats.org/officeDocument/2006/relationships/slideLayout" Target="../slideLayouts/slideLayout1.xml"/><Relationship Id="rId7" Type="http://schemas.openxmlformats.org/officeDocument/2006/relationships/image" Target="../media/image29.png"/><Relationship Id="rId6" Type="http://schemas.openxmlformats.org/officeDocument/2006/relationships/image" Target="../media/image9.png"/><Relationship Id="rId5" Type="http://schemas.openxmlformats.org/officeDocument/2006/relationships/tags" Target="../tags/tag261.xml"/><Relationship Id="rId4" Type="http://schemas.openxmlformats.org/officeDocument/2006/relationships/tags" Target="../tags/tag260.xml"/><Relationship Id="rId3" Type="http://schemas.openxmlformats.org/officeDocument/2006/relationships/tags" Target="../tags/tag259.xml"/><Relationship Id="rId2" Type="http://schemas.openxmlformats.org/officeDocument/2006/relationships/tags" Target="../tags/tag258.xml"/><Relationship Id="rId1" Type="http://schemas.openxmlformats.org/officeDocument/2006/relationships/image" Target="../media/image28.jpeg"/></Relationships>
</file>

<file path=ppt/slides/_rels/slide27.xml.rels><?xml version="1.0" encoding="UTF-8" standalone="yes"?>
<Relationships xmlns="http://schemas.openxmlformats.org/package/2006/relationships"><Relationship Id="rId8" Type="http://schemas.openxmlformats.org/officeDocument/2006/relationships/notesSlide" Target="../notesSlides/notesSlide26.xml"/><Relationship Id="rId7"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9.png"/><Relationship Id="rId4" Type="http://schemas.openxmlformats.org/officeDocument/2006/relationships/tags" Target="../tags/tag265.xml"/><Relationship Id="rId3" Type="http://schemas.openxmlformats.org/officeDocument/2006/relationships/tags" Target="../tags/tag264.xml"/><Relationship Id="rId2" Type="http://schemas.openxmlformats.org/officeDocument/2006/relationships/tags" Target="../tags/tag263.xml"/><Relationship Id="rId1" Type="http://schemas.openxmlformats.org/officeDocument/2006/relationships/tags" Target="../tags/tag262.xml"/></Relationships>
</file>

<file path=ppt/slides/_rels/slide28.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33.jpeg"/><Relationship Id="rId7" Type="http://schemas.openxmlformats.org/officeDocument/2006/relationships/image" Target="../media/image32.jpeg"/><Relationship Id="rId6" Type="http://schemas.openxmlformats.org/officeDocument/2006/relationships/image" Target="../media/image31.png"/><Relationship Id="rId5" Type="http://schemas.openxmlformats.org/officeDocument/2006/relationships/image" Target="../media/image9.png"/><Relationship Id="rId4" Type="http://schemas.openxmlformats.org/officeDocument/2006/relationships/tags" Target="../tags/tag269.xml"/><Relationship Id="rId3" Type="http://schemas.openxmlformats.org/officeDocument/2006/relationships/tags" Target="../tags/tag268.xml"/><Relationship Id="rId2" Type="http://schemas.openxmlformats.org/officeDocument/2006/relationships/tags" Target="../tags/tag267.xml"/><Relationship Id="rId10" Type="http://schemas.openxmlformats.org/officeDocument/2006/relationships/notesSlide" Target="../notesSlides/notesSlide27.xml"/><Relationship Id="rId1" Type="http://schemas.openxmlformats.org/officeDocument/2006/relationships/tags" Target="../tags/tag266.xml"/></Relationships>
</file>

<file path=ppt/slides/_rels/slide29.xml.rels><?xml version="1.0" encoding="UTF-8" standalone="yes"?>
<Relationships xmlns="http://schemas.openxmlformats.org/package/2006/relationships"><Relationship Id="rId9" Type="http://schemas.openxmlformats.org/officeDocument/2006/relationships/image" Target="../media/image37.png"/><Relationship Id="rId8" Type="http://schemas.openxmlformats.org/officeDocument/2006/relationships/image" Target="../media/image36.png"/><Relationship Id="rId7" Type="http://schemas.openxmlformats.org/officeDocument/2006/relationships/image" Target="../media/image35.jpeg"/><Relationship Id="rId6" Type="http://schemas.openxmlformats.org/officeDocument/2006/relationships/image" Target="../media/image34.jpeg"/><Relationship Id="rId5" Type="http://schemas.openxmlformats.org/officeDocument/2006/relationships/image" Target="../media/image9.png"/><Relationship Id="rId4" Type="http://schemas.openxmlformats.org/officeDocument/2006/relationships/tags" Target="../tags/tag273.xml"/><Relationship Id="rId3" Type="http://schemas.openxmlformats.org/officeDocument/2006/relationships/tags" Target="../tags/tag272.xml"/><Relationship Id="rId2" Type="http://schemas.openxmlformats.org/officeDocument/2006/relationships/tags" Target="../tags/tag271.xml"/><Relationship Id="rId11" Type="http://schemas.openxmlformats.org/officeDocument/2006/relationships/notesSlide" Target="../notesSlides/notesSlide28.xml"/><Relationship Id="rId10" Type="http://schemas.openxmlformats.org/officeDocument/2006/relationships/slideLayout" Target="../slideLayouts/slideLayout1.xml"/><Relationship Id="rId1" Type="http://schemas.openxmlformats.org/officeDocument/2006/relationships/tags" Target="../tags/tag270.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40.png"/><Relationship Id="rId7" Type="http://schemas.openxmlformats.org/officeDocument/2006/relationships/image" Target="../media/image39.png"/><Relationship Id="rId6" Type="http://schemas.openxmlformats.org/officeDocument/2006/relationships/image" Target="../media/image38.jpeg"/><Relationship Id="rId5" Type="http://schemas.openxmlformats.org/officeDocument/2006/relationships/image" Target="../media/image9.png"/><Relationship Id="rId4" Type="http://schemas.openxmlformats.org/officeDocument/2006/relationships/tags" Target="../tags/tag277.xml"/><Relationship Id="rId3" Type="http://schemas.openxmlformats.org/officeDocument/2006/relationships/tags" Target="../tags/tag276.xml"/><Relationship Id="rId2" Type="http://schemas.openxmlformats.org/officeDocument/2006/relationships/tags" Target="../tags/tag275.xml"/><Relationship Id="rId10" Type="http://schemas.openxmlformats.org/officeDocument/2006/relationships/notesSlide" Target="../notesSlides/notesSlide29.xml"/><Relationship Id="rId1" Type="http://schemas.openxmlformats.org/officeDocument/2006/relationships/tags" Target="../tags/tag274.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9" Type="http://schemas.openxmlformats.org/officeDocument/2006/relationships/tags" Target="../tags/tag76.xml"/><Relationship Id="rId8" Type="http://schemas.openxmlformats.org/officeDocument/2006/relationships/tags" Target="../tags/tag75.xml"/><Relationship Id="rId7" Type="http://schemas.openxmlformats.org/officeDocument/2006/relationships/tags" Target="../tags/tag74.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32" Type="http://schemas.openxmlformats.org/officeDocument/2006/relationships/notesSlide" Target="../notesSlides/notesSlide5.xml"/><Relationship Id="rId31" Type="http://schemas.openxmlformats.org/officeDocument/2006/relationships/slideLayout" Target="../slideLayouts/slideLayout1.xml"/><Relationship Id="rId30" Type="http://schemas.openxmlformats.org/officeDocument/2006/relationships/tags" Target="../tags/tag97.xml"/><Relationship Id="rId3" Type="http://schemas.openxmlformats.org/officeDocument/2006/relationships/tags" Target="../tags/tag70.xml"/><Relationship Id="rId29" Type="http://schemas.openxmlformats.org/officeDocument/2006/relationships/tags" Target="../tags/tag96.xml"/><Relationship Id="rId28" Type="http://schemas.openxmlformats.org/officeDocument/2006/relationships/tags" Target="../tags/tag95.xml"/><Relationship Id="rId27" Type="http://schemas.openxmlformats.org/officeDocument/2006/relationships/tags" Target="../tags/tag94.xml"/><Relationship Id="rId26" Type="http://schemas.openxmlformats.org/officeDocument/2006/relationships/tags" Target="../tags/tag93.xml"/><Relationship Id="rId25" Type="http://schemas.openxmlformats.org/officeDocument/2006/relationships/tags" Target="../tags/tag92.xml"/><Relationship Id="rId24" Type="http://schemas.openxmlformats.org/officeDocument/2006/relationships/tags" Target="../tags/tag91.xml"/><Relationship Id="rId23" Type="http://schemas.openxmlformats.org/officeDocument/2006/relationships/tags" Target="../tags/tag90.xml"/><Relationship Id="rId22" Type="http://schemas.openxmlformats.org/officeDocument/2006/relationships/tags" Target="../tags/tag89.xml"/><Relationship Id="rId21" Type="http://schemas.openxmlformats.org/officeDocument/2006/relationships/tags" Target="../tags/tag88.xml"/><Relationship Id="rId20" Type="http://schemas.openxmlformats.org/officeDocument/2006/relationships/tags" Target="../tags/tag87.xml"/><Relationship Id="rId2" Type="http://schemas.openxmlformats.org/officeDocument/2006/relationships/tags" Target="../tags/tag69.xml"/><Relationship Id="rId19" Type="http://schemas.openxmlformats.org/officeDocument/2006/relationships/tags" Target="../tags/tag86.xml"/><Relationship Id="rId18" Type="http://schemas.openxmlformats.org/officeDocument/2006/relationships/tags" Target="../tags/tag85.xml"/><Relationship Id="rId17" Type="http://schemas.openxmlformats.org/officeDocument/2006/relationships/tags" Target="../tags/tag84.xml"/><Relationship Id="rId16" Type="http://schemas.openxmlformats.org/officeDocument/2006/relationships/tags" Target="../tags/tag83.xml"/><Relationship Id="rId15" Type="http://schemas.openxmlformats.org/officeDocument/2006/relationships/tags" Target="../tags/tag82.xml"/><Relationship Id="rId14" Type="http://schemas.openxmlformats.org/officeDocument/2006/relationships/tags" Target="../tags/tag81.xml"/><Relationship Id="rId13" Type="http://schemas.openxmlformats.org/officeDocument/2006/relationships/tags" Target="../tags/tag80.xml"/><Relationship Id="rId12" Type="http://schemas.openxmlformats.org/officeDocument/2006/relationships/tags" Target="../tags/tag79.xml"/><Relationship Id="rId11" Type="http://schemas.openxmlformats.org/officeDocument/2006/relationships/tags" Target="../tags/tag78.xml"/><Relationship Id="rId10" Type="http://schemas.openxmlformats.org/officeDocument/2006/relationships/tags" Target="../tags/tag77.xml"/><Relationship Id="rId1" Type="http://schemas.openxmlformats.org/officeDocument/2006/relationships/tags" Target="../tags/tag6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9" Type="http://schemas.openxmlformats.org/officeDocument/2006/relationships/tags" Target="../tags/tag106.xml"/><Relationship Id="rId8" Type="http://schemas.openxmlformats.org/officeDocument/2006/relationships/tags" Target="../tags/tag105.xml"/><Relationship Id="rId7" Type="http://schemas.openxmlformats.org/officeDocument/2006/relationships/tags" Target="../tags/tag104.xml"/><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tags" Target="../tags/tag101.xml"/><Relationship Id="rId32" Type="http://schemas.openxmlformats.org/officeDocument/2006/relationships/notesSlide" Target="../notesSlides/notesSlide7.xml"/><Relationship Id="rId31" Type="http://schemas.openxmlformats.org/officeDocument/2006/relationships/slideLayout" Target="../slideLayouts/slideLayout1.xml"/><Relationship Id="rId30" Type="http://schemas.openxmlformats.org/officeDocument/2006/relationships/tags" Target="../tags/tag127.xml"/><Relationship Id="rId3" Type="http://schemas.openxmlformats.org/officeDocument/2006/relationships/tags" Target="../tags/tag100.xml"/><Relationship Id="rId29" Type="http://schemas.openxmlformats.org/officeDocument/2006/relationships/tags" Target="../tags/tag126.xml"/><Relationship Id="rId28" Type="http://schemas.openxmlformats.org/officeDocument/2006/relationships/tags" Target="../tags/tag125.xml"/><Relationship Id="rId27" Type="http://schemas.openxmlformats.org/officeDocument/2006/relationships/tags" Target="../tags/tag124.xml"/><Relationship Id="rId26" Type="http://schemas.openxmlformats.org/officeDocument/2006/relationships/tags" Target="../tags/tag123.xml"/><Relationship Id="rId25" Type="http://schemas.openxmlformats.org/officeDocument/2006/relationships/tags" Target="../tags/tag122.xml"/><Relationship Id="rId24" Type="http://schemas.openxmlformats.org/officeDocument/2006/relationships/tags" Target="../tags/tag121.xml"/><Relationship Id="rId23" Type="http://schemas.openxmlformats.org/officeDocument/2006/relationships/tags" Target="../tags/tag120.xml"/><Relationship Id="rId22" Type="http://schemas.openxmlformats.org/officeDocument/2006/relationships/tags" Target="../tags/tag119.xml"/><Relationship Id="rId21" Type="http://schemas.openxmlformats.org/officeDocument/2006/relationships/tags" Target="../tags/tag118.xml"/><Relationship Id="rId20" Type="http://schemas.openxmlformats.org/officeDocument/2006/relationships/tags" Target="../tags/tag117.xml"/><Relationship Id="rId2" Type="http://schemas.openxmlformats.org/officeDocument/2006/relationships/tags" Target="../tags/tag99.xml"/><Relationship Id="rId19" Type="http://schemas.openxmlformats.org/officeDocument/2006/relationships/tags" Target="../tags/tag116.xml"/><Relationship Id="rId18" Type="http://schemas.openxmlformats.org/officeDocument/2006/relationships/tags" Target="../tags/tag115.xml"/><Relationship Id="rId17" Type="http://schemas.openxmlformats.org/officeDocument/2006/relationships/tags" Target="../tags/tag114.xml"/><Relationship Id="rId16" Type="http://schemas.openxmlformats.org/officeDocument/2006/relationships/tags" Target="../tags/tag113.xml"/><Relationship Id="rId15" Type="http://schemas.openxmlformats.org/officeDocument/2006/relationships/tags" Target="../tags/tag112.xml"/><Relationship Id="rId14" Type="http://schemas.openxmlformats.org/officeDocument/2006/relationships/tags" Target="../tags/tag111.xml"/><Relationship Id="rId13" Type="http://schemas.openxmlformats.org/officeDocument/2006/relationships/tags" Target="../tags/tag110.xml"/><Relationship Id="rId12" Type="http://schemas.openxmlformats.org/officeDocument/2006/relationships/tags" Target="../tags/tag109.xml"/><Relationship Id="rId11" Type="http://schemas.openxmlformats.org/officeDocument/2006/relationships/tags" Target="../tags/tag108.xml"/><Relationship Id="rId10" Type="http://schemas.openxmlformats.org/officeDocument/2006/relationships/tags" Target="../tags/tag107.xml"/><Relationship Id="rId1" Type="http://schemas.openxmlformats.org/officeDocument/2006/relationships/tags" Target="../tags/tag98.xml"/></Relationships>
</file>

<file path=ppt/slides/_rels/slide8.xml.rels><?xml version="1.0" encoding="UTF-8" standalone="yes"?>
<Relationships xmlns="http://schemas.openxmlformats.org/package/2006/relationships"><Relationship Id="rId9" Type="http://schemas.openxmlformats.org/officeDocument/2006/relationships/tags" Target="../tags/tag136.xml"/><Relationship Id="rId8" Type="http://schemas.openxmlformats.org/officeDocument/2006/relationships/tags" Target="../tags/tag135.xml"/><Relationship Id="rId7" Type="http://schemas.openxmlformats.org/officeDocument/2006/relationships/tags" Target="../tags/tag134.xml"/><Relationship Id="rId6" Type="http://schemas.openxmlformats.org/officeDocument/2006/relationships/tags" Target="../tags/tag133.xml"/><Relationship Id="rId5" Type="http://schemas.openxmlformats.org/officeDocument/2006/relationships/tags" Target="../tags/tag132.xml"/><Relationship Id="rId4" Type="http://schemas.openxmlformats.org/officeDocument/2006/relationships/tags" Target="../tags/tag131.xml"/><Relationship Id="rId3" Type="http://schemas.openxmlformats.org/officeDocument/2006/relationships/tags" Target="../tags/tag130.xml"/><Relationship Id="rId2" Type="http://schemas.openxmlformats.org/officeDocument/2006/relationships/tags" Target="../tags/tag129.xml"/><Relationship Id="rId11" Type="http://schemas.openxmlformats.org/officeDocument/2006/relationships/notesSlide" Target="../notesSlides/notesSlide8.xml"/><Relationship Id="rId10" Type="http://schemas.openxmlformats.org/officeDocument/2006/relationships/slideLayout" Target="../slideLayouts/slideLayout12.xml"/><Relationship Id="rId1" Type="http://schemas.openxmlformats.org/officeDocument/2006/relationships/tags" Target="../tags/tag128.xml"/></Relationships>
</file>

<file path=ppt/slides/_rels/slide9.xml.rels><?xml version="1.0" encoding="UTF-8" standalone="yes"?>
<Relationships xmlns="http://schemas.openxmlformats.org/package/2006/relationships"><Relationship Id="rId9" Type="http://schemas.openxmlformats.org/officeDocument/2006/relationships/tags" Target="../tags/tag145.xml"/><Relationship Id="rId8" Type="http://schemas.openxmlformats.org/officeDocument/2006/relationships/tags" Target="../tags/tag144.xml"/><Relationship Id="rId7" Type="http://schemas.openxmlformats.org/officeDocument/2006/relationships/tags" Target="../tags/tag143.xml"/><Relationship Id="rId6" Type="http://schemas.openxmlformats.org/officeDocument/2006/relationships/tags" Target="../tags/tag142.xml"/><Relationship Id="rId5" Type="http://schemas.openxmlformats.org/officeDocument/2006/relationships/tags" Target="../tags/tag141.xml"/><Relationship Id="rId4" Type="http://schemas.openxmlformats.org/officeDocument/2006/relationships/tags" Target="../tags/tag140.xml"/><Relationship Id="rId32" Type="http://schemas.openxmlformats.org/officeDocument/2006/relationships/notesSlide" Target="../notesSlides/notesSlide9.xml"/><Relationship Id="rId31" Type="http://schemas.openxmlformats.org/officeDocument/2006/relationships/slideLayout" Target="../slideLayouts/slideLayout1.xml"/><Relationship Id="rId30" Type="http://schemas.openxmlformats.org/officeDocument/2006/relationships/tags" Target="../tags/tag166.xml"/><Relationship Id="rId3" Type="http://schemas.openxmlformats.org/officeDocument/2006/relationships/tags" Target="../tags/tag139.xml"/><Relationship Id="rId29" Type="http://schemas.openxmlformats.org/officeDocument/2006/relationships/tags" Target="../tags/tag165.xml"/><Relationship Id="rId28" Type="http://schemas.openxmlformats.org/officeDocument/2006/relationships/tags" Target="../tags/tag164.xml"/><Relationship Id="rId27" Type="http://schemas.openxmlformats.org/officeDocument/2006/relationships/tags" Target="../tags/tag163.xml"/><Relationship Id="rId26" Type="http://schemas.openxmlformats.org/officeDocument/2006/relationships/tags" Target="../tags/tag162.xml"/><Relationship Id="rId25" Type="http://schemas.openxmlformats.org/officeDocument/2006/relationships/tags" Target="../tags/tag161.xml"/><Relationship Id="rId24" Type="http://schemas.openxmlformats.org/officeDocument/2006/relationships/tags" Target="../tags/tag160.xml"/><Relationship Id="rId23" Type="http://schemas.openxmlformats.org/officeDocument/2006/relationships/tags" Target="../tags/tag159.xml"/><Relationship Id="rId22" Type="http://schemas.openxmlformats.org/officeDocument/2006/relationships/tags" Target="../tags/tag158.xml"/><Relationship Id="rId21" Type="http://schemas.openxmlformats.org/officeDocument/2006/relationships/tags" Target="../tags/tag157.xml"/><Relationship Id="rId20" Type="http://schemas.openxmlformats.org/officeDocument/2006/relationships/tags" Target="../tags/tag156.xml"/><Relationship Id="rId2" Type="http://schemas.openxmlformats.org/officeDocument/2006/relationships/tags" Target="../tags/tag138.xml"/><Relationship Id="rId19" Type="http://schemas.openxmlformats.org/officeDocument/2006/relationships/tags" Target="../tags/tag155.xml"/><Relationship Id="rId18" Type="http://schemas.openxmlformats.org/officeDocument/2006/relationships/tags" Target="../tags/tag154.xml"/><Relationship Id="rId17" Type="http://schemas.openxmlformats.org/officeDocument/2006/relationships/tags" Target="../tags/tag153.xml"/><Relationship Id="rId16" Type="http://schemas.openxmlformats.org/officeDocument/2006/relationships/tags" Target="../tags/tag152.xml"/><Relationship Id="rId15" Type="http://schemas.openxmlformats.org/officeDocument/2006/relationships/tags" Target="../tags/tag151.xml"/><Relationship Id="rId14" Type="http://schemas.openxmlformats.org/officeDocument/2006/relationships/tags" Target="../tags/tag150.xml"/><Relationship Id="rId13" Type="http://schemas.openxmlformats.org/officeDocument/2006/relationships/tags" Target="../tags/tag149.xml"/><Relationship Id="rId12" Type="http://schemas.openxmlformats.org/officeDocument/2006/relationships/tags" Target="../tags/tag148.xml"/><Relationship Id="rId11" Type="http://schemas.openxmlformats.org/officeDocument/2006/relationships/tags" Target="../tags/tag147.xml"/><Relationship Id="rId10" Type="http://schemas.openxmlformats.org/officeDocument/2006/relationships/tags" Target="../tags/tag146.xml"/><Relationship Id="rId1" Type="http://schemas.openxmlformats.org/officeDocument/2006/relationships/tags" Target="../tags/tag1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450850" y="1819275"/>
            <a:ext cx="10064750" cy="829945"/>
          </a:xfrm>
          <a:prstGeom prst="rect">
            <a:avLst/>
          </a:prstGeom>
          <a:noFill/>
        </p:spPr>
        <p:txBody>
          <a:bodyPr>
            <a:spAutoFit/>
          </a:bodyPr>
          <a:lstStyle/>
          <a:p>
            <a:pPr marR="0" defTabSz="457200" eaLnBrk="1" fontAlgn="auto" hangingPunct="1">
              <a:spcBef>
                <a:spcPts val="0"/>
              </a:spcBef>
              <a:spcAft>
                <a:spcPts val="0"/>
              </a:spcAft>
              <a:buClrTx/>
              <a:buSzTx/>
              <a:buFontTx/>
              <a:buNone/>
              <a:defRPr/>
            </a:pPr>
            <a:r>
              <a:rPr kumimoji="0" lang="zh-CN" altLang="en-US" sz="4800" b="1" kern="1200" cap="none" spc="300" normalizeH="0" baseline="0" noProof="0" dirty="0">
                <a:solidFill>
                  <a:schemeClr val="bg1"/>
                </a:solidFill>
                <a:latin typeface="微软雅黑" panose="020B0503020204020204" charset="-122"/>
                <a:ea typeface="微软雅黑" panose="020B0503020204020204" charset="-122"/>
                <a:cs typeface="+mn-cs"/>
              </a:rPr>
              <a:t>第</a:t>
            </a:r>
            <a:r>
              <a:rPr kumimoji="0" lang="en-US" altLang="zh-CN" sz="4800" b="1" kern="1200" cap="none" spc="300" normalizeH="0" baseline="0" noProof="0" dirty="0">
                <a:solidFill>
                  <a:schemeClr val="bg1"/>
                </a:solidFill>
                <a:latin typeface="微软雅黑" panose="020B0503020204020204" charset="-122"/>
                <a:ea typeface="微软雅黑" panose="020B0503020204020204" charset="-122"/>
                <a:cs typeface="+mn-cs"/>
              </a:rPr>
              <a:t>14</a:t>
            </a:r>
            <a:r>
              <a:rPr kumimoji="0" lang="zh-CN" altLang="en-US" sz="4800" b="1" kern="1200" cap="none" spc="300" normalizeH="0" baseline="0" noProof="0" dirty="0">
                <a:solidFill>
                  <a:schemeClr val="bg1"/>
                </a:solidFill>
                <a:latin typeface="微软雅黑" panose="020B0503020204020204" charset="-122"/>
                <a:ea typeface="微软雅黑" panose="020B0503020204020204" charset="-122"/>
                <a:cs typeface="+mn-cs"/>
              </a:rPr>
              <a:t>章 某金融企业数据治理</a:t>
            </a:r>
            <a:endParaRPr kumimoji="0" lang="zh-CN" altLang="en-US" sz="4800" b="1" kern="1200" cap="none" spc="300" normalizeH="0" baseline="0" noProof="0" dirty="0">
              <a:solidFill>
                <a:schemeClr val="bg1"/>
              </a:solidFill>
              <a:latin typeface="微软雅黑" panose="020B0503020204020204" charset="-122"/>
              <a:ea typeface="微软雅黑" panose="020B0503020204020204" charset="-122"/>
              <a:cs typeface="+mn-cs"/>
            </a:endParaRPr>
          </a:p>
        </p:txBody>
      </p:sp>
      <p:cxnSp>
        <p:nvCxnSpPr>
          <p:cNvPr id="10" name="直接连接符 9"/>
          <p:cNvCxnSpPr/>
          <p:nvPr/>
        </p:nvCxnSpPr>
        <p:spPr>
          <a:xfrm>
            <a:off x="561975" y="2860675"/>
            <a:ext cx="540067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304800" y="2743200"/>
            <a:ext cx="10064750" cy="3169285"/>
          </a:xfrm>
          <a:prstGeom prst="rect">
            <a:avLst/>
          </a:prstGeom>
          <a:noFill/>
        </p:spPr>
        <p:txBody>
          <a:bodyPr>
            <a:spAutoFit/>
          </a:bodyPr>
          <a:p>
            <a:pPr marR="0" defTabSz="457200" eaLnBrk="1" fontAlgn="auto" hangingPunct="1">
              <a:lnSpc>
                <a:spcPct val="200000"/>
              </a:lnSpc>
              <a:spcBef>
                <a:spcPts val="0"/>
              </a:spcBef>
              <a:spcAft>
                <a:spcPts val="0"/>
              </a:spcAft>
              <a:buClrTx/>
              <a:buSzTx/>
              <a:buFontTx/>
              <a:buNone/>
              <a:defRPr/>
            </a:pPr>
            <a:r>
              <a:rPr kumimoji="0" lang="zh-CN" altLang="en-US" sz="2000" b="1" kern="1200" cap="none" spc="300" normalizeH="0" baseline="0" noProof="0" dirty="0">
                <a:solidFill>
                  <a:schemeClr val="bg1"/>
                </a:solidFill>
                <a:latin typeface="微软雅黑" panose="020B0503020204020204" charset="-122"/>
                <a:ea typeface="微软雅黑" panose="020B0503020204020204" charset="-122"/>
                <a:cs typeface="+mn-cs"/>
              </a:rPr>
              <a:t>美林数据技术股份有限公司</a:t>
            </a:r>
            <a:r>
              <a:rPr kumimoji="0" lang="en-US" altLang="zh-CN" sz="2000" b="1" kern="1200" cap="none" spc="300" normalizeH="0" baseline="0" noProof="0" dirty="0">
                <a:solidFill>
                  <a:schemeClr val="bg1"/>
                </a:solidFill>
                <a:latin typeface="微软雅黑" panose="020B0503020204020204" charset="-122"/>
                <a:ea typeface="微软雅黑" panose="020B0503020204020204" charset="-122"/>
                <a:cs typeface="+mn-cs"/>
              </a:rPr>
              <a:t>  </a:t>
            </a:r>
            <a:r>
              <a:rPr kumimoji="0" lang="zh-CN" altLang="en-US" sz="2000" b="1" kern="1200" cap="none" spc="300" normalizeH="0" baseline="0" noProof="0" dirty="0">
                <a:solidFill>
                  <a:schemeClr val="bg1"/>
                </a:solidFill>
                <a:latin typeface="微软雅黑" panose="020B0503020204020204" charset="-122"/>
                <a:ea typeface="微软雅黑" panose="020B0503020204020204" charset="-122"/>
                <a:cs typeface="+mn-cs"/>
              </a:rPr>
              <a:t>刘宏</a:t>
            </a:r>
            <a:r>
              <a:rPr kumimoji="0" lang="en-US" altLang="zh-CN" sz="2000" b="1" kern="1200" cap="none" spc="300" normalizeH="0" baseline="0" noProof="0" dirty="0">
                <a:solidFill>
                  <a:schemeClr val="bg1"/>
                </a:solidFill>
                <a:latin typeface="微软雅黑" panose="020B0503020204020204" charset="-122"/>
                <a:ea typeface="微软雅黑" panose="020B0503020204020204" charset="-122"/>
                <a:cs typeface="+mn-cs"/>
              </a:rPr>
              <a:t> </a:t>
            </a:r>
            <a:r>
              <a:rPr kumimoji="0" lang="zh-CN" altLang="en-US" sz="2000" b="1" kern="1200" cap="none" spc="300" normalizeH="0" baseline="0" noProof="0" dirty="0">
                <a:solidFill>
                  <a:schemeClr val="bg1"/>
                </a:solidFill>
                <a:latin typeface="微软雅黑" panose="020B0503020204020204" charset="-122"/>
                <a:ea typeface="微软雅黑" panose="020B0503020204020204" charset="-122"/>
                <a:cs typeface="+mn-cs"/>
              </a:rPr>
              <a:t>高级副总裁</a:t>
            </a:r>
            <a:endParaRPr kumimoji="0" lang="zh-CN" altLang="en-US" sz="2000" b="1" kern="1200" cap="none" spc="300" normalizeH="0" baseline="0" noProof="0" dirty="0">
              <a:solidFill>
                <a:schemeClr val="bg1"/>
              </a:solidFill>
              <a:latin typeface="微软雅黑" panose="020B0503020204020204" charset="-122"/>
              <a:ea typeface="微软雅黑" panose="020B0503020204020204" charset="-122"/>
              <a:cs typeface="+mn-cs"/>
            </a:endParaRPr>
          </a:p>
          <a:p>
            <a:pPr marR="0" defTabSz="457200" eaLnBrk="1" fontAlgn="auto" hangingPunct="1">
              <a:lnSpc>
                <a:spcPct val="200000"/>
              </a:lnSpc>
              <a:spcBef>
                <a:spcPts val="0"/>
              </a:spcBef>
              <a:spcAft>
                <a:spcPts val="0"/>
              </a:spcAft>
              <a:buClrTx/>
              <a:buSzTx/>
              <a:buFontTx/>
              <a:buNone/>
              <a:defRPr/>
            </a:pPr>
            <a:r>
              <a:rPr kumimoji="0" lang="zh-CN" altLang="en-US" sz="2000" b="1" kern="1200" cap="none" spc="300" normalizeH="0" baseline="0" noProof="0" dirty="0">
                <a:solidFill>
                  <a:schemeClr val="bg1"/>
                </a:solidFill>
                <a:latin typeface="微软雅黑" panose="020B0503020204020204" charset="-122"/>
                <a:ea typeface="微软雅黑" panose="020B0503020204020204" charset="-122"/>
                <a:cs typeface="+mn-cs"/>
              </a:rPr>
              <a:t>厦门大学计算机科学与技术系</a:t>
            </a:r>
            <a:r>
              <a:rPr kumimoji="0" lang="en-US" altLang="zh-CN" sz="2000" b="1" kern="1200" cap="none" spc="300" normalizeH="0" baseline="0" noProof="0" dirty="0">
                <a:solidFill>
                  <a:schemeClr val="bg1"/>
                </a:solidFill>
                <a:latin typeface="微软雅黑" panose="020B0503020204020204" charset="-122"/>
                <a:ea typeface="微软雅黑" panose="020B0503020204020204" charset="-122"/>
                <a:cs typeface="+mn-cs"/>
              </a:rPr>
              <a:t>  </a:t>
            </a:r>
            <a:r>
              <a:rPr kumimoji="0" lang="zh-CN" altLang="en-US" sz="2000" b="1" kern="1200" cap="none" spc="300" normalizeH="0" baseline="0" noProof="0" dirty="0">
                <a:solidFill>
                  <a:schemeClr val="bg1"/>
                </a:solidFill>
                <a:latin typeface="微软雅黑" panose="020B0503020204020204" charset="-122"/>
                <a:ea typeface="微软雅黑" panose="020B0503020204020204" charset="-122"/>
                <a:cs typeface="+mn-cs"/>
              </a:rPr>
              <a:t>林子雨</a:t>
            </a:r>
            <a:r>
              <a:rPr kumimoji="0" lang="en-US" altLang="zh-CN" sz="2000" b="1" kern="1200" cap="none" spc="300" normalizeH="0" baseline="0" noProof="0" dirty="0">
                <a:solidFill>
                  <a:schemeClr val="bg1"/>
                </a:solidFill>
                <a:latin typeface="微软雅黑" panose="020B0503020204020204" charset="-122"/>
                <a:ea typeface="微软雅黑" panose="020B0503020204020204" charset="-122"/>
                <a:cs typeface="+mn-cs"/>
              </a:rPr>
              <a:t>  </a:t>
            </a:r>
            <a:r>
              <a:rPr kumimoji="0" lang="zh-CN" altLang="en-US" sz="2000" b="1" kern="1200" cap="none" spc="300" normalizeH="0" baseline="0" noProof="0" dirty="0">
                <a:solidFill>
                  <a:schemeClr val="bg1"/>
                </a:solidFill>
                <a:latin typeface="微软雅黑" panose="020B0503020204020204" charset="-122"/>
                <a:ea typeface="微软雅黑" panose="020B0503020204020204" charset="-122"/>
                <a:cs typeface="+mn-cs"/>
              </a:rPr>
              <a:t>博士</a:t>
            </a:r>
            <a:r>
              <a:rPr kumimoji="0" lang="en-US" altLang="zh-CN" sz="2000" b="1" kern="1200" cap="none" spc="300" normalizeH="0" baseline="0" noProof="0" dirty="0">
                <a:solidFill>
                  <a:schemeClr val="bg1"/>
                </a:solidFill>
                <a:latin typeface="微软雅黑" panose="020B0503020204020204" charset="-122"/>
                <a:ea typeface="微软雅黑" panose="020B0503020204020204" charset="-122"/>
                <a:cs typeface="+mn-cs"/>
              </a:rPr>
              <a:t>/</a:t>
            </a:r>
            <a:r>
              <a:rPr kumimoji="0" lang="zh-CN" altLang="en-US" sz="2000" b="1" kern="1200" cap="none" spc="300" normalizeH="0" baseline="0" noProof="0" dirty="0">
                <a:solidFill>
                  <a:schemeClr val="bg1"/>
                </a:solidFill>
                <a:latin typeface="微软雅黑" panose="020B0503020204020204" charset="-122"/>
                <a:ea typeface="微软雅黑" panose="020B0503020204020204" charset="-122"/>
                <a:cs typeface="+mn-cs"/>
              </a:rPr>
              <a:t>副教授</a:t>
            </a:r>
            <a:endParaRPr kumimoji="0" lang="zh-CN" altLang="en-US" sz="2000" b="1" kern="1200" cap="none" spc="300" normalizeH="0" baseline="0" noProof="0" dirty="0">
              <a:solidFill>
                <a:schemeClr val="bg1"/>
              </a:solidFill>
              <a:latin typeface="微软雅黑" panose="020B0503020204020204" charset="-122"/>
              <a:ea typeface="微软雅黑" panose="020B0503020204020204" charset="-122"/>
              <a:cs typeface="+mn-cs"/>
            </a:endParaRPr>
          </a:p>
          <a:p>
            <a:pPr marR="0" defTabSz="457200" eaLnBrk="1" fontAlgn="auto" hangingPunct="1">
              <a:lnSpc>
                <a:spcPct val="200000"/>
              </a:lnSpc>
              <a:spcBef>
                <a:spcPts val="0"/>
              </a:spcBef>
              <a:spcAft>
                <a:spcPts val="0"/>
              </a:spcAft>
              <a:buClrTx/>
              <a:buSzTx/>
              <a:buFontTx/>
              <a:buNone/>
              <a:defRPr/>
            </a:pPr>
            <a:r>
              <a:rPr kumimoji="0" lang="zh-CN" altLang="en-US" sz="2000" b="1" kern="1200" cap="none" spc="300" normalizeH="0" baseline="0" noProof="0" dirty="0">
                <a:solidFill>
                  <a:schemeClr val="bg1"/>
                </a:solidFill>
                <a:latin typeface="微软雅黑" panose="020B0503020204020204" charset="-122"/>
                <a:ea typeface="微软雅黑" panose="020B0503020204020204" charset="-122"/>
                <a:cs typeface="+mn-cs"/>
              </a:rPr>
              <a:t>厦门大学大数据课程虚拟教研室</a:t>
            </a:r>
            <a:r>
              <a:rPr kumimoji="0" lang="en-US" altLang="zh-CN" sz="2000" b="1" kern="1200" cap="none" spc="300" normalizeH="0" baseline="0" noProof="0" dirty="0">
                <a:solidFill>
                  <a:schemeClr val="bg1"/>
                </a:solidFill>
                <a:latin typeface="微软雅黑" panose="020B0503020204020204" charset="-122"/>
                <a:ea typeface="微软雅黑" panose="020B0503020204020204" charset="-122"/>
                <a:cs typeface="+mn-cs"/>
              </a:rPr>
              <a:t>  </a:t>
            </a:r>
            <a:r>
              <a:rPr kumimoji="0" lang="zh-CN" altLang="en-US" sz="2000" b="1" kern="1200" cap="none" spc="300" normalizeH="0" baseline="0" noProof="0" dirty="0">
                <a:solidFill>
                  <a:schemeClr val="bg1"/>
                </a:solidFill>
                <a:latin typeface="微软雅黑" panose="020B0503020204020204" charset="-122"/>
                <a:ea typeface="微软雅黑" panose="020B0503020204020204" charset="-122"/>
                <a:cs typeface="+mn-cs"/>
              </a:rPr>
              <a:t>夏小云</a:t>
            </a:r>
            <a:r>
              <a:rPr kumimoji="0" lang="en-US" altLang="zh-CN" sz="2000" b="1" kern="1200" cap="none" spc="300" normalizeH="0" baseline="0" noProof="0" dirty="0">
                <a:solidFill>
                  <a:schemeClr val="bg1"/>
                </a:solidFill>
                <a:latin typeface="微软雅黑" panose="020B0503020204020204" charset="-122"/>
                <a:ea typeface="微软雅黑" panose="020B0503020204020204" charset="-122"/>
                <a:cs typeface="+mn-cs"/>
              </a:rPr>
              <a:t>  </a:t>
            </a:r>
            <a:r>
              <a:rPr kumimoji="0" lang="zh-CN" altLang="en-US" sz="2000" b="1" kern="1200" cap="none" spc="300" normalizeH="0" baseline="0" noProof="0" dirty="0">
                <a:solidFill>
                  <a:schemeClr val="bg1"/>
                </a:solidFill>
                <a:latin typeface="微软雅黑" panose="020B0503020204020204" charset="-122"/>
                <a:ea typeface="微软雅黑" panose="020B0503020204020204" charset="-122"/>
                <a:cs typeface="+mn-cs"/>
              </a:rPr>
              <a:t>副主任</a:t>
            </a:r>
            <a:endParaRPr kumimoji="0" lang="zh-CN" altLang="en-US" sz="2000" b="1" kern="1200" cap="none" spc="300" normalizeH="0" baseline="0" noProof="0" dirty="0">
              <a:solidFill>
                <a:schemeClr val="bg1"/>
              </a:solidFill>
              <a:latin typeface="微软雅黑" panose="020B0503020204020204" charset="-122"/>
              <a:ea typeface="微软雅黑" panose="020B0503020204020204" charset="-122"/>
              <a:cs typeface="+mn-cs"/>
            </a:endParaRPr>
          </a:p>
          <a:p>
            <a:pPr marR="0" defTabSz="457200" eaLnBrk="1" fontAlgn="auto" hangingPunct="1">
              <a:lnSpc>
                <a:spcPct val="200000"/>
              </a:lnSpc>
              <a:spcBef>
                <a:spcPts val="0"/>
              </a:spcBef>
              <a:spcAft>
                <a:spcPts val="0"/>
              </a:spcAft>
              <a:buClrTx/>
              <a:buSzTx/>
              <a:buFontTx/>
              <a:buNone/>
              <a:defRPr/>
            </a:pPr>
            <a:r>
              <a:rPr lang="en-US" altLang="zh-CN" sz="2000" b="1" spc="300" noProof="0" dirty="0">
                <a:solidFill>
                  <a:schemeClr val="bg1"/>
                </a:solidFill>
                <a:latin typeface="微软雅黑" panose="020B0503020204020204" charset="-122"/>
                <a:ea typeface="微软雅黑" panose="020B0503020204020204" charset="-122"/>
                <a:sym typeface="+mn-ea"/>
              </a:rPr>
              <a:t>E-mail:ziyulin@xmu.edu.cn</a:t>
            </a:r>
            <a:endParaRPr kumimoji="0" lang="en-US" altLang="zh-CN" sz="2000" b="1" kern="1200" cap="none" spc="300" normalizeH="0" baseline="0" noProof="0" dirty="0">
              <a:solidFill>
                <a:schemeClr val="bg1"/>
              </a:solidFill>
              <a:latin typeface="微软雅黑" panose="020B0503020204020204" charset="-122"/>
              <a:ea typeface="微软雅黑" panose="020B0503020204020204" charset="-122"/>
              <a:cs typeface="+mn-cs"/>
            </a:endParaRPr>
          </a:p>
          <a:p>
            <a:pPr marR="0" defTabSz="457200" eaLnBrk="1" fontAlgn="auto" hangingPunct="1">
              <a:lnSpc>
                <a:spcPct val="200000"/>
              </a:lnSpc>
              <a:spcBef>
                <a:spcPts val="0"/>
              </a:spcBef>
              <a:spcAft>
                <a:spcPts val="0"/>
              </a:spcAft>
              <a:buClrTx/>
              <a:buSzTx/>
              <a:buFontTx/>
              <a:buNone/>
              <a:defRPr/>
            </a:pPr>
            <a:r>
              <a:rPr kumimoji="0" lang="en-US" altLang="zh-CN" sz="2000" b="1" kern="1200" cap="none" spc="300" normalizeH="0" baseline="0" noProof="0" dirty="0">
                <a:solidFill>
                  <a:schemeClr val="bg1"/>
                </a:solidFill>
                <a:latin typeface="微软雅黑" panose="020B0503020204020204" charset="-122"/>
                <a:ea typeface="微软雅黑" panose="020B0503020204020204" charset="-122"/>
                <a:cs typeface="+mn-cs"/>
              </a:rPr>
              <a:t>2024</a:t>
            </a:r>
            <a:r>
              <a:rPr kumimoji="0" lang="zh-CN" altLang="en-US" sz="2000" b="1" kern="1200" cap="none" spc="300" normalizeH="0" baseline="0" noProof="0" dirty="0">
                <a:solidFill>
                  <a:schemeClr val="bg1"/>
                </a:solidFill>
                <a:latin typeface="微软雅黑" panose="020B0503020204020204" charset="-122"/>
                <a:ea typeface="微软雅黑" panose="020B0503020204020204" charset="-122"/>
                <a:cs typeface="+mn-cs"/>
              </a:rPr>
              <a:t>年</a:t>
            </a:r>
            <a:r>
              <a:rPr kumimoji="0" lang="en-US" altLang="zh-CN" sz="2000" b="1" kern="1200" cap="none" spc="300" normalizeH="0" baseline="0" noProof="0" dirty="0">
                <a:solidFill>
                  <a:schemeClr val="bg1"/>
                </a:solidFill>
                <a:latin typeface="微软雅黑" panose="020B0503020204020204" charset="-122"/>
                <a:ea typeface="微软雅黑" panose="020B0503020204020204" charset="-122"/>
                <a:cs typeface="+mn-cs"/>
              </a:rPr>
              <a:t>8</a:t>
            </a:r>
            <a:r>
              <a:rPr kumimoji="0" lang="zh-CN" altLang="en-US" sz="2000" b="1" kern="1200" cap="none" spc="300" normalizeH="0" baseline="0" noProof="0" dirty="0">
                <a:solidFill>
                  <a:schemeClr val="bg1"/>
                </a:solidFill>
                <a:latin typeface="微软雅黑" panose="020B0503020204020204" charset="-122"/>
                <a:ea typeface="微软雅黑" panose="020B0503020204020204" charset="-122"/>
                <a:cs typeface="+mn-cs"/>
              </a:rPr>
              <a:t>月</a:t>
            </a:r>
            <a:endParaRPr kumimoji="0" lang="zh-CN" altLang="en-US" sz="2000" b="1" kern="1200" cap="none" spc="300" normalizeH="0" baseline="0" noProof="0" dirty="0">
              <a:solidFill>
                <a:schemeClr val="bg1"/>
              </a:solidFill>
              <a:latin typeface="微软雅黑" panose="020B0503020204020204" charset="-122"/>
              <a:ea typeface="微软雅黑" panose="020B0503020204020204" charset="-122"/>
              <a:cs typeface="+mn-cs"/>
            </a:endParaRPr>
          </a:p>
        </p:txBody>
      </p:sp>
      <p:sp>
        <p:nvSpPr>
          <p:cNvPr id="3" name="文本框 2"/>
          <p:cNvSpPr txBox="1"/>
          <p:nvPr/>
        </p:nvSpPr>
        <p:spPr>
          <a:xfrm>
            <a:off x="5577840" y="-516255"/>
            <a:ext cx="6096000" cy="1445260"/>
          </a:xfrm>
          <a:prstGeom prst="rect">
            <a:avLst/>
          </a:prstGeom>
          <a:noFill/>
        </p:spPr>
        <p:txBody>
          <a:bodyPr wrap="square" rtlCol="0" anchor="t">
            <a:spAutoFit/>
          </a:bodyPr>
          <a:p>
            <a:pPr marR="0" algn="ctr" defTabSz="457200" eaLnBrk="1" fontAlgn="auto" hangingPunct="1">
              <a:lnSpc>
                <a:spcPct val="200000"/>
              </a:lnSpc>
              <a:spcBef>
                <a:spcPts val="0"/>
              </a:spcBef>
              <a:spcAft>
                <a:spcPts val="0"/>
              </a:spcAft>
              <a:buClrTx/>
              <a:buSzTx/>
              <a:buFontTx/>
              <a:buNone/>
              <a:defRPr/>
            </a:pPr>
            <a:r>
              <a:rPr lang="en-US" altLang="zh-CN" sz="4400" b="1" noProof="0" dirty="0">
                <a:solidFill>
                  <a:schemeClr val="bg1"/>
                </a:solidFill>
                <a:latin typeface="Times New Roman" panose="02020603050405020304" pitchFamily="18" charset="0"/>
                <a:sym typeface="+mn-ea"/>
              </a:rPr>
              <a:t>《</a:t>
            </a:r>
            <a:r>
              <a:rPr lang="zh-CN" altLang="en-US" sz="4400" b="1" noProof="0" dirty="0">
                <a:solidFill>
                  <a:schemeClr val="bg1"/>
                </a:solidFill>
                <a:latin typeface="Times New Roman" panose="02020603050405020304" pitchFamily="18" charset="0"/>
                <a:sym typeface="+mn-ea"/>
              </a:rPr>
              <a:t>数据治理概论</a:t>
            </a:r>
            <a:r>
              <a:rPr lang="en-US" altLang="zh-CN" sz="4400" noProof="0" dirty="0">
                <a:solidFill>
                  <a:schemeClr val="bg1"/>
                </a:solidFill>
                <a:latin typeface="Times New Roman" panose="02020603050405020304" pitchFamily="18" charset="0"/>
                <a:sym typeface="+mn-ea"/>
              </a:rPr>
              <a:t>》</a:t>
            </a:r>
            <a:endParaRPr lang="en-US" altLang="zh-CN" sz="4400" noProof="0" dirty="0">
              <a:solidFill>
                <a:schemeClr val="bg1"/>
              </a:solidFill>
              <a:latin typeface="Times New Roman" panose="02020603050405020304" pitchFamily="18" charset="0"/>
              <a:sym typeface="+mn-ea"/>
            </a:endParaRPr>
          </a:p>
        </p:txBody>
      </p:sp>
      <p:sp>
        <p:nvSpPr>
          <p:cNvPr id="5" name="文本框 4"/>
          <p:cNvSpPr txBox="1"/>
          <p:nvPr/>
        </p:nvSpPr>
        <p:spPr>
          <a:xfrm>
            <a:off x="909320" y="207645"/>
            <a:ext cx="5368925" cy="368300"/>
          </a:xfrm>
          <a:prstGeom prst="rect">
            <a:avLst/>
          </a:prstGeom>
          <a:noFill/>
        </p:spPr>
        <p:txBody>
          <a:bodyPr wrap="square" rtlCol="0">
            <a:spAutoFit/>
          </a:bodyPr>
          <a:p>
            <a:r>
              <a:rPr lang="zh-CN" altLang="en-US" i="1">
                <a:solidFill>
                  <a:schemeClr val="bg1"/>
                </a:solidFill>
              </a:rPr>
              <a:t>高等院校数字经济专业创新驱动系列教材</a:t>
            </a:r>
            <a:endParaRPr lang="zh-CN" altLang="en-US" i="1">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a:xfrm>
            <a:off x="679428" y="83185"/>
            <a:ext cx="11512572" cy="914400"/>
          </a:xfrm>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14.3 </a:t>
            </a:r>
            <a:r>
              <a:rPr lang="en-US" altLang="zh-CN" dirty="0">
                <a:latin typeface="微软雅黑" panose="020B0503020204020204" charset="-122"/>
                <a:ea typeface="微软雅黑" panose="020B0503020204020204" charset="-122"/>
                <a:cs typeface="微软雅黑" panose="020B0503020204020204" charset="-122"/>
                <a:sym typeface="+mn-ea"/>
              </a:rPr>
              <a:t>建设方案</a:t>
            </a:r>
            <a:endParaRPr lang="en-US" altLang="zh-CN" dirty="0">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981710" y="1137285"/>
            <a:ext cx="1763395" cy="368300"/>
          </a:xfrm>
          <a:prstGeom prst="rect">
            <a:avLst/>
          </a:prstGeom>
          <a:noFill/>
        </p:spPr>
        <p:txBody>
          <a:bodyPr wrap="none" rtlCol="0" anchor="t">
            <a:spAutoFit/>
          </a:bodyPr>
          <a:p>
            <a:pPr algn="l"/>
            <a:r>
              <a:rPr lang="zh-CN" altLang="en-US" b="1" kern="100" dirty="0">
                <a:solidFill>
                  <a:srgbClr val="0557CD"/>
                </a:solidFill>
                <a:latin typeface="微软雅黑" panose="020B0503020204020204" charset="-122"/>
                <a:ea typeface="微软雅黑" panose="020B0503020204020204" charset="-122"/>
                <a:sym typeface="+mn-ea"/>
              </a:rPr>
              <a:t>（</a:t>
            </a:r>
            <a:r>
              <a:rPr lang="en-US" altLang="zh-CN" b="1" kern="100" dirty="0">
                <a:solidFill>
                  <a:srgbClr val="0557CD"/>
                </a:solidFill>
                <a:latin typeface="微软雅黑" panose="020B0503020204020204" charset="-122"/>
                <a:ea typeface="微软雅黑" panose="020B0503020204020204" charset="-122"/>
                <a:sym typeface="+mn-ea"/>
              </a:rPr>
              <a:t>1</a:t>
            </a:r>
            <a:r>
              <a:rPr lang="zh-CN" altLang="en-US" b="1" kern="100" dirty="0">
                <a:solidFill>
                  <a:srgbClr val="0557CD"/>
                </a:solidFill>
                <a:latin typeface="微软雅黑" panose="020B0503020204020204" charset="-122"/>
                <a:ea typeface="微软雅黑" panose="020B0503020204020204" charset="-122"/>
                <a:sym typeface="+mn-ea"/>
              </a:rPr>
              <a:t>）</a:t>
            </a:r>
            <a:r>
              <a:rPr lang="en-US" altLang="zh-CN" b="1" kern="100" dirty="0">
                <a:solidFill>
                  <a:srgbClr val="0557CD"/>
                </a:solidFill>
                <a:latin typeface="微软雅黑" panose="020B0503020204020204" charset="-122"/>
                <a:ea typeface="微软雅黑" panose="020B0503020204020204" charset="-122"/>
                <a:sym typeface="+mn-ea"/>
              </a:rPr>
              <a:t> </a:t>
            </a:r>
            <a:r>
              <a:rPr lang="zh-CN" altLang="en-US" b="1" kern="100" dirty="0">
                <a:solidFill>
                  <a:srgbClr val="0557CD"/>
                </a:solidFill>
                <a:latin typeface="微软雅黑" panose="020B0503020204020204" charset="-122"/>
                <a:ea typeface="微软雅黑" panose="020B0503020204020204" charset="-122"/>
                <a:sym typeface="+mn-ea"/>
              </a:rPr>
              <a:t>建设原则</a:t>
            </a:r>
            <a:endParaRPr lang="zh-CN" altLang="en-US" b="1" kern="100" dirty="0">
              <a:solidFill>
                <a:srgbClr val="0557CD"/>
              </a:solidFill>
              <a:latin typeface="微软雅黑" panose="020B0503020204020204" charset="-122"/>
              <a:ea typeface="微软雅黑" panose="020B0503020204020204" charset="-122"/>
              <a:sym typeface="+mn-ea"/>
            </a:endParaRPr>
          </a:p>
        </p:txBody>
      </p:sp>
      <p:sp>
        <p:nvSpPr>
          <p:cNvPr id="16" name="圆角矩形 10"/>
          <p:cNvSpPr/>
          <p:nvPr>
            <p:custDataLst>
              <p:tags r:id="rId1"/>
            </p:custDataLst>
          </p:nvPr>
        </p:nvSpPr>
        <p:spPr>
          <a:xfrm>
            <a:off x="1079332" y="4280156"/>
            <a:ext cx="747429" cy="753032"/>
          </a:xfrm>
          <a:prstGeom prst="roundRect">
            <a:avLst>
              <a:gd name="adj" fmla="val 8303"/>
            </a:avLst>
          </a:prstGeom>
          <a:solidFill>
            <a:schemeClr val="accent1"/>
          </a:solidFill>
          <a:ln>
            <a:noFill/>
          </a:ln>
          <a:effectLst>
            <a:outerShdw blurRad="114300" dist="25400" dir="18000000"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圆角矩形 11"/>
          <p:cNvSpPr/>
          <p:nvPr>
            <p:custDataLst>
              <p:tags r:id="rId2"/>
            </p:custDataLst>
          </p:nvPr>
        </p:nvSpPr>
        <p:spPr>
          <a:xfrm>
            <a:off x="637540" y="4424680"/>
            <a:ext cx="4632325" cy="1683385"/>
          </a:xfrm>
          <a:prstGeom prst="roundRect">
            <a:avLst>
              <a:gd name="adj" fmla="val 8303"/>
            </a:avLst>
          </a:prstGeom>
          <a:solidFill>
            <a:schemeClr val="bg1"/>
          </a:solidFill>
          <a:ln>
            <a:noFill/>
          </a:ln>
          <a:effectLst>
            <a:outerShdw blurRad="317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椭圆 18"/>
          <p:cNvSpPr/>
          <p:nvPr>
            <p:custDataLst>
              <p:tags r:id="rId3"/>
            </p:custDataLst>
          </p:nvPr>
        </p:nvSpPr>
        <p:spPr>
          <a:xfrm>
            <a:off x="4722429" y="4521229"/>
            <a:ext cx="460560" cy="461120"/>
          </a:xfrm>
          <a:prstGeom prst="ellipse">
            <a:avLst/>
          </a:prstGeom>
          <a:solidFill>
            <a:schemeClr val="accent1"/>
          </a:solidFill>
          <a:ln>
            <a:noFill/>
          </a:ln>
          <a:effectLst>
            <a:outerShdw blurRad="254000" dist="114300" dir="4020000" sx="79000" sy="79000" algn="t" rotWithShape="0">
              <a:schemeClr val="accent1">
                <a:alpha val="5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70000"/>
          </a:bodyPr>
          <a:p>
            <a:pPr algn="ctr"/>
            <a:r>
              <a:rPr lang="en-US" altLang="zh-CN" sz="2000" b="1">
                <a:solidFill>
                  <a:schemeClr val="lt1">
                    <a:lumMod val="100000"/>
                  </a:schemeClr>
                </a:solidFill>
              </a:rPr>
              <a:t>3</a:t>
            </a:r>
            <a:endParaRPr lang="en-US" altLang="zh-CN" sz="2000" b="1">
              <a:solidFill>
                <a:schemeClr val="lt1">
                  <a:lumMod val="100000"/>
                </a:schemeClr>
              </a:solidFill>
            </a:endParaRPr>
          </a:p>
        </p:txBody>
      </p:sp>
      <p:sp>
        <p:nvSpPr>
          <p:cNvPr id="20" name="圆角矩形 15"/>
          <p:cNvSpPr/>
          <p:nvPr>
            <p:custDataLst>
              <p:tags r:id="rId4"/>
            </p:custDataLst>
          </p:nvPr>
        </p:nvSpPr>
        <p:spPr>
          <a:xfrm>
            <a:off x="5888471" y="4280791"/>
            <a:ext cx="747429" cy="753032"/>
          </a:xfrm>
          <a:prstGeom prst="roundRect">
            <a:avLst>
              <a:gd name="adj" fmla="val 8303"/>
            </a:avLst>
          </a:prstGeom>
          <a:solidFill>
            <a:schemeClr val="accent2"/>
          </a:solidFill>
          <a:ln>
            <a:noFill/>
          </a:ln>
          <a:effectLst>
            <a:outerShdw blurRad="114300" dist="25400" dir="18000000" rotWithShape="0">
              <a:schemeClr val="accent6">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圆角矩形 16"/>
          <p:cNvSpPr/>
          <p:nvPr>
            <p:custDataLst>
              <p:tags r:id="rId5"/>
            </p:custDataLst>
          </p:nvPr>
        </p:nvSpPr>
        <p:spPr>
          <a:xfrm>
            <a:off x="5734050" y="4425315"/>
            <a:ext cx="5400675" cy="1683385"/>
          </a:xfrm>
          <a:prstGeom prst="roundRect">
            <a:avLst>
              <a:gd name="adj" fmla="val 8303"/>
            </a:avLst>
          </a:prstGeom>
          <a:solidFill>
            <a:schemeClr val="bg1"/>
          </a:solidFill>
          <a:ln>
            <a:noFill/>
          </a:ln>
          <a:effectLst>
            <a:outerShdw blurRad="317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椭圆 17"/>
          <p:cNvSpPr/>
          <p:nvPr>
            <p:custDataLst>
              <p:tags r:id="rId6"/>
            </p:custDataLst>
          </p:nvPr>
        </p:nvSpPr>
        <p:spPr>
          <a:xfrm>
            <a:off x="10617493" y="4521229"/>
            <a:ext cx="460560" cy="461120"/>
          </a:xfrm>
          <a:prstGeom prst="ellipse">
            <a:avLst/>
          </a:prstGeom>
          <a:solidFill>
            <a:schemeClr val="accent2"/>
          </a:solidFill>
          <a:ln>
            <a:noFill/>
          </a:ln>
          <a:effectLst>
            <a:outerShdw blurRad="254000" dist="114300" dir="4020000" sx="79000" sy="79000" algn="t" rotWithShape="0">
              <a:schemeClr val="accent6">
                <a:alpha val="5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70000"/>
          </a:bodyPr>
          <a:p>
            <a:pPr algn="ctr"/>
            <a:r>
              <a:rPr lang="en-US" altLang="zh-CN" sz="2000" b="1">
                <a:solidFill>
                  <a:schemeClr val="lt1">
                    <a:lumMod val="100000"/>
                  </a:schemeClr>
                </a:solidFill>
              </a:rPr>
              <a:t>4</a:t>
            </a:r>
            <a:endParaRPr lang="en-US" altLang="zh-CN" sz="2000" b="1">
              <a:solidFill>
                <a:schemeClr val="lt1">
                  <a:lumMod val="100000"/>
                </a:schemeClr>
              </a:solidFill>
            </a:endParaRPr>
          </a:p>
        </p:txBody>
      </p:sp>
      <p:sp>
        <p:nvSpPr>
          <p:cNvPr id="24" name="文本框 23"/>
          <p:cNvSpPr txBox="1"/>
          <p:nvPr>
            <p:custDataLst>
              <p:tags r:id="rId7"/>
            </p:custDataLst>
          </p:nvPr>
        </p:nvSpPr>
        <p:spPr>
          <a:xfrm>
            <a:off x="706755" y="4505325"/>
            <a:ext cx="3958590" cy="1511300"/>
          </a:xfrm>
          <a:prstGeom prst="rect">
            <a:avLst/>
          </a:prstGeom>
          <a:noFill/>
        </p:spPr>
        <p:txBody>
          <a:bodyPr wrap="square" rtlCol="0" anchor="t" anchorCtr="0">
            <a:noAutofit/>
          </a:bodyPr>
          <a:p>
            <a:pPr algn="l">
              <a:lnSpc>
                <a:spcPct val="150000"/>
              </a:lnSpc>
              <a:spcBef>
                <a:spcPts val="0"/>
              </a:spcBef>
              <a:spcAft>
                <a:spcPts val="0"/>
              </a:spcAft>
            </a:pPr>
            <a:r>
              <a:rPr lang="zh-CN" altLang="en-US" sz="1400" b="1" spc="150" dirty="0">
                <a:uFillTx/>
                <a:latin typeface="Arial" panose="020B0604020202020204" pitchFamily="34" charset="0"/>
                <a:ea typeface="微软雅黑" panose="020B0503020204020204" charset="-122"/>
                <a:sym typeface="+mn-ea"/>
              </a:rPr>
              <a:t>统筹规划、分步实施</a:t>
            </a:r>
            <a:r>
              <a:rPr lang="zh-CN" altLang="en-US" sz="1400" spc="150" dirty="0">
                <a:uFillTx/>
                <a:latin typeface="Arial" panose="020B0604020202020204" pitchFamily="34" charset="0"/>
                <a:ea typeface="微软雅黑" panose="020B0503020204020204" charset="-122"/>
                <a:sym typeface="+mn-ea"/>
              </a:rPr>
              <a:t>：</a:t>
            </a:r>
            <a:endParaRPr lang="zh-CN" altLang="en-US" sz="1400" spc="150" dirty="0">
              <a:uFillTx/>
              <a:latin typeface="Arial" panose="020B0604020202020204" pitchFamily="34" charset="0"/>
              <a:ea typeface="微软雅黑" panose="020B0503020204020204" charset="-122"/>
              <a:sym typeface="+mn-ea"/>
            </a:endParaRPr>
          </a:p>
          <a:p>
            <a:pPr algn="l">
              <a:lnSpc>
                <a:spcPct val="150000"/>
              </a:lnSpc>
              <a:spcBef>
                <a:spcPts val="0"/>
              </a:spcBef>
              <a:spcAft>
                <a:spcPts val="0"/>
              </a:spcAft>
            </a:pPr>
            <a:r>
              <a:rPr lang="zh-CN" altLang="en-US" sz="1400" spc="150" dirty="0">
                <a:uFillTx/>
                <a:latin typeface="Arial" panose="020B0604020202020204" pitchFamily="34" charset="0"/>
                <a:ea typeface="微软雅黑" panose="020B0503020204020204" charset="-122"/>
                <a:sym typeface="+mn-ea"/>
              </a:rPr>
              <a:t>数据治理是业务和IT部门的共同职责，应做到公司整体“一盘棋”，统筹安排各方资源，分步骤、阶段性集中力量实现重点突破。</a:t>
            </a:r>
            <a:endParaRPr lang="en-US" altLang="zh-CN" sz="1400" spc="150" dirty="0">
              <a:uFillTx/>
              <a:latin typeface="Arial" panose="020B0604020202020204" pitchFamily="34" charset="0"/>
              <a:ea typeface="微软雅黑" panose="020B0503020204020204" charset="-122"/>
              <a:sym typeface="+mn-ea"/>
            </a:endParaRPr>
          </a:p>
        </p:txBody>
      </p:sp>
      <p:sp>
        <p:nvSpPr>
          <p:cNvPr id="29" name="文本框 28"/>
          <p:cNvSpPr txBox="1"/>
          <p:nvPr>
            <p:custDataLst>
              <p:tags r:id="rId8"/>
            </p:custDataLst>
          </p:nvPr>
        </p:nvSpPr>
        <p:spPr>
          <a:xfrm>
            <a:off x="5734050" y="4597400"/>
            <a:ext cx="4980305" cy="1306195"/>
          </a:xfrm>
          <a:prstGeom prst="rect">
            <a:avLst/>
          </a:prstGeom>
          <a:noFill/>
        </p:spPr>
        <p:txBody>
          <a:bodyPr wrap="square" rtlCol="0" anchor="t" anchorCtr="0">
            <a:noAutofit/>
          </a:bodyPr>
          <a:p>
            <a:pPr algn="l">
              <a:lnSpc>
                <a:spcPct val="150000"/>
              </a:lnSpc>
              <a:spcBef>
                <a:spcPts val="0"/>
              </a:spcBef>
              <a:spcAft>
                <a:spcPts val="0"/>
              </a:spcAft>
            </a:pPr>
            <a:r>
              <a:rPr lang="zh-CN" altLang="en-US" sz="1400" b="1" spc="150" dirty="0">
                <a:uFillTx/>
                <a:latin typeface="Arial" panose="020B0604020202020204" pitchFamily="34" charset="0"/>
                <a:ea typeface="微软雅黑" panose="020B0503020204020204" charset="-122"/>
                <a:sym typeface="+mn-ea"/>
              </a:rPr>
              <a:t>建章立制、促进创新</a:t>
            </a:r>
            <a:r>
              <a:rPr lang="zh-CN" altLang="en-US" sz="1400" spc="150" dirty="0">
                <a:uFillTx/>
                <a:latin typeface="Arial" panose="020B0604020202020204" pitchFamily="34" charset="0"/>
                <a:ea typeface="微软雅黑" panose="020B0503020204020204" charset="-122"/>
                <a:sym typeface="+mn-ea"/>
              </a:rPr>
              <a:t>：</a:t>
            </a:r>
            <a:endParaRPr lang="zh-CN" altLang="en-US" sz="1400" spc="150" dirty="0">
              <a:uFillTx/>
              <a:latin typeface="Arial" panose="020B0604020202020204" pitchFamily="34" charset="0"/>
              <a:ea typeface="微软雅黑" panose="020B0503020204020204" charset="-122"/>
              <a:sym typeface="+mn-ea"/>
            </a:endParaRPr>
          </a:p>
          <a:p>
            <a:pPr algn="l">
              <a:lnSpc>
                <a:spcPct val="150000"/>
              </a:lnSpc>
              <a:spcBef>
                <a:spcPts val="0"/>
              </a:spcBef>
              <a:spcAft>
                <a:spcPts val="0"/>
              </a:spcAft>
            </a:pPr>
            <a:r>
              <a:rPr lang="zh-CN" altLang="en-US" sz="1400" spc="150" dirty="0">
                <a:uFillTx/>
                <a:latin typeface="Arial" panose="020B0604020202020204" pitchFamily="34" charset="0"/>
                <a:ea typeface="微软雅黑" panose="020B0503020204020204" charset="-122"/>
                <a:sym typeface="+mn-ea"/>
              </a:rPr>
              <a:t>数据治理是一项常态化工作，目的是探索一套确保问题不再重复发生、满足多样化需求的常态化的长效机制，实现数据驱动业务模式升级，多维度促进业务创新。</a:t>
            </a:r>
            <a:endParaRPr lang="zh-CN" altLang="en-US" sz="1400" spc="150" dirty="0">
              <a:uFillTx/>
              <a:latin typeface="Arial" panose="020B0604020202020204" pitchFamily="34" charset="0"/>
              <a:ea typeface="微软雅黑" panose="020B0503020204020204" charset="-122"/>
              <a:sym typeface="+mn-ea"/>
            </a:endParaRPr>
          </a:p>
        </p:txBody>
      </p:sp>
      <p:sp>
        <p:nvSpPr>
          <p:cNvPr id="35" name="圆角矩形 5"/>
          <p:cNvSpPr/>
          <p:nvPr>
            <p:custDataLst>
              <p:tags r:id="rId9"/>
            </p:custDataLst>
          </p:nvPr>
        </p:nvSpPr>
        <p:spPr>
          <a:xfrm>
            <a:off x="1743385" y="1896189"/>
            <a:ext cx="747429" cy="753032"/>
          </a:xfrm>
          <a:prstGeom prst="roundRect">
            <a:avLst>
              <a:gd name="adj" fmla="val 8303"/>
            </a:avLst>
          </a:prstGeom>
          <a:solidFill>
            <a:schemeClr val="accent5"/>
          </a:solidFill>
          <a:ln>
            <a:noFill/>
          </a:ln>
          <a:effectLst>
            <a:outerShdw blurRad="114300" dist="25400" dir="18000000" rotWithShape="0">
              <a:schemeClr val="accent5">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6" name="圆角矩形 168"/>
          <p:cNvSpPr/>
          <p:nvPr>
            <p:custDataLst>
              <p:tags r:id="rId10"/>
            </p:custDataLst>
          </p:nvPr>
        </p:nvSpPr>
        <p:spPr>
          <a:xfrm>
            <a:off x="1588770" y="2040890"/>
            <a:ext cx="4709160" cy="1683385"/>
          </a:xfrm>
          <a:prstGeom prst="roundRect">
            <a:avLst>
              <a:gd name="adj" fmla="val 8303"/>
            </a:avLst>
          </a:prstGeom>
          <a:solidFill>
            <a:schemeClr val="bg1"/>
          </a:solidFill>
          <a:ln>
            <a:noFill/>
          </a:ln>
          <a:effectLst>
            <a:outerShdw blurRad="317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7" name="文本框 36"/>
          <p:cNvSpPr txBox="1"/>
          <p:nvPr>
            <p:custDataLst>
              <p:tags r:id="rId11"/>
            </p:custDataLst>
          </p:nvPr>
        </p:nvSpPr>
        <p:spPr>
          <a:xfrm>
            <a:off x="1743075" y="2075815"/>
            <a:ext cx="4057650" cy="1809115"/>
          </a:xfrm>
          <a:prstGeom prst="rect">
            <a:avLst/>
          </a:prstGeom>
          <a:noFill/>
        </p:spPr>
        <p:txBody>
          <a:bodyPr wrap="square" rtlCol="0" anchor="t" anchorCtr="0">
            <a:noAutofit/>
          </a:bodyPr>
          <a:p>
            <a:pPr algn="l">
              <a:lnSpc>
                <a:spcPct val="150000"/>
              </a:lnSpc>
              <a:spcBef>
                <a:spcPts val="0"/>
              </a:spcBef>
              <a:spcAft>
                <a:spcPts val="0"/>
              </a:spcAft>
            </a:pPr>
            <a:r>
              <a:rPr lang="zh-CN" altLang="en-US" sz="1400" b="1" spc="150" dirty="0">
                <a:uFillTx/>
                <a:latin typeface="Arial" panose="020B0604020202020204" pitchFamily="34" charset="0"/>
                <a:ea typeface="微软雅黑" panose="020B0503020204020204" charset="-122"/>
                <a:sym typeface="+mn-ea"/>
              </a:rPr>
              <a:t>立足现状、注重落实</a:t>
            </a:r>
            <a:r>
              <a:rPr lang="zh-CN" altLang="en-US" sz="1400" spc="150" dirty="0">
                <a:uFillTx/>
                <a:latin typeface="Arial" panose="020B0604020202020204" pitchFamily="34" charset="0"/>
                <a:ea typeface="微软雅黑" panose="020B0503020204020204" charset="-122"/>
                <a:sym typeface="+mn-ea"/>
              </a:rPr>
              <a:t>：</a:t>
            </a:r>
            <a:endParaRPr lang="zh-CN" altLang="en-US" sz="1400" spc="150" dirty="0">
              <a:uFillTx/>
              <a:latin typeface="Arial" panose="020B0604020202020204" pitchFamily="34" charset="0"/>
              <a:ea typeface="微软雅黑" panose="020B0503020204020204" charset="-122"/>
              <a:sym typeface="+mn-ea"/>
            </a:endParaRPr>
          </a:p>
          <a:p>
            <a:pPr algn="l">
              <a:lnSpc>
                <a:spcPct val="150000"/>
              </a:lnSpc>
              <a:spcBef>
                <a:spcPts val="0"/>
              </a:spcBef>
              <a:spcAft>
                <a:spcPts val="0"/>
              </a:spcAft>
            </a:pPr>
            <a:r>
              <a:rPr lang="zh-CN" altLang="en-US" sz="1400" spc="150" dirty="0">
                <a:uFillTx/>
                <a:latin typeface="Arial" panose="020B0604020202020204" pitchFamily="34" charset="0"/>
                <a:ea typeface="微软雅黑" panose="020B0503020204020204" charset="-122"/>
                <a:sym typeface="+mn-ea"/>
              </a:rPr>
              <a:t>数据治理工作应植根于公司现状，从迫切度、配合度、可落地性等角度找准应用场景，确定试点范围，推进治理工作快速见效。</a:t>
            </a:r>
            <a:endParaRPr lang="zh-CN" altLang="en-US" sz="1400" spc="150" dirty="0">
              <a:uFillTx/>
              <a:latin typeface="Arial" panose="020B0604020202020204" pitchFamily="34" charset="0"/>
              <a:ea typeface="微软雅黑" panose="020B0503020204020204" charset="-122"/>
              <a:sym typeface="+mn-ea"/>
            </a:endParaRPr>
          </a:p>
        </p:txBody>
      </p:sp>
      <p:sp>
        <p:nvSpPr>
          <p:cNvPr id="40" name="椭圆 39"/>
          <p:cNvSpPr/>
          <p:nvPr>
            <p:custDataLst>
              <p:tags r:id="rId12"/>
            </p:custDataLst>
          </p:nvPr>
        </p:nvSpPr>
        <p:spPr>
          <a:xfrm>
            <a:off x="5747350" y="2099910"/>
            <a:ext cx="460560" cy="461120"/>
          </a:xfrm>
          <a:prstGeom prst="ellipse">
            <a:avLst/>
          </a:prstGeom>
          <a:solidFill>
            <a:schemeClr val="accent5"/>
          </a:solidFill>
          <a:ln>
            <a:noFill/>
          </a:ln>
          <a:effectLst>
            <a:outerShdw blurRad="254000" dist="114300" dir="4020000" sx="79000" sy="79000" algn="t" rotWithShape="0">
              <a:schemeClr val="accent5">
                <a:lumMod val="75000"/>
                <a:alpha val="5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70000"/>
          </a:bodyPr>
          <a:p>
            <a:pPr algn="ctr"/>
            <a:r>
              <a:rPr lang="en-US" altLang="zh-CN" sz="2000" b="1">
                <a:solidFill>
                  <a:schemeClr val="lt1">
                    <a:lumMod val="100000"/>
                  </a:schemeClr>
                </a:solidFill>
              </a:rPr>
              <a:t>1</a:t>
            </a:r>
            <a:endParaRPr lang="en-US" altLang="zh-CN" sz="2000" b="1">
              <a:solidFill>
                <a:schemeClr val="lt1">
                  <a:lumMod val="100000"/>
                </a:schemeClr>
              </a:solidFill>
            </a:endParaRPr>
          </a:p>
        </p:txBody>
      </p:sp>
      <p:sp>
        <p:nvSpPr>
          <p:cNvPr id="41" name="圆角矩形 6"/>
          <p:cNvSpPr/>
          <p:nvPr>
            <p:custDataLst>
              <p:tags r:id="rId13"/>
            </p:custDataLst>
          </p:nvPr>
        </p:nvSpPr>
        <p:spPr>
          <a:xfrm>
            <a:off x="7015103" y="1896189"/>
            <a:ext cx="747429" cy="753032"/>
          </a:xfrm>
          <a:prstGeom prst="roundRect">
            <a:avLst>
              <a:gd name="adj" fmla="val 8303"/>
            </a:avLst>
          </a:prstGeom>
          <a:solidFill>
            <a:schemeClr val="accent3"/>
          </a:solidFill>
          <a:ln>
            <a:noFill/>
          </a:ln>
          <a:effectLst>
            <a:outerShdw blurRad="114300" dist="25400" dir="18000000" rotWithShape="0">
              <a:schemeClr val="accent3">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2" name="圆角矩形 7"/>
          <p:cNvSpPr/>
          <p:nvPr>
            <p:custDataLst>
              <p:tags r:id="rId14"/>
            </p:custDataLst>
          </p:nvPr>
        </p:nvSpPr>
        <p:spPr>
          <a:xfrm>
            <a:off x="6860540" y="2026920"/>
            <a:ext cx="4725670" cy="1683385"/>
          </a:xfrm>
          <a:prstGeom prst="roundRect">
            <a:avLst>
              <a:gd name="adj" fmla="val 8303"/>
            </a:avLst>
          </a:prstGeom>
          <a:solidFill>
            <a:schemeClr val="bg1"/>
          </a:solidFill>
          <a:ln>
            <a:noFill/>
          </a:ln>
          <a:effectLst>
            <a:outerShdw blurRad="317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7" name="文本框 46"/>
          <p:cNvSpPr txBox="1"/>
          <p:nvPr>
            <p:custDataLst>
              <p:tags r:id="rId15"/>
            </p:custDataLst>
          </p:nvPr>
        </p:nvSpPr>
        <p:spPr>
          <a:xfrm>
            <a:off x="6941820" y="2099945"/>
            <a:ext cx="4240530" cy="1564640"/>
          </a:xfrm>
          <a:prstGeom prst="rect">
            <a:avLst/>
          </a:prstGeom>
          <a:noFill/>
        </p:spPr>
        <p:txBody>
          <a:bodyPr wrap="square" rtlCol="0" anchor="t" anchorCtr="0">
            <a:noAutofit/>
          </a:bodyPr>
          <a:p>
            <a:pPr algn="l">
              <a:lnSpc>
                <a:spcPct val="150000"/>
              </a:lnSpc>
              <a:spcBef>
                <a:spcPts val="0"/>
              </a:spcBef>
              <a:spcAft>
                <a:spcPts val="0"/>
              </a:spcAft>
            </a:pPr>
            <a:r>
              <a:rPr lang="zh-CN" altLang="en-US" sz="1400" b="1" spc="150" dirty="0">
                <a:uFillTx/>
                <a:latin typeface="Arial" panose="020B0604020202020204" pitchFamily="34" charset="0"/>
                <a:ea typeface="微软雅黑" panose="020B0503020204020204" charset="-122"/>
                <a:sym typeface="+mn-ea"/>
              </a:rPr>
              <a:t>价值导向、关注成效：</a:t>
            </a:r>
            <a:endParaRPr lang="zh-CN" altLang="en-US" sz="1400" b="1" spc="150" dirty="0">
              <a:uFillTx/>
              <a:latin typeface="Arial" panose="020B0604020202020204" pitchFamily="34" charset="0"/>
              <a:ea typeface="微软雅黑" panose="020B0503020204020204" charset="-122"/>
              <a:sym typeface="+mn-ea"/>
            </a:endParaRPr>
          </a:p>
          <a:p>
            <a:pPr algn="l">
              <a:lnSpc>
                <a:spcPct val="150000"/>
              </a:lnSpc>
              <a:spcBef>
                <a:spcPts val="0"/>
              </a:spcBef>
              <a:spcAft>
                <a:spcPts val="0"/>
              </a:spcAft>
            </a:pPr>
            <a:r>
              <a:rPr lang="zh-CN" altLang="en-US" sz="1400" spc="150" dirty="0">
                <a:uFillTx/>
                <a:latin typeface="Arial" panose="020B0604020202020204" pitchFamily="34" charset="0"/>
                <a:ea typeface="微软雅黑" panose="020B0503020204020204" charset="-122"/>
                <a:sym typeface="+mn-ea"/>
              </a:rPr>
              <a:t>不搞人浮于事的“面子工程”，而是以真正满足需求、解决实际问题、能产生实际效益的价值导向为指引，关注数据治理工作的实际成效。</a:t>
            </a:r>
            <a:endParaRPr lang="zh-CN" altLang="en-US" sz="1400" spc="150" dirty="0">
              <a:uFillTx/>
              <a:latin typeface="Arial" panose="020B0604020202020204" pitchFamily="34" charset="0"/>
              <a:ea typeface="微软雅黑" panose="020B0503020204020204" charset="-122"/>
              <a:sym typeface="+mn-ea"/>
            </a:endParaRPr>
          </a:p>
        </p:txBody>
      </p:sp>
      <p:sp>
        <p:nvSpPr>
          <p:cNvPr id="48" name="椭圆 47"/>
          <p:cNvSpPr/>
          <p:nvPr>
            <p:custDataLst>
              <p:tags r:id="rId16"/>
            </p:custDataLst>
          </p:nvPr>
        </p:nvSpPr>
        <p:spPr>
          <a:xfrm>
            <a:off x="11076964" y="2099910"/>
            <a:ext cx="460560" cy="461120"/>
          </a:xfrm>
          <a:prstGeom prst="ellipse">
            <a:avLst/>
          </a:prstGeom>
          <a:solidFill>
            <a:schemeClr val="accent3"/>
          </a:solidFill>
          <a:ln>
            <a:noFill/>
          </a:ln>
          <a:effectLst>
            <a:outerShdw blurRad="254000" dist="114300" dir="4020000" sx="79000" sy="79000" algn="t" rotWithShape="0">
              <a:schemeClr val="accent3">
                <a:alpha val="5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70000"/>
          </a:bodyPr>
          <a:p>
            <a:pPr algn="ctr"/>
            <a:r>
              <a:rPr lang="en-US" altLang="zh-CN" sz="2000" b="1">
                <a:solidFill>
                  <a:schemeClr val="lt1">
                    <a:lumMod val="100000"/>
                  </a:schemeClr>
                </a:solidFill>
              </a:rPr>
              <a:t>2</a:t>
            </a:r>
            <a:endParaRPr lang="en-US" altLang="zh-CN" sz="2000" b="1">
              <a:solidFill>
                <a:schemeClr val="lt1">
                  <a:lumMod val="100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a:xfrm>
            <a:off x="679428" y="83185"/>
            <a:ext cx="11512572" cy="914400"/>
          </a:xfrm>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14.3 </a:t>
            </a:r>
            <a:r>
              <a:rPr lang="en-US" altLang="zh-CN" dirty="0">
                <a:latin typeface="微软雅黑" panose="020B0503020204020204" charset="-122"/>
                <a:ea typeface="微软雅黑" panose="020B0503020204020204" charset="-122"/>
                <a:cs typeface="微软雅黑" panose="020B0503020204020204" charset="-122"/>
                <a:sym typeface="+mn-ea"/>
              </a:rPr>
              <a:t>建设方案</a:t>
            </a:r>
            <a:endParaRPr lang="en-US" altLang="zh-CN" dirty="0">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981710" y="1137285"/>
            <a:ext cx="3363595" cy="368300"/>
          </a:xfrm>
          <a:prstGeom prst="rect">
            <a:avLst/>
          </a:prstGeom>
          <a:noFill/>
        </p:spPr>
        <p:txBody>
          <a:bodyPr wrap="none" rtlCol="0" anchor="t">
            <a:spAutoFit/>
          </a:bodyPr>
          <a:p>
            <a:pPr algn="l">
              <a:buClrTx/>
              <a:buSzTx/>
              <a:buFontTx/>
            </a:pPr>
            <a:r>
              <a:rPr lang="zh-CN" altLang="en-US" sz="1800" b="1" kern="100" dirty="0">
                <a:solidFill>
                  <a:srgbClr val="0557CD"/>
                </a:solidFill>
                <a:latin typeface="微软雅黑" panose="020B0503020204020204" charset="-122"/>
                <a:ea typeface="微软雅黑" panose="020B0503020204020204" charset="-122"/>
                <a:sym typeface="+mn-ea"/>
              </a:rPr>
              <a:t>（2）</a:t>
            </a:r>
            <a:r>
              <a:rPr lang="en-US" altLang="zh-CN" sz="1800" b="1" kern="100" dirty="0">
                <a:solidFill>
                  <a:srgbClr val="0557CD"/>
                </a:solidFill>
                <a:latin typeface="微软雅黑" panose="020B0503020204020204" charset="-122"/>
                <a:ea typeface="微软雅黑" panose="020B0503020204020204" charset="-122"/>
                <a:sym typeface="+mn-ea"/>
              </a:rPr>
              <a:t> </a:t>
            </a:r>
            <a:r>
              <a:rPr lang="zh-CN" altLang="en-US" sz="1800" b="1" kern="100" dirty="0">
                <a:solidFill>
                  <a:srgbClr val="0557CD"/>
                </a:solidFill>
                <a:latin typeface="微软雅黑" panose="020B0503020204020204" charset="-122"/>
                <a:ea typeface="微软雅黑" panose="020B0503020204020204" charset="-122"/>
                <a:sym typeface="+mn-ea"/>
              </a:rPr>
              <a:t>建设方案整体框架及内容</a:t>
            </a:r>
            <a:endParaRPr lang="zh-CN" altLang="en-US" sz="1800" b="1" kern="100" dirty="0">
              <a:solidFill>
                <a:srgbClr val="0557CD"/>
              </a:solidFill>
              <a:latin typeface="微软雅黑" panose="020B0503020204020204" charset="-122"/>
              <a:ea typeface="微软雅黑" panose="020B0503020204020204" charset="-122"/>
              <a:sym typeface="+mn-ea"/>
            </a:endParaRPr>
          </a:p>
        </p:txBody>
      </p:sp>
      <p:pic>
        <p:nvPicPr>
          <p:cNvPr id="3" name="图片 -2147482600" descr="14t1"/>
          <p:cNvPicPr>
            <a:picLocks noChangeAspect="1"/>
          </p:cNvPicPr>
          <p:nvPr>
            <p:custDataLst>
              <p:tags r:id="rId1"/>
            </p:custDataLst>
          </p:nvPr>
        </p:nvPicPr>
        <p:blipFill>
          <a:blip r:embed="rId2"/>
          <a:stretch>
            <a:fillRect/>
          </a:stretch>
        </p:blipFill>
        <p:spPr>
          <a:xfrm>
            <a:off x="1352550" y="1743710"/>
            <a:ext cx="9605645" cy="4361180"/>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a:xfrm>
            <a:off x="679428" y="83185"/>
            <a:ext cx="11512572" cy="914400"/>
          </a:xfrm>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14.3 </a:t>
            </a:r>
            <a:r>
              <a:rPr lang="en-US" altLang="zh-CN" dirty="0">
                <a:latin typeface="微软雅黑" panose="020B0503020204020204" charset="-122"/>
                <a:ea typeface="微软雅黑" panose="020B0503020204020204" charset="-122"/>
                <a:cs typeface="微软雅黑" panose="020B0503020204020204" charset="-122"/>
                <a:sym typeface="+mn-ea"/>
              </a:rPr>
              <a:t>建设方案</a:t>
            </a:r>
            <a:endParaRPr lang="en-US" altLang="zh-CN" dirty="0">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679450" y="997585"/>
            <a:ext cx="2220595" cy="368300"/>
          </a:xfrm>
          <a:prstGeom prst="rect">
            <a:avLst/>
          </a:prstGeom>
          <a:noFill/>
        </p:spPr>
        <p:txBody>
          <a:bodyPr wrap="none" rtlCol="0" anchor="t">
            <a:spAutoFit/>
          </a:bodyPr>
          <a:p>
            <a:pPr algn="l">
              <a:buClrTx/>
              <a:buSzTx/>
              <a:buFontTx/>
            </a:pPr>
            <a:r>
              <a:rPr lang="zh-CN" altLang="en-US" sz="1800" b="1" kern="100" dirty="0">
                <a:solidFill>
                  <a:srgbClr val="0557CD"/>
                </a:solidFill>
                <a:latin typeface="微软雅黑" panose="020B0503020204020204" charset="-122"/>
                <a:ea typeface="微软雅黑" panose="020B0503020204020204" charset="-122"/>
                <a:sym typeface="+mn-ea"/>
              </a:rPr>
              <a:t>（3）</a:t>
            </a:r>
            <a:r>
              <a:rPr lang="en-US" altLang="zh-CN" sz="1800" b="1" kern="100" dirty="0">
                <a:solidFill>
                  <a:srgbClr val="0557CD"/>
                </a:solidFill>
                <a:latin typeface="微软雅黑" panose="020B0503020204020204" charset="-122"/>
                <a:ea typeface="微软雅黑" panose="020B0503020204020204" charset="-122"/>
                <a:sym typeface="+mn-ea"/>
              </a:rPr>
              <a:t> </a:t>
            </a:r>
            <a:r>
              <a:rPr lang="zh-CN" altLang="en-US" sz="1800" b="1" kern="100" dirty="0">
                <a:solidFill>
                  <a:srgbClr val="0557CD"/>
                </a:solidFill>
                <a:latin typeface="微软雅黑" panose="020B0503020204020204" charset="-122"/>
                <a:ea typeface="微软雅黑" panose="020B0503020204020204" charset="-122"/>
                <a:sym typeface="+mn-ea"/>
              </a:rPr>
              <a:t>方案建设路径</a:t>
            </a:r>
            <a:endParaRPr lang="zh-CN" altLang="en-US" sz="1800" b="1" kern="100" dirty="0">
              <a:solidFill>
                <a:srgbClr val="0557CD"/>
              </a:solidFill>
              <a:latin typeface="微软雅黑" panose="020B0503020204020204" charset="-122"/>
              <a:ea typeface="微软雅黑" panose="020B0503020204020204" charset="-122"/>
              <a:sym typeface="+mn-ea"/>
            </a:endParaRPr>
          </a:p>
        </p:txBody>
      </p:sp>
      <p:pic>
        <p:nvPicPr>
          <p:cNvPr id="3" name="图片 -2147482599" descr="14t2"/>
          <p:cNvPicPr>
            <a:picLocks noChangeAspect="1"/>
          </p:cNvPicPr>
          <p:nvPr/>
        </p:nvPicPr>
        <p:blipFill>
          <a:blip r:embed="rId1"/>
          <a:stretch>
            <a:fillRect/>
          </a:stretch>
        </p:blipFill>
        <p:spPr>
          <a:xfrm rot="5400000">
            <a:off x="3578225" y="-1240155"/>
            <a:ext cx="5036185" cy="10565765"/>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ctrTitle"/>
          </p:nvPr>
        </p:nvSpPr>
        <p:spPr/>
        <p:txBody>
          <a:bodyPr/>
          <a:p>
            <a:endParaRPr lang="zh-CN" altLang="en-US"/>
          </a:p>
        </p:txBody>
      </p:sp>
      <p:sp>
        <p:nvSpPr>
          <p:cNvPr id="16" name="副标题 15"/>
          <p:cNvSpPr>
            <a:spLocks noGrp="1"/>
          </p:cNvSpPr>
          <p:nvPr>
            <p:ph type="subTitle" idx="1"/>
          </p:nvPr>
        </p:nvSpPr>
        <p:spPr/>
        <p:txBody>
          <a:bodyPr/>
          <a:p>
            <a:endParaRPr lang="zh-CN" altLang="en-US"/>
          </a:p>
        </p:txBody>
      </p:sp>
      <p:grpSp>
        <p:nvGrpSpPr>
          <p:cNvPr id="3" name="组合 2"/>
          <p:cNvGrpSpPr/>
          <p:nvPr>
            <p:custDataLst>
              <p:tags r:id="rId1"/>
            </p:custDataLst>
          </p:nvPr>
        </p:nvGrpSpPr>
        <p:grpSpPr>
          <a:xfrm>
            <a:off x="9115160" y="0"/>
            <a:ext cx="3083190" cy="4178868"/>
            <a:chOff x="9115160" y="0"/>
            <a:chExt cx="3083190" cy="4178868"/>
          </a:xfrm>
        </p:grpSpPr>
        <p:cxnSp>
          <p:nvCxnSpPr>
            <p:cNvPr id="2" name="直接连接符 1"/>
            <p:cNvCxnSpPr/>
            <p:nvPr>
              <p:custDataLst>
                <p:tags r:id="rId2"/>
              </p:custDataLst>
            </p:nvPr>
          </p:nvCxnSpPr>
          <p:spPr>
            <a:xfrm>
              <a:off x="11930252"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custDataLst>
                <p:tags r:id="rId3"/>
              </p:custDataLst>
            </p:nvPr>
          </p:nvCxnSpPr>
          <p:spPr>
            <a:xfrm>
              <a:off x="11662148"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custDataLst>
                <p:tags r:id="rId4"/>
              </p:custDataLst>
            </p:nvPr>
          </p:nvCxnSpPr>
          <p:spPr>
            <a:xfrm>
              <a:off x="11528096"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custDataLst>
                <p:tags r:id="rId5"/>
              </p:custDataLst>
            </p:nvPr>
          </p:nvCxnSpPr>
          <p:spPr>
            <a:xfrm>
              <a:off x="11259992"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custDataLst>
                <p:tags r:id="rId6"/>
              </p:custDataLst>
            </p:nvPr>
          </p:nvCxnSpPr>
          <p:spPr>
            <a:xfrm>
              <a:off x="10991888"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custDataLst>
                <p:tags r:id="rId7"/>
              </p:custDataLst>
            </p:nvPr>
          </p:nvCxnSpPr>
          <p:spPr>
            <a:xfrm>
              <a:off x="911516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8"/>
              </p:custDataLst>
            </p:nvPr>
          </p:nvCxnSpPr>
          <p:spPr>
            <a:xfrm>
              <a:off x="9651368"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9"/>
              </p:custDataLst>
            </p:nvPr>
          </p:nvCxnSpPr>
          <p:spPr>
            <a:xfrm>
              <a:off x="10187576"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10"/>
              </p:custDataLst>
            </p:nvPr>
          </p:nvCxnSpPr>
          <p:spPr>
            <a:xfrm>
              <a:off x="9249212"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custDataLst>
                <p:tags r:id="rId11"/>
              </p:custDataLst>
            </p:nvPr>
          </p:nvCxnSpPr>
          <p:spPr>
            <a:xfrm>
              <a:off x="9919472"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custDataLst>
                <p:tags r:id="rId12"/>
              </p:custDataLst>
            </p:nvPr>
          </p:nvCxnSpPr>
          <p:spPr>
            <a:xfrm>
              <a:off x="1045568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custDataLst>
                <p:tags r:id="rId13"/>
              </p:custDataLst>
            </p:nvPr>
          </p:nvCxnSpPr>
          <p:spPr>
            <a:xfrm>
              <a:off x="10723784"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custDataLst>
                <p:tags r:id="rId14"/>
              </p:custDataLst>
            </p:nvPr>
          </p:nvCxnSpPr>
          <p:spPr>
            <a:xfrm>
              <a:off x="1219835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custDataLst>
                <p:tags r:id="rId15"/>
              </p:custDataLst>
            </p:nvPr>
          </p:nvCxnSpPr>
          <p:spPr>
            <a:xfrm>
              <a:off x="12064304"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custDataLst>
                <p:tags r:id="rId16"/>
              </p:custDataLst>
            </p:nvPr>
          </p:nvCxnSpPr>
          <p:spPr>
            <a:xfrm>
              <a:off x="1179620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custDataLst>
                <p:tags r:id="rId17"/>
              </p:custDataLst>
            </p:nvPr>
          </p:nvCxnSpPr>
          <p:spPr>
            <a:xfrm>
              <a:off x="11394044"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18"/>
              </p:custDataLst>
            </p:nvPr>
          </p:nvCxnSpPr>
          <p:spPr>
            <a:xfrm>
              <a:off x="1112594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custDataLst>
                <p:tags r:id="rId19"/>
              </p:custDataLst>
            </p:nvPr>
          </p:nvCxnSpPr>
          <p:spPr>
            <a:xfrm>
              <a:off x="9383264"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20"/>
              </p:custDataLst>
            </p:nvPr>
          </p:nvCxnSpPr>
          <p:spPr>
            <a:xfrm>
              <a:off x="978542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custDataLst>
                <p:tags r:id="rId21"/>
              </p:custDataLst>
            </p:nvPr>
          </p:nvCxnSpPr>
          <p:spPr>
            <a:xfrm>
              <a:off x="10321628"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custDataLst>
                <p:tags r:id="rId22"/>
              </p:custDataLst>
            </p:nvPr>
          </p:nvCxnSpPr>
          <p:spPr>
            <a:xfrm>
              <a:off x="9517316"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custDataLst>
                <p:tags r:id="rId23"/>
              </p:custDataLst>
            </p:nvPr>
          </p:nvCxnSpPr>
          <p:spPr>
            <a:xfrm>
              <a:off x="10053524"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custDataLst>
                <p:tags r:id="rId24"/>
              </p:custDataLst>
            </p:nvPr>
          </p:nvCxnSpPr>
          <p:spPr>
            <a:xfrm>
              <a:off x="10589732"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custDataLst>
                <p:tags r:id="rId25"/>
              </p:custDataLst>
            </p:nvPr>
          </p:nvCxnSpPr>
          <p:spPr>
            <a:xfrm>
              <a:off x="10857836"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32" name="椭圆 31"/>
          <p:cNvSpPr/>
          <p:nvPr>
            <p:custDataLst>
              <p:tags r:id="rId26"/>
            </p:custDataLst>
          </p:nvPr>
        </p:nvSpPr>
        <p:spPr>
          <a:xfrm>
            <a:off x="7490369" y="948895"/>
            <a:ext cx="3842284" cy="3842284"/>
          </a:xfrm>
          <a:prstGeom prst="ellipse">
            <a:avLst/>
          </a:prstGeom>
          <a:solidFill>
            <a:schemeClr val="accent1"/>
          </a:solidFill>
          <a:ln>
            <a:noFill/>
          </a:ln>
          <a:effectLst>
            <a:outerShdw blurRad="660400" sx="102000" sy="102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3" name="任意多边形: 形状 19"/>
          <p:cNvSpPr/>
          <p:nvPr>
            <p:custDataLst>
              <p:tags r:id="rId27"/>
            </p:custDataLst>
          </p:nvPr>
        </p:nvSpPr>
        <p:spPr>
          <a:xfrm>
            <a:off x="6352684" y="2805790"/>
            <a:ext cx="5839318" cy="4052211"/>
          </a:xfrm>
          <a:custGeom>
            <a:avLst/>
            <a:gdLst>
              <a:gd name="connsiteX0" fmla="*/ 3152097 w 5400187"/>
              <a:gd name="connsiteY0" fmla="*/ 0 h 3747475"/>
              <a:gd name="connsiteX1" fmla="*/ 5380966 w 5400187"/>
              <a:gd name="connsiteY1" fmla="*/ 923228 h 3747475"/>
              <a:gd name="connsiteX2" fmla="*/ 5400187 w 5400187"/>
              <a:gd name="connsiteY2" fmla="*/ 944376 h 3747475"/>
              <a:gd name="connsiteX3" fmla="*/ 5400187 w 5400187"/>
              <a:gd name="connsiteY3" fmla="*/ 3747475 h 3747475"/>
              <a:gd name="connsiteX4" fmla="*/ 57954 w 5400187"/>
              <a:gd name="connsiteY4" fmla="*/ 3747475 h 3747475"/>
              <a:gd name="connsiteX5" fmla="*/ 16274 w 5400187"/>
              <a:gd name="connsiteY5" fmla="*/ 3474380 h 3747475"/>
              <a:gd name="connsiteX6" fmla="*/ 0 w 5400187"/>
              <a:gd name="connsiteY6" fmla="*/ 3152096 h 3747475"/>
              <a:gd name="connsiteX7" fmla="*/ 3152097 w 5400187"/>
              <a:gd name="connsiteY7" fmla="*/ 0 h 374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0187" h="3747475">
                <a:moveTo>
                  <a:pt x="3152097" y="0"/>
                </a:moveTo>
                <a:cubicBezTo>
                  <a:pt x="4022524" y="0"/>
                  <a:pt x="4810549" y="352811"/>
                  <a:pt x="5380966" y="923228"/>
                </a:cubicBezTo>
                <a:lnTo>
                  <a:pt x="5400187" y="944376"/>
                </a:lnTo>
                <a:lnTo>
                  <a:pt x="5400187" y="3747475"/>
                </a:lnTo>
                <a:lnTo>
                  <a:pt x="57954" y="3747475"/>
                </a:lnTo>
                <a:lnTo>
                  <a:pt x="16274" y="3474380"/>
                </a:lnTo>
                <a:cubicBezTo>
                  <a:pt x="5513" y="3368416"/>
                  <a:pt x="0" y="3260900"/>
                  <a:pt x="0" y="3152096"/>
                </a:cubicBezTo>
                <a:cubicBezTo>
                  <a:pt x="0" y="1411241"/>
                  <a:pt x="1411242" y="0"/>
                  <a:pt x="3152097" y="0"/>
                </a:cubicBezTo>
                <a:close/>
              </a:path>
            </a:pathLst>
          </a:custGeom>
          <a:solidFill>
            <a:schemeClr val="lt1">
              <a:lumMod val="85000"/>
              <a:alpha val="99000"/>
            </a:schemeClr>
          </a:solidFill>
          <a:ln>
            <a:noFill/>
          </a:ln>
          <a:effectLst>
            <a:outerShdw blurRad="660400" sx="102000" sy="102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4" name="任意多边形: 形状 17"/>
          <p:cNvSpPr/>
          <p:nvPr>
            <p:custDataLst>
              <p:tags r:id="rId28"/>
            </p:custDataLst>
          </p:nvPr>
        </p:nvSpPr>
        <p:spPr>
          <a:xfrm>
            <a:off x="0" y="0"/>
            <a:ext cx="9411512" cy="6857999"/>
          </a:xfrm>
          <a:custGeom>
            <a:avLst/>
            <a:gdLst>
              <a:gd name="connsiteX0" fmla="*/ 0 w 9411512"/>
              <a:gd name="connsiteY0" fmla="*/ 0 h 6857999"/>
              <a:gd name="connsiteX1" fmla="*/ 9066539 w 9411512"/>
              <a:gd name="connsiteY1" fmla="*/ 0 h 6857999"/>
              <a:gd name="connsiteX2" fmla="*/ 9141589 w 9411512"/>
              <a:gd name="connsiteY2" fmla="*/ 221804 h 6857999"/>
              <a:gd name="connsiteX3" fmla="*/ 9411512 w 9411512"/>
              <a:gd name="connsiteY3" fmla="*/ 2007174 h 6857999"/>
              <a:gd name="connsiteX4" fmla="*/ 6999850 w 9411512"/>
              <a:gd name="connsiteY4" fmla="*/ 6818295 h 6857999"/>
              <a:gd name="connsiteX5" fmla="*/ 6944016 w 9411512"/>
              <a:gd name="connsiteY5" fmla="*/ 6857999 h 6857999"/>
              <a:gd name="connsiteX6" fmla="*/ 0 w 9411512"/>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1512" h="6857999">
                <a:moveTo>
                  <a:pt x="0" y="0"/>
                </a:moveTo>
                <a:lnTo>
                  <a:pt x="9066539" y="0"/>
                </a:lnTo>
                <a:lnTo>
                  <a:pt x="9141589" y="221804"/>
                </a:lnTo>
                <a:cubicBezTo>
                  <a:pt x="9317011" y="785802"/>
                  <a:pt x="9411512" y="1385452"/>
                  <a:pt x="9411512" y="2007174"/>
                </a:cubicBezTo>
                <a:cubicBezTo>
                  <a:pt x="9411512" y="3975961"/>
                  <a:pt x="8463877" y="5723415"/>
                  <a:pt x="6999850" y="6818295"/>
                </a:cubicBezTo>
                <a:lnTo>
                  <a:pt x="6944016" y="6857999"/>
                </a:lnTo>
                <a:lnTo>
                  <a:pt x="0" y="6857999"/>
                </a:lnTo>
                <a:close/>
              </a:path>
            </a:pathLst>
          </a:custGeom>
          <a:solidFill>
            <a:schemeClr val="lt1">
              <a:alpha val="99000"/>
            </a:schemeClr>
          </a:solidFill>
          <a:ln>
            <a:noFill/>
          </a:ln>
          <a:effectLst>
            <a:outerShdw blurRad="355600" dist="38100" algn="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7" name="文本框 6"/>
          <p:cNvSpPr txBox="1"/>
          <p:nvPr>
            <p:custDataLst>
              <p:tags r:id="rId29"/>
            </p:custDataLst>
          </p:nvPr>
        </p:nvSpPr>
        <p:spPr>
          <a:xfrm>
            <a:off x="1259205" y="2286000"/>
            <a:ext cx="8468360" cy="1892935"/>
          </a:xfrm>
          <a:prstGeom prst="rect">
            <a:avLst/>
          </a:prstGeom>
          <a:noFill/>
        </p:spPr>
        <p:txBody>
          <a:bodyPr wrap="square" lIns="63500" tIns="25400" rIns="63500" bIns="25400" rtlCol="0" anchor="ctr" anchorCtr="0">
            <a:normAutofit/>
          </a:bodyPr>
          <a:p>
            <a:pPr marL="0" indent="0" algn="l">
              <a:lnSpc>
                <a:spcPct val="100000"/>
              </a:lnSpc>
              <a:spcBef>
                <a:spcPts val="0"/>
              </a:spcBef>
              <a:spcAft>
                <a:spcPts val="0"/>
              </a:spcAft>
              <a:buSzPct val="100000"/>
              <a:buNone/>
            </a:pPr>
            <a:r>
              <a:rPr lang="en-US" altLang="zh-CN" sz="5400" b="1" spc="380" dirty="0">
                <a:solidFill>
                  <a:schemeClr val="tx1">
                    <a:lumMod val="85000"/>
                    <a:lumOff val="15000"/>
                  </a:schemeClr>
                </a:solidFill>
                <a:uFillTx/>
                <a:latin typeface="微软雅黑" panose="020B0503020204020204" charset="-122"/>
                <a:ea typeface="微软雅黑" panose="020B0503020204020204" charset="-122"/>
              </a:rPr>
              <a:t>14.4 </a:t>
            </a:r>
            <a:r>
              <a:rPr lang="en-US" altLang="zh-CN" sz="5400" b="1" dirty="0">
                <a:solidFill>
                  <a:srgbClr val="000000"/>
                </a:solidFill>
                <a:uFillTx/>
                <a:latin typeface="Times New Roman" panose="02020603050405020304" pitchFamily="18" charset="0"/>
                <a:ea typeface="微软雅黑" panose="020B0503020204020204" charset="-122"/>
                <a:sym typeface="+mn-ea"/>
              </a:rPr>
              <a:t>实施成果</a:t>
            </a:r>
            <a:endParaRPr lang="en-US" altLang="zh-CN" sz="5400" b="1" spc="380" dirty="0">
              <a:solidFill>
                <a:srgbClr val="000000"/>
              </a:solidFill>
              <a:uFillTx/>
              <a:latin typeface="微软雅黑" panose="020B0503020204020204" charset="-122"/>
              <a:ea typeface="微软雅黑" panose="020B0503020204020204" charset="-122"/>
              <a:sym typeface="+mn-ea"/>
            </a:endParaRPr>
          </a:p>
        </p:txBody>
      </p:sp>
    </p:spTree>
    <p:custDataLst>
      <p:tags r:id="rId30"/>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a:xfrm>
            <a:off x="679428" y="83185"/>
            <a:ext cx="11512572" cy="914400"/>
          </a:xfrm>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14.4 </a:t>
            </a:r>
            <a:r>
              <a:rPr lang="en-US" altLang="zh-CN" dirty="0">
                <a:latin typeface="微软雅黑" panose="020B0503020204020204" charset="-122"/>
                <a:ea typeface="微软雅黑" panose="020B0503020204020204" charset="-122"/>
                <a:cs typeface="微软雅黑" panose="020B0503020204020204" charset="-122"/>
                <a:sym typeface="+mn-ea"/>
              </a:rPr>
              <a:t>实施成果</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5" name="Title 6"/>
          <p:cNvSpPr txBox="1"/>
          <p:nvPr>
            <p:custDataLst>
              <p:tags r:id="rId1"/>
            </p:custDataLst>
          </p:nvPr>
        </p:nvSpPr>
        <p:spPr>
          <a:xfrm>
            <a:off x="914400" y="1416685"/>
            <a:ext cx="10363200" cy="4545965"/>
          </a:xfrm>
          <a:prstGeom prst="rect">
            <a:avLst/>
          </a:prstGeom>
          <a:noFill/>
          <a:ln w="3175">
            <a:noFill/>
            <a:prstDash val="dash"/>
          </a:ln>
        </p:spPr>
        <p:txBody>
          <a:bodyPr wrap="square" lIns="63500" tIns="25400" rIns="63500" bIns="25400" anchor="ctr" anchorCtr="0">
            <a:normAutofit fontScale="9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330200" lvl="0" indent="-330200" algn="l" fontAlgn="ctr">
              <a:lnSpc>
                <a:spcPct val="170000"/>
              </a:lnSpc>
              <a:spcBef>
                <a:spcPts val="0"/>
              </a:spcBef>
              <a:spcAft>
                <a:spcPts val="800"/>
              </a:spcAft>
              <a:buSzPct val="100000"/>
              <a:buFont typeface="Wingdings" panose="05000000000000000000" charset="0"/>
              <a:buChar char="l"/>
            </a:pPr>
            <a:r>
              <a:rPr altLang="zh-CN" sz="1800" kern="100">
                <a:solidFill>
                  <a:schemeClr val="tx1"/>
                </a:solidFill>
                <a:latin typeface="微软雅黑" panose="020B0503020204020204" charset="-122"/>
                <a:ea typeface="微软雅黑" panose="020B0503020204020204" charset="-122"/>
                <a:sym typeface="+mn-ea"/>
              </a:rPr>
              <a:t>形成了重点业务数据资产目录、数据标准字典；</a:t>
            </a:r>
            <a:endParaRPr altLang="zh-CN" sz="1800" kern="100">
              <a:solidFill>
                <a:schemeClr val="tx1"/>
              </a:solidFill>
              <a:latin typeface="微软雅黑" panose="020B0503020204020204" charset="-122"/>
              <a:ea typeface="微软雅黑" panose="020B0503020204020204" charset="-122"/>
              <a:sym typeface="+mn-ea"/>
            </a:endParaRPr>
          </a:p>
          <a:p>
            <a:pPr marL="330200" lvl="0" indent="-330200" algn="l" fontAlgn="ctr">
              <a:lnSpc>
                <a:spcPct val="170000"/>
              </a:lnSpc>
              <a:spcBef>
                <a:spcPts val="0"/>
              </a:spcBef>
              <a:spcAft>
                <a:spcPts val="800"/>
              </a:spcAft>
              <a:buSzPct val="100000"/>
              <a:buFont typeface="Wingdings" panose="05000000000000000000" charset="0"/>
              <a:buChar char="l"/>
            </a:pPr>
            <a:r>
              <a:rPr altLang="zh-CN" sz="1800" kern="100">
                <a:solidFill>
                  <a:schemeClr val="tx1"/>
                </a:solidFill>
                <a:latin typeface="微软雅黑" panose="020B0503020204020204" charset="-122"/>
                <a:ea typeface="微软雅黑" panose="020B0503020204020204" charset="-122"/>
                <a:sym typeface="+mn-ea"/>
              </a:rPr>
              <a:t>构建了数据质量管理机制，实现对重点业务、重点系统、重点环节数据质量评估的覆盖；</a:t>
            </a:r>
            <a:endParaRPr altLang="zh-CN" sz="1800" kern="100">
              <a:solidFill>
                <a:schemeClr val="tx1"/>
              </a:solidFill>
              <a:latin typeface="微软雅黑" panose="020B0503020204020204" charset="-122"/>
              <a:ea typeface="微软雅黑" panose="020B0503020204020204" charset="-122"/>
              <a:sym typeface="+mn-ea"/>
            </a:endParaRPr>
          </a:p>
          <a:p>
            <a:pPr marL="330200" lvl="0" indent="-330200" algn="l" fontAlgn="ctr">
              <a:lnSpc>
                <a:spcPct val="170000"/>
              </a:lnSpc>
              <a:spcBef>
                <a:spcPts val="0"/>
              </a:spcBef>
              <a:spcAft>
                <a:spcPts val="800"/>
              </a:spcAft>
              <a:buSzPct val="100000"/>
              <a:buFont typeface="Wingdings" panose="05000000000000000000" charset="0"/>
              <a:buChar char="l"/>
            </a:pPr>
            <a:r>
              <a:rPr altLang="zh-CN" sz="1800" kern="100">
                <a:solidFill>
                  <a:schemeClr val="tx1"/>
                </a:solidFill>
                <a:latin typeface="微软雅黑" panose="020B0503020204020204" charset="-122"/>
                <a:ea typeface="微软雅黑" panose="020B0503020204020204" charset="-122"/>
                <a:sym typeface="+mn-ea"/>
              </a:rPr>
              <a:t>初步建设自助分析平台，在试点部门推广使用。</a:t>
            </a:r>
            <a:endParaRPr lang="en-US" altLang="zh-CN" sz="1800" kern="100" dirty="0">
              <a:solidFill>
                <a:schemeClr val="tx1"/>
              </a:solidFill>
              <a:latin typeface="微软雅黑" panose="020B0503020204020204" charset="-122"/>
              <a:ea typeface="微软雅黑" panose="020B0503020204020204" charset="-122"/>
              <a:sym typeface="+mn-ea"/>
            </a:endParaRPr>
          </a:p>
          <a:p>
            <a:pPr marL="330200" lvl="0" indent="-330200" algn="l" fontAlgn="ctr">
              <a:lnSpc>
                <a:spcPct val="170000"/>
              </a:lnSpc>
              <a:spcBef>
                <a:spcPts val="0"/>
              </a:spcBef>
              <a:spcAft>
                <a:spcPts val="800"/>
              </a:spcAft>
              <a:buSzPct val="100000"/>
              <a:buFont typeface="Wingdings" panose="05000000000000000000" charset="0"/>
              <a:buChar char="l"/>
            </a:pPr>
            <a:r>
              <a:rPr altLang="zh-CN" sz="1800" kern="100">
                <a:solidFill>
                  <a:schemeClr val="tx1"/>
                </a:solidFill>
                <a:latin typeface="微软雅黑" panose="020B0503020204020204" charset="-122"/>
                <a:ea typeface="微软雅黑" panose="020B0503020204020204" charset="-122"/>
                <a:sym typeface="+mn-ea"/>
              </a:rPr>
              <a:t>该公司持续深入开展专项数据治理，发布企业级数据标准，实现各类系统、数据平台的数据标准化，数据治理各项专业能力得到较大提升。</a:t>
            </a:r>
            <a:endParaRPr lang="en-US" altLang="zh-CN" sz="1800" kern="100" dirty="0">
              <a:solidFill>
                <a:schemeClr val="tx1"/>
              </a:solidFill>
              <a:latin typeface="微软雅黑" panose="020B0503020204020204" charset="-122"/>
              <a:ea typeface="微软雅黑" panose="020B0503020204020204" charset="-122"/>
              <a:sym typeface="+mn-ea"/>
            </a:endParaRPr>
          </a:p>
          <a:p>
            <a:pPr marL="330200" lvl="0" indent="-330200" algn="l" fontAlgn="ctr">
              <a:lnSpc>
                <a:spcPct val="170000"/>
              </a:lnSpc>
              <a:spcBef>
                <a:spcPts val="0"/>
              </a:spcBef>
              <a:spcAft>
                <a:spcPts val="800"/>
              </a:spcAft>
              <a:buSzPct val="100000"/>
              <a:buFont typeface="Wingdings" panose="05000000000000000000" charset="0"/>
              <a:buChar char="l"/>
            </a:pPr>
            <a:r>
              <a:rPr altLang="zh-CN" sz="1800" kern="100">
                <a:solidFill>
                  <a:schemeClr val="tx1"/>
                </a:solidFill>
                <a:latin typeface="微软雅黑" panose="020B0503020204020204" charset="-122"/>
                <a:ea typeface="微软雅黑" panose="020B0503020204020204" charset="-122"/>
                <a:sym typeface="+mn-ea"/>
              </a:rPr>
              <a:t>该公司通过对重点应用场景的数据支撑，零售客户线上服务做到全覆盖，客户满意度和App用户黏性大幅提升。</a:t>
            </a:r>
            <a:endParaRPr altLang="zh-CN" sz="1800" kern="100">
              <a:solidFill>
                <a:schemeClr val="tx1"/>
              </a:solidFill>
              <a:latin typeface="微软雅黑" panose="020B0503020204020204" charset="-122"/>
              <a:ea typeface="微软雅黑" panose="020B0503020204020204" charset="-122"/>
              <a:sym typeface="+mn-ea"/>
            </a:endParaRPr>
          </a:p>
          <a:p>
            <a:pPr marL="330200" lvl="0" indent="-330200" algn="l" fontAlgn="ctr">
              <a:lnSpc>
                <a:spcPct val="170000"/>
              </a:lnSpc>
              <a:spcBef>
                <a:spcPts val="0"/>
              </a:spcBef>
              <a:spcAft>
                <a:spcPts val="800"/>
              </a:spcAft>
              <a:buSzPct val="100000"/>
              <a:buFont typeface="Wingdings" panose="05000000000000000000" charset="0"/>
              <a:buChar char="l"/>
            </a:pPr>
            <a:r>
              <a:rPr altLang="zh-CN" sz="1800" kern="100">
                <a:solidFill>
                  <a:schemeClr val="tx1"/>
                </a:solidFill>
                <a:latin typeface="微软雅黑" panose="020B0503020204020204" charset="-122"/>
                <a:ea typeface="微软雅黑" panose="020B0503020204020204" charset="-122"/>
                <a:sym typeface="+mn-ea"/>
              </a:rPr>
              <a:t>该公司通过AI风控模型快速识别风险点，减少风险事件的发生。</a:t>
            </a:r>
            <a:endParaRPr altLang="zh-CN" sz="1800" kern="100">
              <a:solidFill>
                <a:schemeClr val="tx1"/>
              </a:solidFill>
              <a:latin typeface="微软雅黑" panose="020B0503020204020204" charset="-122"/>
              <a:ea typeface="微软雅黑" panose="020B0503020204020204" charset="-122"/>
              <a:sym typeface="+mn-ea"/>
            </a:endParaRPr>
          </a:p>
          <a:p>
            <a:pPr marL="330200" lvl="0" indent="-330200" algn="l" fontAlgn="ctr">
              <a:lnSpc>
                <a:spcPct val="170000"/>
              </a:lnSpc>
              <a:spcBef>
                <a:spcPts val="0"/>
              </a:spcBef>
              <a:spcAft>
                <a:spcPts val="800"/>
              </a:spcAft>
              <a:buSzPct val="100000"/>
              <a:buFont typeface="Wingdings" panose="05000000000000000000" charset="0"/>
              <a:buChar char="l"/>
            </a:pPr>
            <a:r>
              <a:rPr altLang="zh-CN" sz="1800" kern="100">
                <a:solidFill>
                  <a:schemeClr val="tx1"/>
                </a:solidFill>
                <a:latin typeface="微软雅黑" panose="020B0503020204020204" charset="-122"/>
                <a:ea typeface="微软雅黑" panose="020B0503020204020204" charset="-122"/>
                <a:sym typeface="+mn-ea"/>
              </a:rPr>
              <a:t>该公司通过成熟的数据开放共享及创新数据应用，极大地促进了数据价值释放。</a:t>
            </a:r>
            <a:endParaRPr lang="zh-CN" altLang="zh-CN" sz="1800" kern="100" spc="100">
              <a:ln w="3175">
                <a:noFill/>
                <a:prstDash val="dash"/>
              </a:ln>
              <a:solidFill>
                <a:schemeClr val="tx1"/>
              </a:solidFill>
              <a:uFillTx/>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612900" y="2162175"/>
            <a:ext cx="10064750" cy="829945"/>
          </a:xfrm>
          <a:prstGeom prst="rect">
            <a:avLst/>
          </a:prstGeom>
          <a:noFill/>
        </p:spPr>
        <p:txBody>
          <a:bodyPr>
            <a:spAutoFit/>
          </a:bodyPr>
          <a:p>
            <a:pPr marR="0" defTabSz="457200" eaLnBrk="1" fontAlgn="auto" hangingPunct="1">
              <a:spcBef>
                <a:spcPts val="0"/>
              </a:spcBef>
              <a:spcAft>
                <a:spcPts val="0"/>
              </a:spcAft>
              <a:buClrTx/>
              <a:buSzTx/>
              <a:buFontTx/>
              <a:buNone/>
              <a:defRPr/>
            </a:pPr>
            <a:r>
              <a:rPr kumimoji="0" lang="zh-CN" sz="4800" b="1" kern="1200" cap="none" spc="300" normalizeH="0" baseline="0" noProof="0" dirty="0">
                <a:solidFill>
                  <a:schemeClr val="bg1"/>
                </a:solidFill>
                <a:latin typeface="微软雅黑" panose="020B0503020204020204" charset="-122"/>
                <a:ea typeface="微软雅黑" panose="020B0503020204020204" charset="-122"/>
                <a:cs typeface="+mn-cs"/>
              </a:rPr>
              <a:t>感谢观看！</a:t>
            </a:r>
            <a:endParaRPr kumimoji="0" lang="zh-CN" sz="4800" b="1" kern="1200" cap="none" spc="300" normalizeH="0" baseline="0" noProof="0" dirty="0">
              <a:solidFill>
                <a:schemeClr val="bg1"/>
              </a:solidFill>
              <a:latin typeface="微软雅黑" panose="020B0503020204020204" charset="-122"/>
              <a:ea typeface="微软雅黑" panose="020B0503020204020204" charset="-122"/>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 name="组合 30"/>
          <p:cNvGrpSpPr/>
          <p:nvPr/>
        </p:nvGrpSpPr>
        <p:grpSpPr>
          <a:xfrm>
            <a:off x="1097915" y="230505"/>
            <a:ext cx="10480040" cy="958215"/>
            <a:chOff x="983884" y="1682895"/>
            <a:chExt cx="10480040" cy="944746"/>
          </a:xfrm>
        </p:grpSpPr>
        <p:sp>
          <p:nvSpPr>
            <p:cNvPr id="30" name="椭圆 29"/>
            <p:cNvSpPr/>
            <p:nvPr>
              <p:custDataLst>
                <p:tags r:id="rId1"/>
              </p:custDataLst>
            </p:nvPr>
          </p:nvSpPr>
          <p:spPr>
            <a:xfrm>
              <a:off x="3680419" y="1682895"/>
              <a:ext cx="693804" cy="693804"/>
            </a:xfrm>
            <a:prstGeom prst="ellipse">
              <a:avLst/>
            </a:prstGeom>
            <a:solidFill>
              <a:srgbClr val="5FCBF5">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sym typeface="Segoe UI" panose="020B0502040204020203" pitchFamily="34" charset="0"/>
              </a:endParaRPr>
            </a:p>
          </p:txBody>
        </p:sp>
        <p:sp>
          <p:nvSpPr>
            <p:cNvPr id="12" name="文本框 11"/>
            <p:cNvSpPr txBox="1"/>
            <p:nvPr>
              <p:custDataLst>
                <p:tags r:id="rId2"/>
              </p:custDataLst>
            </p:nvPr>
          </p:nvSpPr>
          <p:spPr>
            <a:xfrm>
              <a:off x="983884" y="1869465"/>
              <a:ext cx="10480040" cy="621066"/>
            </a:xfrm>
            <a:prstGeom prst="rect">
              <a:avLst/>
            </a:prstGeom>
            <a:noFill/>
          </p:spPr>
          <p:txBody>
            <a:bodyPr wrap="square" rtlCol="0">
              <a:noAutofit/>
            </a:bodyPr>
            <a:p>
              <a:pPr algn="l"/>
              <a:r>
                <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附录A：主讲教师林子雨简介</a:t>
              </a:r>
              <a:endPar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endParaRPr>
            </a:p>
          </p:txBody>
        </p:sp>
        <p:sp>
          <p:nvSpPr>
            <p:cNvPr id="29" name="矩形: 圆角 28"/>
            <p:cNvSpPr/>
            <p:nvPr>
              <p:custDataLst>
                <p:tags r:id="rId3"/>
              </p:custDataLst>
            </p:nvPr>
          </p:nvSpPr>
          <p:spPr>
            <a:xfrm>
              <a:off x="1072218" y="2562116"/>
              <a:ext cx="745244" cy="65525"/>
            </a:xfrm>
            <a:prstGeom prst="roundRect">
              <a:avLst>
                <a:gd name="adj" fmla="val 50000"/>
              </a:avLst>
            </a:prstGeom>
            <a:solidFill>
              <a:srgbClr val="287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微软雅黑" panose="020B0503020204020204" charset="-122"/>
                <a:ea typeface="微软雅黑" panose="020B0503020204020204" charset="-122"/>
                <a:sym typeface="Segoe UI" panose="020B0502040204020203" pitchFamily="34" charset="0"/>
              </a:endParaRPr>
            </a:p>
          </p:txBody>
        </p:sp>
      </p:grpSp>
      <p:pic>
        <p:nvPicPr>
          <p:cNvPr id="8205" name="Picture 25" descr="C:/桌面/工作/两万页！我的钱！我来了！/211c528faaa192234954aff8b26d7f8c.png211c528faaa192234954aff8b26d7f8c"/>
          <p:cNvPicPr>
            <a:picLocks noChangeAspect="1"/>
          </p:cNvPicPr>
          <p:nvPr>
            <p:custDataLst>
              <p:tags r:id="rId4"/>
            </p:custDataLst>
          </p:nvPr>
        </p:nvPicPr>
        <p:blipFill>
          <a:blip r:embed="rId5"/>
          <a:srcRect l="213" r="213"/>
          <a:stretch>
            <a:fillRect/>
          </a:stretch>
        </p:blipFill>
        <p:spPr>
          <a:xfrm>
            <a:off x="207645" y="421005"/>
            <a:ext cx="890270" cy="893445"/>
          </a:xfrm>
          <a:prstGeom prst="rect">
            <a:avLst/>
          </a:prstGeom>
          <a:noFill/>
          <a:ln w="9525">
            <a:noFill/>
          </a:ln>
        </p:spPr>
      </p:pic>
      <p:pic>
        <p:nvPicPr>
          <p:cNvPr id="87047" name="Picture 10" descr="I:\厦大教师\照片\个人形象照\林子雨证件照2016版（西装低分辨）.jpg"/>
          <p:cNvPicPr>
            <a:picLocks noChangeAspect="1"/>
          </p:cNvPicPr>
          <p:nvPr/>
        </p:nvPicPr>
        <p:blipFill>
          <a:blip r:embed="rId6"/>
          <a:stretch>
            <a:fillRect/>
          </a:stretch>
        </p:blipFill>
        <p:spPr>
          <a:xfrm>
            <a:off x="1159510" y="1443990"/>
            <a:ext cx="1115695" cy="1543050"/>
          </a:xfrm>
          <a:prstGeom prst="rect">
            <a:avLst/>
          </a:prstGeom>
          <a:noFill/>
          <a:ln w="9525">
            <a:noFill/>
          </a:ln>
        </p:spPr>
      </p:pic>
      <p:sp>
        <p:nvSpPr>
          <p:cNvPr id="87043" name="Text Box 5"/>
          <p:cNvSpPr txBox="1"/>
          <p:nvPr/>
        </p:nvSpPr>
        <p:spPr>
          <a:xfrm>
            <a:off x="2456815" y="1524000"/>
            <a:ext cx="6075045" cy="1597660"/>
          </a:xfrm>
          <a:prstGeom prst="rect">
            <a:avLst/>
          </a:prstGeom>
          <a:noFill/>
          <a:ln w="9525">
            <a:noFill/>
          </a:ln>
        </p:spPr>
        <p:txBody>
          <a:bodyPr lIns="121914" tIns="60957" rIns="121914" bIns="60957" anchor="t" anchorCtr="0">
            <a:spAutoFit/>
          </a:bodyPr>
          <a:p>
            <a:pPr>
              <a:lnSpc>
                <a:spcPct val="150000"/>
              </a:lnSpc>
            </a:pPr>
            <a:r>
              <a:rPr lang="zh-CN" altLang="en-US" sz="1600" b="1" dirty="0">
                <a:latin typeface="微软雅黑" panose="020B0503020204020204" charset="-122"/>
                <a:ea typeface="微软雅黑" panose="020B0503020204020204" charset="-122"/>
                <a:cs typeface="微软雅黑" panose="020B0503020204020204" charset="-122"/>
              </a:rPr>
              <a:t>单位：厦门大学计算机科学系</a:t>
            </a:r>
            <a:endParaRPr lang="zh-CN" altLang="en-US" sz="1600" b="1" dirty="0">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1600" b="1" dirty="0">
                <a:latin typeface="微软雅黑" panose="020B0503020204020204" charset="-122"/>
                <a:ea typeface="微软雅黑" panose="020B0503020204020204" charset="-122"/>
                <a:cs typeface="微软雅黑" panose="020B0503020204020204" charset="-122"/>
              </a:rPr>
              <a:t>E-mail: ziyulin@xmu.edu.cn</a:t>
            </a:r>
            <a:endParaRPr lang="en-US" altLang="zh-CN" sz="1600" b="1"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1600" b="1" dirty="0">
                <a:latin typeface="微软雅黑" panose="020B0503020204020204" charset="-122"/>
                <a:ea typeface="微软雅黑" panose="020B0503020204020204" charset="-122"/>
                <a:cs typeface="微软雅黑" panose="020B0503020204020204" charset="-122"/>
              </a:rPr>
              <a:t>个人网页：</a:t>
            </a:r>
            <a:r>
              <a:rPr lang="en-US" altLang="zh-CN" sz="1600" b="1" dirty="0">
                <a:latin typeface="微软雅黑" panose="020B0503020204020204" charset="-122"/>
                <a:ea typeface="微软雅黑" panose="020B0503020204020204" charset="-122"/>
                <a:cs typeface="微软雅黑" panose="020B0503020204020204" charset="-122"/>
              </a:rPr>
              <a:t>http://dblab.xmu.edu.cn/post/linziyu</a:t>
            </a:r>
            <a:endParaRPr lang="en-US" altLang="zh-CN" sz="1600" b="1"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1600" b="1" dirty="0">
                <a:latin typeface="微软雅黑" panose="020B0503020204020204" charset="-122"/>
                <a:ea typeface="微软雅黑" panose="020B0503020204020204" charset="-122"/>
                <a:cs typeface="微软雅黑" panose="020B0503020204020204" charset="-122"/>
              </a:rPr>
              <a:t>数据库实验室网站：</a:t>
            </a:r>
            <a:r>
              <a:rPr lang="en-US" altLang="zh-CN" sz="1600" b="1" dirty="0">
                <a:latin typeface="微软雅黑" panose="020B0503020204020204" charset="-122"/>
                <a:ea typeface="微软雅黑" panose="020B0503020204020204" charset="-122"/>
                <a:cs typeface="微软雅黑" panose="020B0503020204020204" charset="-122"/>
              </a:rPr>
              <a:t>http://dblab.xmu.edu.cn</a:t>
            </a:r>
            <a:endParaRPr lang="en-US" altLang="zh-CN" sz="1600" b="1" dirty="0">
              <a:latin typeface="微软雅黑" panose="020B0503020204020204" charset="-122"/>
              <a:ea typeface="微软雅黑" panose="020B0503020204020204" charset="-122"/>
              <a:cs typeface="微软雅黑" panose="020B0503020204020204" charset="-122"/>
            </a:endParaRPr>
          </a:p>
        </p:txBody>
      </p:sp>
      <p:sp>
        <p:nvSpPr>
          <p:cNvPr id="87046" name="TextBox 14"/>
          <p:cNvSpPr txBox="1"/>
          <p:nvPr/>
        </p:nvSpPr>
        <p:spPr>
          <a:xfrm>
            <a:off x="9465310" y="2976880"/>
            <a:ext cx="1567180" cy="262890"/>
          </a:xfrm>
          <a:prstGeom prst="rect">
            <a:avLst/>
          </a:prstGeom>
          <a:noFill/>
          <a:ln w="9525">
            <a:noFill/>
          </a:ln>
        </p:spPr>
        <p:txBody>
          <a:bodyPr wrap="square" lIns="121914" tIns="60957" rIns="121914" bIns="60957" anchor="t" anchorCtr="0">
            <a:noAutofit/>
          </a:bodyPr>
          <a:p>
            <a:pPr algn="ctr"/>
            <a:r>
              <a:rPr lang="zh-CN" altLang="en-US" sz="1000" b="1" dirty="0">
                <a:latin typeface="等线" panose="02010600030101010101" pitchFamily="2" charset="-122"/>
                <a:ea typeface="等线" panose="02010600030101010101" pitchFamily="2" charset="-122"/>
              </a:rPr>
              <a:t>扫一扫访问个人主页</a:t>
            </a:r>
            <a:endParaRPr lang="zh-CN" altLang="en-US" sz="1000" b="1" dirty="0">
              <a:latin typeface="等线" panose="02010600030101010101" pitchFamily="2" charset="-122"/>
              <a:ea typeface="等线" panose="02010600030101010101" pitchFamily="2" charset="-122"/>
            </a:endParaRPr>
          </a:p>
        </p:txBody>
      </p:sp>
      <p:pic>
        <p:nvPicPr>
          <p:cNvPr id="87048" name="Picture 2" descr="https://qr.api.cli.im/qr?data=http%253A%252F%252Fdblab.xmu.edu.cn%252Fpost%252Flinziyu%252F&amp;level=H&amp;transparent=false&amp;bgcolor=%23ffffff&amp;forecolor=%23000000&amp;blockpixel=12&amp;marginblock=1&amp;logourl=http%3A%2F%2Foss-cn-hangzhou.aliyuncs.com%2Fpublic-cli%2Ffree%2Fa6e5a8dd8f1a29a06a4732e462987dff1545990480.png&amp;size=260&amp;kid=cliim&amp;key=3e7dd29a67ccc0c73c473e77f9ea6128"/>
          <p:cNvPicPr>
            <a:picLocks noChangeAspect="1"/>
          </p:cNvPicPr>
          <p:nvPr/>
        </p:nvPicPr>
        <p:blipFill>
          <a:blip r:embed="rId7"/>
          <a:stretch>
            <a:fillRect/>
          </a:stretch>
        </p:blipFill>
        <p:spPr>
          <a:xfrm>
            <a:off x="9465310" y="1443990"/>
            <a:ext cx="1567180" cy="1567180"/>
          </a:xfrm>
          <a:prstGeom prst="rect">
            <a:avLst/>
          </a:prstGeom>
          <a:noFill/>
          <a:ln w="9525">
            <a:noFill/>
          </a:ln>
        </p:spPr>
      </p:pic>
      <p:sp>
        <p:nvSpPr>
          <p:cNvPr id="87045" name="Text Box 13"/>
          <p:cNvSpPr txBox="1"/>
          <p:nvPr/>
        </p:nvSpPr>
        <p:spPr>
          <a:xfrm>
            <a:off x="1159510" y="3314700"/>
            <a:ext cx="9873615" cy="3167380"/>
          </a:xfrm>
          <a:prstGeom prst="rect">
            <a:avLst/>
          </a:prstGeom>
          <a:noFill/>
          <a:ln w="9525">
            <a:noFill/>
          </a:ln>
        </p:spPr>
        <p:txBody>
          <a:bodyPr wrap="square" lIns="121914" tIns="60957" rIns="121914" bIns="60957" anchor="t" anchorCtr="0">
            <a:spAutoFit/>
          </a:bodyPr>
          <a:p>
            <a:pPr>
              <a:lnSpc>
                <a:spcPct val="150000"/>
              </a:lnSpc>
            </a:pPr>
            <a:r>
              <a:rPr lang="zh-CN" altLang="en-US" sz="1200" b="1" dirty="0">
                <a:latin typeface="等线" panose="02010600030101010101" pitchFamily="2" charset="-122"/>
                <a:ea typeface="等线" panose="02010600030101010101" pitchFamily="2" charset="-122"/>
                <a:cs typeface="等线" panose="02010600030101010101" pitchFamily="2" charset="-122"/>
              </a:rPr>
              <a:t>林子雨，男，</a:t>
            </a:r>
            <a:r>
              <a:rPr lang="en-US" altLang="zh-CN" sz="1200" b="1" dirty="0">
                <a:latin typeface="等线" panose="02010600030101010101" pitchFamily="2" charset="-122"/>
                <a:ea typeface="等线" panose="02010600030101010101" pitchFamily="2" charset="-122"/>
                <a:cs typeface="等线" panose="02010600030101010101" pitchFamily="2" charset="-122"/>
              </a:rPr>
              <a:t>1978</a:t>
            </a:r>
            <a:r>
              <a:rPr lang="zh-CN" altLang="en-US" sz="1200" b="1" dirty="0">
                <a:latin typeface="等线" panose="02010600030101010101" pitchFamily="2" charset="-122"/>
                <a:ea typeface="等线" panose="02010600030101010101" pitchFamily="2" charset="-122"/>
                <a:cs typeface="等线" panose="02010600030101010101" pitchFamily="2" charset="-122"/>
              </a:rPr>
              <a:t>年出生，博士（毕业于北京大学），全国高校知名大数据教师，入选</a:t>
            </a:r>
            <a:r>
              <a:rPr lang="en-US" altLang="zh-CN" sz="1200" b="1" dirty="0">
                <a:latin typeface="等线" panose="02010600030101010101" pitchFamily="2" charset="-122"/>
                <a:ea typeface="等线" panose="02010600030101010101" pitchFamily="2" charset="-122"/>
                <a:cs typeface="等线" panose="02010600030101010101" pitchFamily="2" charset="-122"/>
              </a:rPr>
              <a:t>“2021</a:t>
            </a:r>
            <a:r>
              <a:rPr lang="zh-CN" altLang="en-US" sz="1200" b="1" dirty="0">
                <a:latin typeface="等线" panose="02010600030101010101" pitchFamily="2" charset="-122"/>
                <a:ea typeface="等线" panose="02010600030101010101" pitchFamily="2" charset="-122"/>
                <a:cs typeface="等线" panose="02010600030101010101" pitchFamily="2" charset="-122"/>
              </a:rPr>
              <a:t>年高校计算机专业优秀教师奖励计划</a:t>
            </a:r>
            <a:r>
              <a:rPr lang="en-US" altLang="zh-CN" sz="1200" b="1" dirty="0">
                <a:latin typeface="等线" panose="02010600030101010101" pitchFamily="2" charset="-122"/>
                <a:ea typeface="等线" panose="02010600030101010101" pitchFamily="2" charset="-122"/>
                <a:cs typeface="等线" panose="02010600030101010101" pitchFamily="2" charset="-122"/>
              </a:rPr>
              <a:t>”</a:t>
            </a:r>
            <a:r>
              <a:rPr lang="zh-CN" altLang="en-US" sz="1200" b="1" dirty="0">
                <a:latin typeface="等线" panose="02010600030101010101" pitchFamily="2" charset="-122"/>
                <a:ea typeface="等线" panose="02010600030101010101" pitchFamily="2" charset="-122"/>
                <a:cs typeface="等线" panose="02010600030101010101" pitchFamily="2" charset="-122"/>
              </a:rPr>
              <a:t>，现为厦门大学计算机科学与技术系副教授，中国计算机学会数据库专业委员会委员，中国计算机学会信息系统专业委员会委员。厦门大学数据库实验室负责人，</a:t>
            </a:r>
            <a:r>
              <a:rPr lang="en-US" altLang="zh-CN" sz="1200" b="1" dirty="0">
                <a:latin typeface="等线" panose="02010600030101010101" pitchFamily="2" charset="-122"/>
                <a:ea typeface="等线" panose="02010600030101010101" pitchFamily="2" charset="-122"/>
                <a:cs typeface="等线" panose="02010600030101010101" pitchFamily="2" charset="-122"/>
              </a:rPr>
              <a:t>2013</a:t>
            </a:r>
            <a:r>
              <a:rPr lang="zh-CN" altLang="en-US" sz="1200" b="1" dirty="0">
                <a:latin typeface="等线" panose="02010600030101010101" pitchFamily="2" charset="-122"/>
                <a:ea typeface="等线" panose="02010600030101010101" pitchFamily="2" charset="-122"/>
                <a:cs typeface="等线" panose="02010600030101010101" pitchFamily="2" charset="-122"/>
              </a:rPr>
              <a:t>年度、</a:t>
            </a:r>
            <a:r>
              <a:rPr lang="en-US" altLang="zh-CN" sz="1200" b="1" dirty="0">
                <a:latin typeface="等线" panose="02010600030101010101" pitchFamily="2" charset="-122"/>
                <a:ea typeface="等线" panose="02010600030101010101" pitchFamily="2" charset="-122"/>
                <a:cs typeface="等线" panose="02010600030101010101" pitchFamily="2" charset="-122"/>
              </a:rPr>
              <a:t>2017</a:t>
            </a:r>
            <a:r>
              <a:rPr lang="zh-CN" altLang="en-US" sz="1200" b="1" dirty="0">
                <a:latin typeface="等线" panose="02010600030101010101" pitchFamily="2" charset="-122"/>
                <a:ea typeface="等线" panose="02010600030101010101" pitchFamily="2" charset="-122"/>
                <a:cs typeface="等线" panose="02010600030101010101" pitchFamily="2" charset="-122"/>
              </a:rPr>
              <a:t>年度、</a:t>
            </a:r>
            <a:r>
              <a:rPr lang="en-US" altLang="zh-CN" sz="1200" b="1" dirty="0">
                <a:latin typeface="等线" panose="02010600030101010101" pitchFamily="2" charset="-122"/>
                <a:ea typeface="等线" panose="02010600030101010101" pitchFamily="2" charset="-122"/>
                <a:cs typeface="等线" panose="02010600030101010101" pitchFamily="2" charset="-122"/>
              </a:rPr>
              <a:t>2020</a:t>
            </a:r>
            <a:r>
              <a:rPr lang="zh-CN" altLang="en-US" sz="1200" b="1" dirty="0">
                <a:latin typeface="等线" panose="02010600030101010101" pitchFamily="2" charset="-122"/>
                <a:ea typeface="等线" panose="02010600030101010101" pitchFamily="2" charset="-122"/>
                <a:cs typeface="等线" panose="02010600030101010101" pitchFamily="2" charset="-122"/>
              </a:rPr>
              <a:t>年度和</a:t>
            </a:r>
            <a:r>
              <a:rPr lang="en-US" altLang="zh-CN" sz="1200" b="1" dirty="0">
                <a:latin typeface="等线" panose="02010600030101010101" pitchFamily="2" charset="-122"/>
                <a:ea typeface="等线" panose="02010600030101010101" pitchFamily="2" charset="-122"/>
                <a:cs typeface="等线" panose="02010600030101010101" pitchFamily="2" charset="-122"/>
              </a:rPr>
              <a:t>2023</a:t>
            </a:r>
            <a:r>
              <a:rPr lang="zh-CN" altLang="en-US" sz="1200" b="1" dirty="0">
                <a:latin typeface="等线" panose="02010600030101010101" pitchFamily="2" charset="-122"/>
                <a:ea typeface="等线" panose="02010600030101010101" pitchFamily="2" charset="-122"/>
                <a:cs typeface="等线" panose="02010600030101010101" pitchFamily="2" charset="-122"/>
              </a:rPr>
              <a:t>年度厦门大学教学类奖教金获得者，荣获</a:t>
            </a:r>
            <a:r>
              <a:rPr lang="en-US" altLang="zh-CN" sz="1200" b="1" dirty="0">
                <a:latin typeface="等线" panose="02010600030101010101" pitchFamily="2" charset="-122"/>
                <a:ea typeface="等线" panose="02010600030101010101" pitchFamily="2" charset="-122"/>
                <a:cs typeface="等线" panose="02010600030101010101" pitchFamily="2" charset="-122"/>
              </a:rPr>
              <a:t>2022</a:t>
            </a:r>
            <a:r>
              <a:rPr lang="zh-CN" altLang="en-US" sz="1200" b="1" dirty="0">
                <a:latin typeface="等线" panose="02010600030101010101" pitchFamily="2" charset="-122"/>
                <a:ea typeface="等线" panose="02010600030101010101" pitchFamily="2" charset="-122"/>
                <a:cs typeface="等线" panose="02010600030101010101" pitchFamily="2" charset="-122"/>
              </a:rPr>
              <a:t>年福建省高等教育教学成果奖特等奖、</a:t>
            </a:r>
            <a:r>
              <a:rPr lang="en-US" altLang="zh-CN" sz="1200" b="1" dirty="0">
                <a:latin typeface="等线" panose="02010600030101010101" pitchFamily="2" charset="-122"/>
                <a:ea typeface="等线" panose="02010600030101010101" pitchFamily="2" charset="-122"/>
                <a:cs typeface="等线" panose="02010600030101010101" pitchFamily="2" charset="-122"/>
              </a:rPr>
              <a:t>2018</a:t>
            </a:r>
            <a:r>
              <a:rPr lang="zh-CN" altLang="en-US" sz="1200" b="1" dirty="0">
                <a:latin typeface="等线" panose="02010600030101010101" pitchFamily="2" charset="-122"/>
                <a:ea typeface="等线" panose="02010600030101010101" pitchFamily="2" charset="-122"/>
                <a:cs typeface="等线" panose="02010600030101010101" pitchFamily="2" charset="-122"/>
              </a:rPr>
              <a:t>年福建省高等教育教学教学成果奖二等奖、</a:t>
            </a:r>
            <a:r>
              <a:rPr lang="en-US" altLang="zh-CN" sz="1200" b="1" dirty="0">
                <a:latin typeface="等线" panose="02010600030101010101" pitchFamily="2" charset="-122"/>
                <a:ea typeface="等线" panose="02010600030101010101" pitchFamily="2" charset="-122"/>
                <a:cs typeface="等线" panose="02010600030101010101" pitchFamily="2" charset="-122"/>
              </a:rPr>
              <a:t>2018</a:t>
            </a:r>
            <a:r>
              <a:rPr lang="zh-CN" altLang="en-US" sz="1200" b="1" dirty="0">
                <a:latin typeface="等线" panose="02010600030101010101" pitchFamily="2" charset="-122"/>
                <a:ea typeface="等线" panose="02010600030101010101" pitchFamily="2" charset="-122"/>
                <a:cs typeface="等线" panose="02010600030101010101" pitchFamily="2" charset="-122"/>
              </a:rPr>
              <a:t>年国家精品在线开放课程、</a:t>
            </a:r>
            <a:r>
              <a:rPr lang="en-US" altLang="zh-CN" sz="1200" b="1" dirty="0">
                <a:latin typeface="等线" panose="02010600030101010101" pitchFamily="2" charset="-122"/>
                <a:ea typeface="等线" panose="02010600030101010101" pitchFamily="2" charset="-122"/>
                <a:cs typeface="等线" panose="02010600030101010101" pitchFamily="2" charset="-122"/>
              </a:rPr>
              <a:t>2020</a:t>
            </a:r>
            <a:r>
              <a:rPr lang="zh-CN" altLang="en-US" sz="1200" b="1" dirty="0">
                <a:latin typeface="等线" panose="02010600030101010101" pitchFamily="2" charset="-122"/>
                <a:ea typeface="等线" panose="02010600030101010101" pitchFamily="2" charset="-122"/>
                <a:cs typeface="等线" panose="02010600030101010101" pitchFamily="2" charset="-122"/>
              </a:rPr>
              <a:t>年国家级线上一流本科课程、</a:t>
            </a:r>
            <a:r>
              <a:rPr lang="en-US" altLang="zh-CN" sz="1200" b="1" dirty="0">
                <a:latin typeface="等线" panose="02010600030101010101" pitchFamily="2" charset="-122"/>
                <a:ea typeface="等线" panose="02010600030101010101" pitchFamily="2" charset="-122"/>
                <a:cs typeface="等线" panose="02010600030101010101" pitchFamily="2" charset="-122"/>
              </a:rPr>
              <a:t>2021</a:t>
            </a:r>
            <a:r>
              <a:rPr lang="zh-CN" altLang="en-US" sz="1200" b="1" dirty="0">
                <a:latin typeface="等线" panose="02010600030101010101" pitchFamily="2" charset="-122"/>
                <a:ea typeface="等线" panose="02010600030101010101" pitchFamily="2" charset="-122"/>
                <a:cs typeface="等线" panose="02010600030101010101" pitchFamily="2" charset="-122"/>
              </a:rPr>
              <a:t>年国家级线上一流本科课程。主要研究方向为大数据和云计算，并以第一作者身份在</a:t>
            </a:r>
            <a:r>
              <a:rPr lang="en-US" altLang="zh-CN" sz="1200" b="1" dirty="0">
                <a:latin typeface="等线" panose="02010600030101010101" pitchFamily="2" charset="-122"/>
                <a:ea typeface="等线" panose="02010600030101010101" pitchFamily="2" charset="-122"/>
                <a:cs typeface="等线" panose="02010600030101010101" pitchFamily="2" charset="-122"/>
              </a:rPr>
              <a:t>《</a:t>
            </a:r>
            <a:r>
              <a:rPr lang="zh-CN" altLang="en-US" sz="1200" b="1" dirty="0">
                <a:latin typeface="等线" panose="02010600030101010101" pitchFamily="2" charset="-122"/>
                <a:ea typeface="等线" panose="02010600030101010101" pitchFamily="2" charset="-122"/>
                <a:cs typeface="等线" panose="02010600030101010101" pitchFamily="2" charset="-122"/>
              </a:rPr>
              <a:t>软件学报</a:t>
            </a:r>
            <a:r>
              <a:rPr lang="en-US" altLang="zh-CN" sz="1200" b="1" dirty="0">
                <a:latin typeface="等线" panose="02010600030101010101" pitchFamily="2" charset="-122"/>
                <a:ea typeface="等线" panose="02010600030101010101" pitchFamily="2" charset="-122"/>
                <a:cs typeface="等线" panose="02010600030101010101" pitchFamily="2" charset="-122"/>
              </a:rPr>
              <a:t>》《</a:t>
            </a:r>
            <a:r>
              <a:rPr lang="zh-CN" altLang="en-US" sz="1200" b="1" dirty="0">
                <a:latin typeface="等线" panose="02010600030101010101" pitchFamily="2" charset="-122"/>
                <a:ea typeface="等线" panose="02010600030101010101" pitchFamily="2" charset="-122"/>
                <a:cs typeface="等线" panose="02010600030101010101" pitchFamily="2" charset="-122"/>
              </a:rPr>
              <a:t>计算机学报</a:t>
            </a:r>
            <a:r>
              <a:rPr lang="en-US" altLang="zh-CN" sz="1200" b="1" dirty="0">
                <a:latin typeface="等线" panose="02010600030101010101" pitchFamily="2" charset="-122"/>
                <a:ea typeface="等线" panose="02010600030101010101" pitchFamily="2" charset="-122"/>
                <a:cs typeface="等线" panose="02010600030101010101" pitchFamily="2" charset="-122"/>
              </a:rPr>
              <a:t>》</a:t>
            </a:r>
            <a:r>
              <a:rPr lang="zh-CN" altLang="en-US" sz="1200" b="1" dirty="0">
                <a:latin typeface="等线" panose="02010600030101010101" pitchFamily="2" charset="-122"/>
                <a:ea typeface="等线" panose="02010600030101010101" pitchFamily="2" charset="-122"/>
                <a:cs typeface="等线" panose="02010600030101010101" pitchFamily="2" charset="-122"/>
              </a:rPr>
              <a:t>和</a:t>
            </a:r>
            <a:r>
              <a:rPr lang="en-US" altLang="zh-CN" sz="1200" b="1" dirty="0">
                <a:latin typeface="等线" panose="02010600030101010101" pitchFamily="2" charset="-122"/>
                <a:ea typeface="等线" panose="02010600030101010101" pitchFamily="2" charset="-122"/>
                <a:cs typeface="等线" panose="02010600030101010101" pitchFamily="2" charset="-122"/>
              </a:rPr>
              <a:t>《</a:t>
            </a:r>
            <a:r>
              <a:rPr lang="zh-CN" altLang="en-US" sz="1200" b="1" dirty="0">
                <a:latin typeface="等线" panose="02010600030101010101" pitchFamily="2" charset="-122"/>
                <a:ea typeface="等线" panose="02010600030101010101" pitchFamily="2" charset="-122"/>
                <a:cs typeface="等线" panose="02010600030101010101" pitchFamily="2" charset="-122"/>
              </a:rPr>
              <a:t>计算机研究与发展</a:t>
            </a:r>
            <a:r>
              <a:rPr lang="en-US" altLang="zh-CN" sz="1200" b="1" dirty="0">
                <a:latin typeface="等线" panose="02010600030101010101" pitchFamily="2" charset="-122"/>
                <a:ea typeface="等线" panose="02010600030101010101" pitchFamily="2" charset="-122"/>
                <a:cs typeface="等线" panose="02010600030101010101" pitchFamily="2" charset="-122"/>
              </a:rPr>
              <a:t>》</a:t>
            </a:r>
            <a:r>
              <a:rPr lang="zh-CN" altLang="en-US" sz="1200" b="1" dirty="0">
                <a:latin typeface="等线" panose="02010600030101010101" pitchFamily="2" charset="-122"/>
                <a:ea typeface="等线" panose="02010600030101010101" pitchFamily="2" charset="-122"/>
                <a:cs typeface="等线" panose="02010600030101010101" pitchFamily="2" charset="-122"/>
              </a:rPr>
              <a:t>等国家重点期刊以及国际学术会议上发表多篇学术论文。作为项目负责人主持的科研项目包括</a:t>
            </a:r>
            <a:r>
              <a:rPr lang="en-US" altLang="zh-CN" sz="1200" b="1" dirty="0">
                <a:latin typeface="等线" panose="02010600030101010101" pitchFamily="2" charset="-122"/>
                <a:ea typeface="等线" panose="02010600030101010101" pitchFamily="2" charset="-122"/>
                <a:cs typeface="等线" panose="02010600030101010101" pitchFamily="2" charset="-122"/>
              </a:rPr>
              <a:t>1</a:t>
            </a:r>
            <a:r>
              <a:rPr lang="zh-CN" altLang="en-US" sz="1200" b="1" dirty="0">
                <a:latin typeface="等线" panose="02010600030101010101" pitchFamily="2" charset="-122"/>
                <a:ea typeface="等线" panose="02010600030101010101" pitchFamily="2" charset="-122"/>
                <a:cs typeface="等线" panose="02010600030101010101" pitchFamily="2" charset="-122"/>
              </a:rPr>
              <a:t>项国家自然科学青年基金项目</a:t>
            </a:r>
            <a:r>
              <a:rPr lang="en-US" altLang="zh-CN" sz="1200" b="1" dirty="0">
                <a:latin typeface="等线" panose="02010600030101010101" pitchFamily="2" charset="-122"/>
                <a:ea typeface="等线" panose="02010600030101010101" pitchFamily="2" charset="-122"/>
                <a:cs typeface="等线" panose="02010600030101010101" pitchFamily="2" charset="-122"/>
              </a:rPr>
              <a:t>(No.61303004)</a:t>
            </a:r>
            <a:r>
              <a:rPr lang="zh-CN" altLang="en-US" sz="1200" b="1" dirty="0">
                <a:latin typeface="等线" panose="02010600030101010101" pitchFamily="2" charset="-122"/>
                <a:ea typeface="等线" panose="02010600030101010101" pitchFamily="2" charset="-122"/>
                <a:cs typeface="等线" panose="02010600030101010101" pitchFamily="2" charset="-122"/>
              </a:rPr>
              <a:t>、</a:t>
            </a:r>
            <a:r>
              <a:rPr lang="en-US" altLang="zh-CN" sz="1200" b="1" dirty="0">
                <a:latin typeface="等线" panose="02010600030101010101" pitchFamily="2" charset="-122"/>
                <a:ea typeface="等线" panose="02010600030101010101" pitchFamily="2" charset="-122"/>
                <a:cs typeface="等线" panose="02010600030101010101" pitchFamily="2" charset="-122"/>
              </a:rPr>
              <a:t>1</a:t>
            </a:r>
            <a:r>
              <a:rPr lang="zh-CN" altLang="en-US" sz="1200" b="1" dirty="0">
                <a:latin typeface="等线" panose="02010600030101010101" pitchFamily="2" charset="-122"/>
                <a:ea typeface="等线" panose="02010600030101010101" pitchFamily="2" charset="-122"/>
                <a:cs typeface="等线" panose="02010600030101010101" pitchFamily="2" charset="-122"/>
              </a:rPr>
              <a:t>项福建省自然科学青年基金项目</a:t>
            </a:r>
            <a:r>
              <a:rPr lang="en-US" altLang="zh-CN" sz="1200" b="1" dirty="0">
                <a:latin typeface="等线" panose="02010600030101010101" pitchFamily="2" charset="-122"/>
                <a:ea typeface="等线" panose="02010600030101010101" pitchFamily="2" charset="-122"/>
                <a:cs typeface="等线" panose="02010600030101010101" pitchFamily="2" charset="-122"/>
              </a:rPr>
              <a:t>(No.2013J05099)</a:t>
            </a:r>
            <a:r>
              <a:rPr lang="zh-CN" altLang="en-US" sz="1200" b="1" dirty="0">
                <a:latin typeface="等线" panose="02010600030101010101" pitchFamily="2" charset="-122"/>
                <a:ea typeface="等线" panose="02010600030101010101" pitchFamily="2" charset="-122"/>
                <a:cs typeface="等线" panose="02010600030101010101" pitchFamily="2" charset="-122"/>
              </a:rPr>
              <a:t>和</a:t>
            </a:r>
            <a:r>
              <a:rPr lang="en-US" altLang="zh-CN" sz="1200" b="1" dirty="0">
                <a:latin typeface="等线" panose="02010600030101010101" pitchFamily="2" charset="-122"/>
                <a:ea typeface="等线" panose="02010600030101010101" pitchFamily="2" charset="-122"/>
                <a:cs typeface="等线" panose="02010600030101010101" pitchFamily="2" charset="-122"/>
              </a:rPr>
              <a:t>1</a:t>
            </a:r>
            <a:r>
              <a:rPr lang="zh-CN" altLang="en-US" sz="1200" b="1" dirty="0">
                <a:latin typeface="等线" panose="02010600030101010101" pitchFamily="2" charset="-122"/>
                <a:ea typeface="等线" panose="02010600030101010101" pitchFamily="2" charset="-122"/>
                <a:cs typeface="等线" panose="02010600030101010101" pitchFamily="2" charset="-122"/>
              </a:rPr>
              <a:t>项中央高校基本科研业务费项目</a:t>
            </a:r>
            <a:r>
              <a:rPr lang="en-US" altLang="zh-CN" sz="1200" b="1" dirty="0">
                <a:latin typeface="等线" panose="02010600030101010101" pitchFamily="2" charset="-122"/>
                <a:ea typeface="等线" panose="02010600030101010101" pitchFamily="2" charset="-122"/>
                <a:cs typeface="等线" panose="02010600030101010101" pitchFamily="2" charset="-122"/>
              </a:rPr>
              <a:t>(No.2011121049)</a:t>
            </a:r>
            <a:r>
              <a:rPr lang="zh-CN" altLang="en-US" sz="1200" b="1" dirty="0">
                <a:latin typeface="等线" panose="02010600030101010101" pitchFamily="2" charset="-122"/>
                <a:ea typeface="等线" panose="02010600030101010101" pitchFamily="2" charset="-122"/>
                <a:cs typeface="等线" panose="02010600030101010101" pitchFamily="2" charset="-122"/>
              </a:rPr>
              <a:t>，主持的教改课题包括</a:t>
            </a:r>
            <a:r>
              <a:rPr lang="en-US" altLang="zh-CN" sz="1200" b="1" dirty="0">
                <a:latin typeface="等线" panose="02010600030101010101" pitchFamily="2" charset="-122"/>
                <a:ea typeface="等线" panose="02010600030101010101" pitchFamily="2" charset="-122"/>
                <a:cs typeface="等线" panose="02010600030101010101" pitchFamily="2" charset="-122"/>
              </a:rPr>
              <a:t>1</a:t>
            </a:r>
            <a:r>
              <a:rPr lang="zh-CN" altLang="en-US" sz="1200" b="1" dirty="0">
                <a:latin typeface="等线" panose="02010600030101010101" pitchFamily="2" charset="-122"/>
                <a:ea typeface="等线" panose="02010600030101010101" pitchFamily="2" charset="-122"/>
                <a:cs typeface="等线" panose="02010600030101010101" pitchFamily="2" charset="-122"/>
              </a:rPr>
              <a:t>项</a:t>
            </a:r>
            <a:r>
              <a:rPr lang="en-US" altLang="zh-CN" sz="1200" b="1" dirty="0">
                <a:latin typeface="等线" panose="02010600030101010101" pitchFamily="2" charset="-122"/>
                <a:ea typeface="等线" panose="02010600030101010101" pitchFamily="2" charset="-122"/>
                <a:cs typeface="等线" panose="02010600030101010101" pitchFamily="2" charset="-122"/>
              </a:rPr>
              <a:t>2016</a:t>
            </a:r>
            <a:r>
              <a:rPr lang="zh-CN" altLang="en-US" sz="1200" b="1" dirty="0">
                <a:latin typeface="等线" panose="02010600030101010101" pitchFamily="2" charset="-122"/>
                <a:ea typeface="等线" panose="02010600030101010101" pitchFamily="2" charset="-122"/>
                <a:cs typeface="等线" panose="02010600030101010101" pitchFamily="2" charset="-122"/>
              </a:rPr>
              <a:t>年福建省教改课题、</a:t>
            </a:r>
            <a:r>
              <a:rPr lang="en-US" altLang="zh-CN" sz="1200" b="1" dirty="0">
                <a:latin typeface="等线" panose="02010600030101010101" pitchFamily="2" charset="-122"/>
                <a:ea typeface="等线" panose="02010600030101010101" pitchFamily="2" charset="-122"/>
                <a:cs typeface="等线" panose="02010600030101010101" pitchFamily="2" charset="-122"/>
              </a:rPr>
              <a:t>1</a:t>
            </a:r>
            <a:r>
              <a:rPr lang="zh-CN" altLang="en-US" sz="1200" b="1" dirty="0">
                <a:latin typeface="等线" panose="02010600030101010101" pitchFamily="2" charset="-122"/>
                <a:ea typeface="等线" panose="02010600030101010101" pitchFamily="2" charset="-122"/>
                <a:cs typeface="等线" panose="02010600030101010101" pitchFamily="2" charset="-122"/>
              </a:rPr>
              <a:t>项</a:t>
            </a:r>
            <a:r>
              <a:rPr lang="en-US" altLang="zh-CN" sz="1200" b="1" dirty="0">
                <a:latin typeface="等线" panose="02010600030101010101" pitchFamily="2" charset="-122"/>
                <a:ea typeface="等线" panose="02010600030101010101" pitchFamily="2" charset="-122"/>
                <a:cs typeface="等线" panose="02010600030101010101" pitchFamily="2" charset="-122"/>
              </a:rPr>
              <a:t>2016</a:t>
            </a:r>
            <a:r>
              <a:rPr lang="zh-CN" altLang="en-US" sz="1200" b="1" dirty="0">
                <a:latin typeface="等线" panose="02010600030101010101" pitchFamily="2" charset="-122"/>
                <a:ea typeface="等线" panose="02010600030101010101" pitchFamily="2" charset="-122"/>
                <a:cs typeface="等线" panose="02010600030101010101" pitchFamily="2" charset="-122"/>
              </a:rPr>
              <a:t>年教育部产学协作育人项目和</a:t>
            </a:r>
            <a:r>
              <a:rPr lang="en-US" altLang="zh-CN" sz="1200" b="1" dirty="0">
                <a:latin typeface="等线" panose="02010600030101010101" pitchFamily="2" charset="-122"/>
                <a:ea typeface="等线" panose="02010600030101010101" pitchFamily="2" charset="-122"/>
                <a:cs typeface="等线" panose="02010600030101010101" pitchFamily="2" charset="-122"/>
              </a:rPr>
              <a:t>1</a:t>
            </a:r>
            <a:r>
              <a:rPr lang="zh-CN" altLang="en-US" sz="1200" b="1" dirty="0">
                <a:latin typeface="等线" panose="02010600030101010101" pitchFamily="2" charset="-122"/>
                <a:ea typeface="等线" panose="02010600030101010101" pitchFamily="2" charset="-122"/>
                <a:cs typeface="等线" panose="02010600030101010101" pitchFamily="2" charset="-122"/>
              </a:rPr>
              <a:t>项</a:t>
            </a:r>
            <a:r>
              <a:rPr lang="en-US" altLang="zh-CN" sz="1200" b="1" dirty="0">
                <a:latin typeface="等线" panose="02010600030101010101" pitchFamily="2" charset="-122"/>
                <a:ea typeface="等线" panose="02010600030101010101" pitchFamily="2" charset="-122"/>
                <a:cs typeface="等线" panose="02010600030101010101" pitchFamily="2" charset="-122"/>
              </a:rPr>
              <a:t>2018</a:t>
            </a:r>
            <a:r>
              <a:rPr lang="zh-CN" altLang="en-US" sz="1200" b="1" dirty="0">
                <a:latin typeface="等线" panose="02010600030101010101" pitchFamily="2" charset="-122"/>
                <a:ea typeface="等线" panose="02010600030101010101" pitchFamily="2" charset="-122"/>
                <a:cs typeface="等线" panose="02010600030101010101" pitchFamily="2" charset="-122"/>
              </a:rPr>
              <a:t>年教育部新工科教改项目，同时，作为课题负责人完成了国家发改委城市信息化重大课题、国家物联网重大应用示范工程区域试点泉州市工作方案、</a:t>
            </a:r>
            <a:r>
              <a:rPr lang="en-US" altLang="zh-CN" sz="1200" b="1" dirty="0">
                <a:latin typeface="等线" panose="02010600030101010101" pitchFamily="2" charset="-122"/>
                <a:ea typeface="等线" panose="02010600030101010101" pitchFamily="2" charset="-122"/>
                <a:cs typeface="等线" panose="02010600030101010101" pitchFamily="2" charset="-122"/>
              </a:rPr>
              <a:t>2015</a:t>
            </a:r>
            <a:r>
              <a:rPr lang="zh-CN" altLang="en-US" sz="1200" b="1" dirty="0">
                <a:latin typeface="等线" panose="02010600030101010101" pitchFamily="2" charset="-122"/>
                <a:ea typeface="等线" panose="02010600030101010101" pitchFamily="2" charset="-122"/>
                <a:cs typeface="等线" panose="02010600030101010101" pitchFamily="2" charset="-122"/>
              </a:rPr>
              <a:t>泉州市互联网经济调研等课题。编著出版了</a:t>
            </a:r>
            <a:r>
              <a:rPr lang="en-US" altLang="zh-CN" sz="1200" b="1" dirty="0">
                <a:latin typeface="等线" panose="02010600030101010101" pitchFamily="2" charset="-122"/>
                <a:ea typeface="等线" panose="02010600030101010101" pitchFamily="2" charset="-122"/>
                <a:cs typeface="等线" panose="02010600030101010101" pitchFamily="2" charset="-122"/>
              </a:rPr>
              <a:t>《</a:t>
            </a:r>
            <a:r>
              <a:rPr lang="zh-CN" altLang="en-US" sz="1200" b="1" dirty="0">
                <a:latin typeface="等线" panose="02010600030101010101" pitchFamily="2" charset="-122"/>
                <a:ea typeface="等线" panose="02010600030101010101" pitchFamily="2" charset="-122"/>
                <a:cs typeface="等线" panose="02010600030101010101" pitchFamily="2" charset="-122"/>
              </a:rPr>
              <a:t>大数据技术原理与应用</a:t>
            </a:r>
            <a:r>
              <a:rPr lang="en-US" altLang="zh-CN" sz="1200" b="1" dirty="0">
                <a:latin typeface="等线" panose="02010600030101010101" pitchFamily="2" charset="-122"/>
                <a:ea typeface="等线" panose="02010600030101010101" pitchFamily="2" charset="-122"/>
                <a:cs typeface="等线" panose="02010600030101010101" pitchFamily="2" charset="-122"/>
              </a:rPr>
              <a:t>》</a:t>
            </a:r>
            <a:r>
              <a:rPr lang="zh-CN" altLang="en-US" sz="1200" b="1" dirty="0">
                <a:latin typeface="等线" panose="02010600030101010101" pitchFamily="2" charset="-122"/>
                <a:ea typeface="等线" panose="02010600030101010101" pitchFamily="2" charset="-122"/>
                <a:cs typeface="等线" panose="02010600030101010101" pitchFamily="2" charset="-122"/>
              </a:rPr>
              <a:t>等</a:t>
            </a:r>
            <a:r>
              <a:rPr lang="en-US" altLang="zh-CN" sz="1200" b="1" dirty="0">
                <a:latin typeface="等线" panose="02010600030101010101" pitchFamily="2" charset="-122"/>
                <a:ea typeface="等线" panose="02010600030101010101" pitchFamily="2" charset="-122"/>
                <a:cs typeface="等线" panose="02010600030101010101" pitchFamily="2" charset="-122"/>
              </a:rPr>
              <a:t>13</a:t>
            </a:r>
            <a:r>
              <a:rPr lang="zh-CN" altLang="en-US" sz="1200" b="1" dirty="0">
                <a:latin typeface="等线" panose="02010600030101010101" pitchFamily="2" charset="-122"/>
                <a:ea typeface="等线" panose="02010600030101010101" pitchFamily="2" charset="-122"/>
                <a:cs typeface="等线" panose="02010600030101010101" pitchFamily="2" charset="-122"/>
              </a:rPr>
              <a:t>本大数据系列教材，被国内</a:t>
            </a:r>
            <a:r>
              <a:rPr lang="en-US" altLang="zh-CN" sz="1200" b="1" dirty="0">
                <a:latin typeface="等线" panose="02010600030101010101" pitchFamily="2" charset="-122"/>
                <a:ea typeface="等线" panose="02010600030101010101" pitchFamily="2" charset="-122"/>
                <a:cs typeface="等线" panose="02010600030101010101" pitchFamily="2" charset="-122"/>
              </a:rPr>
              <a:t>500</a:t>
            </a:r>
            <a:r>
              <a:rPr lang="zh-CN" altLang="en-US" sz="1200" b="1" dirty="0">
                <a:latin typeface="等线" panose="02010600030101010101" pitchFamily="2" charset="-122"/>
                <a:ea typeface="等线" panose="02010600030101010101" pitchFamily="2" charset="-122"/>
                <a:cs typeface="等线" panose="02010600030101010101" pitchFamily="2" charset="-122"/>
              </a:rPr>
              <a:t>多所高校采用；建设了国内高校首个大数据课程公共服务平台，为教师教学和学生学习大数据课程提供全方位、一站式服务，年访问量超过</a:t>
            </a:r>
            <a:r>
              <a:rPr lang="en-US" altLang="zh-CN" sz="1200" b="1" dirty="0">
                <a:latin typeface="等线" panose="02010600030101010101" pitchFamily="2" charset="-122"/>
                <a:ea typeface="等线" panose="02010600030101010101" pitchFamily="2" charset="-122"/>
                <a:cs typeface="等线" panose="02010600030101010101" pitchFamily="2" charset="-122"/>
              </a:rPr>
              <a:t>400</a:t>
            </a:r>
            <a:r>
              <a:rPr lang="zh-CN" altLang="en-US" sz="1200" b="1" dirty="0">
                <a:latin typeface="等线" panose="02010600030101010101" pitchFamily="2" charset="-122"/>
                <a:ea typeface="等线" panose="02010600030101010101" pitchFamily="2" charset="-122"/>
                <a:cs typeface="等线" panose="02010600030101010101" pitchFamily="2" charset="-122"/>
              </a:rPr>
              <a:t>万次，累计访问量超过</a:t>
            </a:r>
            <a:r>
              <a:rPr lang="en-US" altLang="zh-CN" sz="1200" b="1" dirty="0">
                <a:latin typeface="等线" panose="02010600030101010101" pitchFamily="2" charset="-122"/>
                <a:ea typeface="等线" panose="02010600030101010101" pitchFamily="2" charset="-122"/>
                <a:cs typeface="等线" panose="02010600030101010101" pitchFamily="2" charset="-122"/>
              </a:rPr>
              <a:t>2500</a:t>
            </a:r>
            <a:r>
              <a:rPr lang="zh-CN" altLang="en-US" sz="1200" b="1" dirty="0">
                <a:latin typeface="等线" panose="02010600030101010101" pitchFamily="2" charset="-122"/>
                <a:ea typeface="等线" panose="02010600030101010101" pitchFamily="2" charset="-122"/>
                <a:cs typeface="等线" panose="02010600030101010101" pitchFamily="2" charset="-122"/>
              </a:rPr>
              <a:t>万次。建设的大数据系列MOOC课程入选“2023年教育部国家智慧教育公共服务平台应用典型案例”。</a:t>
            </a:r>
            <a:endParaRPr lang="zh-CN" altLang="en-US" sz="1200" b="1" dirty="0">
              <a:latin typeface="等线" panose="02010600030101010101" pitchFamily="2" charset="-122"/>
              <a:ea typeface="等线" panose="02010600030101010101" pitchFamily="2" charset="-122"/>
              <a:cs typeface="等线" panose="02010600030101010101" pitchFamily="2"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 name="组合 30"/>
          <p:cNvGrpSpPr/>
          <p:nvPr/>
        </p:nvGrpSpPr>
        <p:grpSpPr>
          <a:xfrm>
            <a:off x="1097915" y="230505"/>
            <a:ext cx="10480040" cy="958215"/>
            <a:chOff x="983884" y="1682895"/>
            <a:chExt cx="10480040" cy="944746"/>
          </a:xfrm>
        </p:grpSpPr>
        <p:sp>
          <p:nvSpPr>
            <p:cNvPr id="30" name="椭圆 29"/>
            <p:cNvSpPr/>
            <p:nvPr>
              <p:custDataLst>
                <p:tags r:id="rId1"/>
              </p:custDataLst>
            </p:nvPr>
          </p:nvSpPr>
          <p:spPr>
            <a:xfrm>
              <a:off x="3680419" y="1682895"/>
              <a:ext cx="693804" cy="693804"/>
            </a:xfrm>
            <a:prstGeom prst="ellipse">
              <a:avLst/>
            </a:prstGeom>
            <a:solidFill>
              <a:srgbClr val="5FCBF5">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sym typeface="Segoe UI" panose="020B0502040204020203" pitchFamily="34" charset="0"/>
              </a:endParaRPr>
            </a:p>
          </p:txBody>
        </p:sp>
        <p:sp>
          <p:nvSpPr>
            <p:cNvPr id="12" name="文本框 11"/>
            <p:cNvSpPr txBox="1"/>
            <p:nvPr>
              <p:custDataLst>
                <p:tags r:id="rId2"/>
              </p:custDataLst>
            </p:nvPr>
          </p:nvSpPr>
          <p:spPr>
            <a:xfrm>
              <a:off x="983884" y="1869465"/>
              <a:ext cx="10480040" cy="621066"/>
            </a:xfrm>
            <a:prstGeom prst="rect">
              <a:avLst/>
            </a:prstGeom>
            <a:noFill/>
          </p:spPr>
          <p:txBody>
            <a:bodyPr wrap="square" rtlCol="0">
              <a:noAutofit/>
            </a:bodyPr>
            <a:p>
              <a:pPr algn="l"/>
              <a:r>
                <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附录B：大数据学习路线图</a:t>
              </a:r>
              <a:endPar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endParaRPr>
            </a:p>
          </p:txBody>
        </p:sp>
        <p:sp>
          <p:nvSpPr>
            <p:cNvPr id="29" name="矩形: 圆角 28"/>
            <p:cNvSpPr/>
            <p:nvPr>
              <p:custDataLst>
                <p:tags r:id="rId3"/>
              </p:custDataLst>
            </p:nvPr>
          </p:nvSpPr>
          <p:spPr>
            <a:xfrm>
              <a:off x="1072218" y="2562116"/>
              <a:ext cx="745244" cy="65525"/>
            </a:xfrm>
            <a:prstGeom prst="roundRect">
              <a:avLst>
                <a:gd name="adj" fmla="val 50000"/>
              </a:avLst>
            </a:prstGeom>
            <a:solidFill>
              <a:srgbClr val="287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微软雅黑" panose="020B0503020204020204" charset="-122"/>
                <a:ea typeface="微软雅黑" panose="020B0503020204020204" charset="-122"/>
                <a:sym typeface="Segoe UI" panose="020B0502040204020203" pitchFamily="34" charset="0"/>
              </a:endParaRPr>
            </a:p>
          </p:txBody>
        </p:sp>
      </p:grpSp>
      <p:pic>
        <p:nvPicPr>
          <p:cNvPr id="8205" name="Picture 25" descr="C:/桌面/工作/两万页！我的钱！我来了！/211c528faaa192234954aff8b26d7f8c.png211c528faaa192234954aff8b26d7f8c"/>
          <p:cNvPicPr>
            <a:picLocks noChangeAspect="1"/>
          </p:cNvPicPr>
          <p:nvPr>
            <p:custDataLst>
              <p:tags r:id="rId4"/>
            </p:custDataLst>
          </p:nvPr>
        </p:nvPicPr>
        <p:blipFill>
          <a:blip r:embed="rId5"/>
          <a:srcRect l="213" r="213"/>
          <a:stretch>
            <a:fillRect/>
          </a:stretch>
        </p:blipFill>
        <p:spPr>
          <a:xfrm>
            <a:off x="207645" y="421005"/>
            <a:ext cx="890270" cy="893445"/>
          </a:xfrm>
          <a:prstGeom prst="rect">
            <a:avLst/>
          </a:prstGeom>
          <a:noFill/>
          <a:ln w="9525">
            <a:noFill/>
          </a:ln>
        </p:spPr>
      </p:pic>
      <p:pic>
        <p:nvPicPr>
          <p:cNvPr id="88066" name="Picture 2" descr="http://dblab.xmu.edu.cn/wp-content/uploads/2017/04/%E5%AD%A6%E4%B9%A0%E8%B7%AF%E7%BA%BF%E5%9B%BELOGO.jpg">
            <a:hlinkClick r:id="rId6"/>
          </p:cNvPr>
          <p:cNvPicPr>
            <a:picLocks noChangeAspect="1"/>
          </p:cNvPicPr>
          <p:nvPr/>
        </p:nvPicPr>
        <p:blipFill>
          <a:blip r:embed="rId7"/>
          <a:stretch>
            <a:fillRect/>
          </a:stretch>
        </p:blipFill>
        <p:spPr>
          <a:xfrm>
            <a:off x="1186180" y="1478915"/>
            <a:ext cx="9809480" cy="3900170"/>
          </a:xfrm>
          <a:prstGeom prst="rect">
            <a:avLst/>
          </a:prstGeom>
          <a:noFill/>
          <a:ln w="9525">
            <a:noFill/>
          </a:ln>
          <a:effectLst>
            <a:reflection blurRad="6350" stA="52000" endA="300" endPos="6000" dir="5400000" sy="-100000" algn="bl" rotWithShape="0"/>
          </a:effectLst>
        </p:spPr>
      </p:pic>
      <p:sp>
        <p:nvSpPr>
          <p:cNvPr id="4" name="Title 6"/>
          <p:cNvSpPr txBox="1"/>
          <p:nvPr>
            <p:custDataLst>
              <p:tags r:id="rId8"/>
            </p:custDataLst>
          </p:nvPr>
        </p:nvSpPr>
        <p:spPr>
          <a:xfrm>
            <a:off x="1049973" y="5669280"/>
            <a:ext cx="10092055" cy="328930"/>
          </a:xfrm>
          <a:prstGeom prst="rect">
            <a:avLst/>
          </a:prstGeom>
          <a:noFill/>
        </p:spPr>
        <p:txBody>
          <a:bodyPr wrap="square" lIns="101600" tIns="0" rIns="82550" bIns="0" rtlCol="0" anchor="t" anchorCtr="0">
            <a:noAutofit/>
          </a:bodyPr>
          <a:lstStyle>
            <a:defPPr>
              <a:defRPr lang="zh-CN"/>
            </a:defPPr>
            <a:lvl1pPr fontAlgn="auto">
              <a:lnSpc>
                <a:spcPct val="130000"/>
              </a:lnSpc>
              <a:spcAft>
                <a:spcPts val="1000"/>
              </a:spcAft>
              <a:defRPr sz="1600" spc="150"/>
            </a:lvl1pPr>
          </a:lstStyle>
          <a:p>
            <a:pPr marL="36195" lvl="0" algn="ctr" fontAlgn="ctr">
              <a:lnSpc>
                <a:spcPct val="130000"/>
              </a:lnSpc>
              <a:spcBef>
                <a:spcPts val="1200"/>
              </a:spcBef>
              <a:spcAft>
                <a:spcPts val="0"/>
              </a:spcAft>
              <a:buSzPct val="80000"/>
              <a:buFont typeface="WPS-Bullets" pitchFamily="2" charset="0"/>
            </a:pPr>
            <a:r>
              <a:rPr lang="zh-CN" altLang="en-US" sz="2000" b="1" spc="160" dirty="0">
                <a:solidFill>
                  <a:schemeClr val="dk1">
                    <a:lumMod val="75000"/>
                    <a:lumOff val="25000"/>
                  </a:schemeClr>
                </a:solidFill>
                <a:uFillTx/>
                <a:latin typeface="微软雅黑" panose="020B0503020204020204" charset="-122"/>
                <a:ea typeface="微软雅黑" panose="020B0503020204020204" charset="-122"/>
                <a:sym typeface="+mn-ea"/>
              </a:rPr>
              <a:t>大数据学习路线图访问地址：http://dblab.xmu.edu.cn/post/10164/</a:t>
            </a:r>
            <a:endParaRPr lang="zh-CN" altLang="en-US" sz="2000" b="1" spc="160" dirty="0">
              <a:solidFill>
                <a:schemeClr val="dk1">
                  <a:lumMod val="75000"/>
                  <a:lumOff val="25000"/>
                </a:schemeClr>
              </a:solidFill>
              <a:uFillTx/>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 name="组合 30"/>
          <p:cNvGrpSpPr/>
          <p:nvPr/>
        </p:nvGrpSpPr>
        <p:grpSpPr>
          <a:xfrm>
            <a:off x="1097915" y="230505"/>
            <a:ext cx="10480040" cy="958215"/>
            <a:chOff x="983884" y="1682895"/>
            <a:chExt cx="10480040" cy="944746"/>
          </a:xfrm>
        </p:grpSpPr>
        <p:sp>
          <p:nvSpPr>
            <p:cNvPr id="30" name="椭圆 29"/>
            <p:cNvSpPr/>
            <p:nvPr>
              <p:custDataLst>
                <p:tags r:id="rId1"/>
              </p:custDataLst>
            </p:nvPr>
          </p:nvSpPr>
          <p:spPr>
            <a:xfrm>
              <a:off x="3680419" y="1682895"/>
              <a:ext cx="693804" cy="693804"/>
            </a:xfrm>
            <a:prstGeom prst="ellipse">
              <a:avLst/>
            </a:prstGeom>
            <a:solidFill>
              <a:srgbClr val="5FCBF5">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sym typeface="Segoe UI" panose="020B0502040204020203" pitchFamily="34" charset="0"/>
              </a:endParaRPr>
            </a:p>
          </p:txBody>
        </p:sp>
        <p:sp>
          <p:nvSpPr>
            <p:cNvPr id="12" name="文本框 11"/>
            <p:cNvSpPr txBox="1"/>
            <p:nvPr>
              <p:custDataLst>
                <p:tags r:id="rId2"/>
              </p:custDataLst>
            </p:nvPr>
          </p:nvSpPr>
          <p:spPr>
            <a:xfrm>
              <a:off x="983884" y="1869465"/>
              <a:ext cx="10480040" cy="621066"/>
            </a:xfrm>
            <a:prstGeom prst="rect">
              <a:avLst/>
            </a:prstGeom>
            <a:noFill/>
          </p:spPr>
          <p:txBody>
            <a:bodyPr wrap="square" rtlCol="0">
              <a:noAutofit/>
            </a:bodyPr>
            <a:p>
              <a:pPr algn="l"/>
              <a:r>
                <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附录C：林子雨大数据系列教材</a:t>
              </a:r>
              <a:endPar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endParaRPr>
            </a:p>
          </p:txBody>
        </p:sp>
        <p:sp>
          <p:nvSpPr>
            <p:cNvPr id="29" name="矩形: 圆角 28"/>
            <p:cNvSpPr/>
            <p:nvPr>
              <p:custDataLst>
                <p:tags r:id="rId3"/>
              </p:custDataLst>
            </p:nvPr>
          </p:nvSpPr>
          <p:spPr>
            <a:xfrm>
              <a:off x="1072218" y="2562116"/>
              <a:ext cx="745244" cy="65525"/>
            </a:xfrm>
            <a:prstGeom prst="roundRect">
              <a:avLst>
                <a:gd name="adj" fmla="val 50000"/>
              </a:avLst>
            </a:prstGeom>
            <a:solidFill>
              <a:srgbClr val="287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微软雅黑" panose="020B0503020204020204" charset="-122"/>
                <a:ea typeface="微软雅黑" panose="020B0503020204020204" charset="-122"/>
                <a:sym typeface="Segoe UI" panose="020B0502040204020203" pitchFamily="34" charset="0"/>
              </a:endParaRPr>
            </a:p>
          </p:txBody>
        </p:sp>
      </p:grpSp>
      <p:pic>
        <p:nvPicPr>
          <p:cNvPr id="8205" name="Picture 25" descr="C:/桌面/工作/两万页！我的钱！我来了！/211c528faaa192234954aff8b26d7f8c.png211c528faaa192234954aff8b26d7f8c"/>
          <p:cNvPicPr>
            <a:picLocks noChangeAspect="1"/>
          </p:cNvPicPr>
          <p:nvPr>
            <p:custDataLst>
              <p:tags r:id="rId4"/>
            </p:custDataLst>
          </p:nvPr>
        </p:nvPicPr>
        <p:blipFill>
          <a:blip r:embed="rId5"/>
          <a:srcRect l="213" r="213"/>
          <a:stretch>
            <a:fillRect/>
          </a:stretch>
        </p:blipFill>
        <p:spPr>
          <a:xfrm>
            <a:off x="207645" y="421005"/>
            <a:ext cx="890270" cy="893445"/>
          </a:xfrm>
          <a:prstGeom prst="rect">
            <a:avLst/>
          </a:prstGeom>
          <a:noFill/>
          <a:ln w="9525">
            <a:noFill/>
          </a:ln>
        </p:spPr>
      </p:pic>
      <p:sp>
        <p:nvSpPr>
          <p:cNvPr id="4" name="Title 6"/>
          <p:cNvSpPr txBox="1"/>
          <p:nvPr>
            <p:custDataLst>
              <p:tags r:id="rId6"/>
            </p:custDataLst>
          </p:nvPr>
        </p:nvSpPr>
        <p:spPr>
          <a:xfrm>
            <a:off x="1050290" y="5669280"/>
            <a:ext cx="10092055" cy="502920"/>
          </a:xfrm>
          <a:prstGeom prst="rect">
            <a:avLst/>
          </a:prstGeom>
          <a:noFill/>
        </p:spPr>
        <p:txBody>
          <a:bodyPr wrap="square" lIns="101600" tIns="0" rIns="82550" bIns="0" rtlCol="0" anchor="t" anchorCtr="0">
            <a:noAutofit/>
          </a:bodyPr>
          <a:lstStyle>
            <a:defPPr>
              <a:defRPr lang="zh-CN"/>
            </a:defPPr>
            <a:lvl1pPr fontAlgn="auto">
              <a:lnSpc>
                <a:spcPct val="130000"/>
              </a:lnSpc>
              <a:spcAft>
                <a:spcPts val="1000"/>
              </a:spcAft>
              <a:defRPr sz="1600" spc="150"/>
            </a:lvl1pPr>
          </a:lstStyle>
          <a:p>
            <a:pPr marL="36195" lvl="0" algn="ctr" fontAlgn="ctr">
              <a:lnSpc>
                <a:spcPct val="130000"/>
              </a:lnSpc>
              <a:spcBef>
                <a:spcPts val="1200"/>
              </a:spcBef>
              <a:spcAft>
                <a:spcPts val="0"/>
              </a:spcAft>
              <a:buSzPct val="80000"/>
              <a:buFont typeface="WPS-Bullets" pitchFamily="2" charset="0"/>
            </a:pPr>
            <a:r>
              <a:rPr lang="zh-CN" altLang="en-US" sz="2000" b="1" spc="160" dirty="0">
                <a:solidFill>
                  <a:schemeClr val="dk1">
                    <a:lumMod val="75000"/>
                    <a:lumOff val="25000"/>
                  </a:schemeClr>
                </a:solidFill>
                <a:uFillTx/>
                <a:latin typeface="微软雅黑" panose="020B0503020204020204" charset="-122"/>
                <a:ea typeface="微软雅黑" panose="020B0503020204020204" charset="-122"/>
                <a:sym typeface="+mn-ea"/>
              </a:rPr>
              <a:t>了解全部教材信息：http://dblab.xmu.edu.cn/post/bigdatabook/</a:t>
            </a:r>
            <a:endParaRPr lang="zh-CN" altLang="en-US" sz="2000" b="1" spc="160" dirty="0">
              <a:solidFill>
                <a:schemeClr val="dk1">
                  <a:lumMod val="75000"/>
                  <a:lumOff val="25000"/>
                </a:schemeClr>
              </a:solidFill>
              <a:uFillTx/>
              <a:latin typeface="微软雅黑" panose="020B0503020204020204" charset="-122"/>
              <a:ea typeface="微软雅黑" panose="020B0503020204020204" charset="-122"/>
              <a:sym typeface="+mn-ea"/>
            </a:endParaRPr>
          </a:p>
        </p:txBody>
      </p:sp>
      <p:pic>
        <p:nvPicPr>
          <p:cNvPr id="66" name="图片 66" descr="一套教材"/>
          <p:cNvPicPr>
            <a:picLocks noChangeAspect="1"/>
          </p:cNvPicPr>
          <p:nvPr/>
        </p:nvPicPr>
        <p:blipFill>
          <a:blip r:embed="rId7"/>
          <a:stretch>
            <a:fillRect/>
          </a:stretch>
        </p:blipFill>
        <p:spPr>
          <a:xfrm>
            <a:off x="1551305" y="1172845"/>
            <a:ext cx="9089390" cy="431038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 name="组合 30"/>
          <p:cNvGrpSpPr/>
          <p:nvPr/>
        </p:nvGrpSpPr>
        <p:grpSpPr>
          <a:xfrm>
            <a:off x="1097915" y="230505"/>
            <a:ext cx="10480040" cy="958215"/>
            <a:chOff x="983884" y="1682895"/>
            <a:chExt cx="10480040" cy="944746"/>
          </a:xfrm>
        </p:grpSpPr>
        <p:sp>
          <p:nvSpPr>
            <p:cNvPr id="30" name="椭圆 29"/>
            <p:cNvSpPr/>
            <p:nvPr>
              <p:custDataLst>
                <p:tags r:id="rId1"/>
              </p:custDataLst>
            </p:nvPr>
          </p:nvSpPr>
          <p:spPr>
            <a:xfrm>
              <a:off x="3680419" y="1682895"/>
              <a:ext cx="693804" cy="693804"/>
            </a:xfrm>
            <a:prstGeom prst="ellipse">
              <a:avLst/>
            </a:prstGeom>
            <a:solidFill>
              <a:srgbClr val="5FCBF5">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sym typeface="Segoe UI" panose="020B0502040204020203" pitchFamily="34" charset="0"/>
              </a:endParaRPr>
            </a:p>
          </p:txBody>
        </p:sp>
        <p:sp>
          <p:nvSpPr>
            <p:cNvPr id="12" name="文本框 11"/>
            <p:cNvSpPr txBox="1"/>
            <p:nvPr>
              <p:custDataLst>
                <p:tags r:id="rId2"/>
              </p:custDataLst>
            </p:nvPr>
          </p:nvSpPr>
          <p:spPr>
            <a:xfrm>
              <a:off x="983884" y="1869465"/>
              <a:ext cx="10480040" cy="621066"/>
            </a:xfrm>
            <a:prstGeom prst="rect">
              <a:avLst/>
            </a:prstGeom>
            <a:noFill/>
          </p:spPr>
          <p:txBody>
            <a:bodyPr wrap="square" rtlCol="0">
              <a:noAutofit/>
            </a:bodyPr>
            <a:p>
              <a:pPr algn="l"/>
              <a:r>
                <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附录D：</a:t>
              </a:r>
              <a:r>
                <a:rPr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《大数据导论（通识课版，第2版）》教材</a:t>
              </a:r>
              <a:endParaRPr sz="3600" b="1" dirty="0">
                <a:solidFill>
                  <a:srgbClr val="0059B2"/>
                </a:solidFill>
                <a:latin typeface="微软雅黑" panose="020B0503020204020204" charset="-122"/>
                <a:ea typeface="微软雅黑" panose="020B0503020204020204" charset="-122"/>
                <a:cs typeface="+mn-ea"/>
                <a:sym typeface="Segoe UI" panose="020B0502040204020203" pitchFamily="34" charset="0"/>
              </a:endParaRPr>
            </a:p>
          </p:txBody>
        </p:sp>
        <p:sp>
          <p:nvSpPr>
            <p:cNvPr id="29" name="矩形: 圆角 28"/>
            <p:cNvSpPr/>
            <p:nvPr>
              <p:custDataLst>
                <p:tags r:id="rId3"/>
              </p:custDataLst>
            </p:nvPr>
          </p:nvSpPr>
          <p:spPr>
            <a:xfrm>
              <a:off x="1072218" y="2562116"/>
              <a:ext cx="745244" cy="65525"/>
            </a:xfrm>
            <a:prstGeom prst="roundRect">
              <a:avLst>
                <a:gd name="adj" fmla="val 50000"/>
              </a:avLst>
            </a:prstGeom>
            <a:solidFill>
              <a:srgbClr val="287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微软雅黑" panose="020B0503020204020204" charset="-122"/>
                <a:ea typeface="微软雅黑" panose="020B0503020204020204" charset="-122"/>
                <a:sym typeface="Segoe UI" panose="020B0502040204020203" pitchFamily="34" charset="0"/>
              </a:endParaRPr>
            </a:p>
          </p:txBody>
        </p:sp>
      </p:grpSp>
      <p:pic>
        <p:nvPicPr>
          <p:cNvPr id="8205" name="Picture 25" descr="C:/桌面/工作/两万页！我的钱！我来了！/211c528faaa192234954aff8b26d7f8c.png211c528faaa192234954aff8b26d7f8c"/>
          <p:cNvPicPr>
            <a:picLocks noChangeAspect="1"/>
          </p:cNvPicPr>
          <p:nvPr>
            <p:custDataLst>
              <p:tags r:id="rId4"/>
            </p:custDataLst>
          </p:nvPr>
        </p:nvPicPr>
        <p:blipFill>
          <a:blip r:embed="rId5"/>
          <a:srcRect l="213" r="213"/>
          <a:stretch>
            <a:fillRect/>
          </a:stretch>
        </p:blipFill>
        <p:spPr>
          <a:xfrm>
            <a:off x="207645" y="421005"/>
            <a:ext cx="890270" cy="893445"/>
          </a:xfrm>
          <a:prstGeom prst="rect">
            <a:avLst/>
          </a:prstGeom>
          <a:noFill/>
          <a:ln w="9525">
            <a:noFill/>
          </a:ln>
        </p:spPr>
      </p:pic>
      <p:sp>
        <p:nvSpPr>
          <p:cNvPr id="87045" name="Text Box 13"/>
          <p:cNvSpPr txBox="1"/>
          <p:nvPr/>
        </p:nvSpPr>
        <p:spPr>
          <a:xfrm>
            <a:off x="1348105" y="3509010"/>
            <a:ext cx="7400290" cy="1957070"/>
          </a:xfrm>
          <a:prstGeom prst="rect">
            <a:avLst/>
          </a:prstGeom>
          <a:noFill/>
          <a:ln w="9525">
            <a:noFill/>
          </a:ln>
        </p:spPr>
        <p:txBody>
          <a:bodyPr wrap="square" lIns="121914" tIns="60957" rIns="121914" bIns="60957" anchor="t" anchorCtr="0">
            <a:noAutofit/>
          </a:bodyPr>
          <a:p>
            <a:pPr indent="0">
              <a:lnSpc>
                <a:spcPct val="130000"/>
              </a:lnSpc>
              <a:buFont typeface="Wingdings" panose="05000000000000000000" charset="0"/>
              <a:buNone/>
            </a:pPr>
            <a:r>
              <a:rPr lang="zh-CN" altLang="zh-CN" dirty="0">
                <a:latin typeface="微软雅黑" panose="020B0503020204020204" charset="-122"/>
                <a:ea typeface="微软雅黑" panose="020B0503020204020204" charset="-122"/>
                <a:sym typeface="+mn-ea"/>
              </a:rPr>
              <a:t>本课程旨在实现以下几个培养目标：</a:t>
            </a:r>
            <a:endParaRPr lang="zh-CN" altLang="zh-CN" dirty="0">
              <a:latin typeface="微软雅黑" panose="020B0503020204020204" charset="-122"/>
              <a:ea typeface="微软雅黑" panose="020B0503020204020204" charset="-122"/>
            </a:endParaRPr>
          </a:p>
          <a:p>
            <a:pPr>
              <a:buFont typeface="Wingdings" panose="05000000000000000000" pitchFamily="2" charset="2"/>
              <a:buChar char="p"/>
            </a:pPr>
            <a:r>
              <a:rPr lang="zh-CN" altLang="zh-CN" dirty="0">
                <a:latin typeface="微软雅黑" panose="020B0503020204020204" charset="-122"/>
                <a:ea typeface="微软雅黑" panose="020B0503020204020204" charset="-122"/>
                <a:sym typeface="+mn-ea"/>
              </a:rPr>
              <a:t>引导学生步入大数据时代，积极投身大数据</a:t>
            </a:r>
            <a:r>
              <a:rPr lang="zh-CN" altLang="en-US" dirty="0">
                <a:latin typeface="微软雅黑" panose="020B0503020204020204" charset="-122"/>
                <a:ea typeface="微软雅黑" panose="020B0503020204020204" charset="-122"/>
                <a:sym typeface="+mn-ea"/>
              </a:rPr>
              <a:t>的</a:t>
            </a:r>
            <a:r>
              <a:rPr lang="zh-CN" altLang="zh-CN" dirty="0">
                <a:latin typeface="微软雅黑" panose="020B0503020204020204" charset="-122"/>
                <a:ea typeface="微软雅黑" panose="020B0503020204020204" charset="-122"/>
                <a:sym typeface="+mn-ea"/>
              </a:rPr>
              <a:t>变革浪潮之中</a:t>
            </a:r>
            <a:endParaRPr lang="zh-CN" altLang="zh-CN" dirty="0">
              <a:latin typeface="微软雅黑" panose="020B0503020204020204" charset="-122"/>
              <a:ea typeface="微软雅黑" panose="020B0503020204020204" charset="-122"/>
            </a:endParaRPr>
          </a:p>
          <a:p>
            <a:pPr>
              <a:buFont typeface="Wingdings" panose="05000000000000000000" pitchFamily="2" charset="2"/>
              <a:buChar char="p"/>
            </a:pPr>
            <a:r>
              <a:rPr lang="zh-CN" altLang="zh-CN" dirty="0">
                <a:latin typeface="微软雅黑" panose="020B0503020204020204" charset="-122"/>
                <a:ea typeface="微软雅黑" panose="020B0503020204020204" charset="-122"/>
                <a:sym typeface="+mn-ea"/>
              </a:rPr>
              <a:t>了解大数据概念，培养大数据思维，养成数据安全意识</a:t>
            </a:r>
            <a:endParaRPr lang="zh-CN" altLang="zh-CN" dirty="0">
              <a:latin typeface="微软雅黑" panose="020B0503020204020204" charset="-122"/>
              <a:ea typeface="微软雅黑" panose="020B0503020204020204" charset="-122"/>
            </a:endParaRPr>
          </a:p>
          <a:p>
            <a:pPr>
              <a:buFont typeface="Wingdings" panose="05000000000000000000" pitchFamily="2" charset="2"/>
              <a:buChar char="p"/>
            </a:pPr>
            <a:r>
              <a:rPr lang="zh-CN" altLang="zh-CN" dirty="0">
                <a:latin typeface="微软雅黑" panose="020B0503020204020204" charset="-122"/>
                <a:ea typeface="微软雅黑" panose="020B0503020204020204" charset="-122"/>
                <a:sym typeface="+mn-ea"/>
              </a:rPr>
              <a:t>认识大数据伦理，努力使自己的行为符合大数据伦理规范要求</a:t>
            </a:r>
            <a:endParaRPr lang="zh-CN" altLang="zh-CN" dirty="0">
              <a:latin typeface="微软雅黑" panose="020B0503020204020204" charset="-122"/>
              <a:ea typeface="微软雅黑" panose="020B0503020204020204" charset="-122"/>
            </a:endParaRPr>
          </a:p>
          <a:p>
            <a:pPr>
              <a:buFont typeface="Wingdings" panose="05000000000000000000" pitchFamily="2" charset="2"/>
              <a:buChar char="p"/>
            </a:pPr>
            <a:r>
              <a:rPr lang="zh-CN" altLang="zh-CN" dirty="0">
                <a:latin typeface="微软雅黑" panose="020B0503020204020204" charset="-122"/>
                <a:ea typeface="微软雅黑" panose="020B0503020204020204" charset="-122"/>
                <a:sym typeface="+mn-ea"/>
              </a:rPr>
              <a:t>熟悉大数据应用，探寻大数据与自己专业的应用结合点</a:t>
            </a:r>
            <a:endParaRPr lang="zh-CN" altLang="zh-CN" dirty="0">
              <a:latin typeface="微软雅黑" panose="020B0503020204020204" charset="-122"/>
              <a:ea typeface="微软雅黑" panose="020B0503020204020204" charset="-122"/>
            </a:endParaRPr>
          </a:p>
          <a:p>
            <a:pPr>
              <a:buFont typeface="Wingdings" panose="05000000000000000000" pitchFamily="2" charset="2"/>
              <a:buChar char="p"/>
            </a:pPr>
            <a:r>
              <a:rPr lang="zh-CN" altLang="zh-CN" dirty="0">
                <a:latin typeface="微软雅黑" panose="020B0503020204020204" charset="-122"/>
                <a:ea typeface="微软雅黑" panose="020B0503020204020204" charset="-122"/>
                <a:sym typeface="+mn-ea"/>
              </a:rPr>
              <a:t>激发学生基于大数据的创新创业热情</a:t>
            </a:r>
            <a:endParaRPr lang="zh-CN" altLang="zh-CN" dirty="0">
              <a:latin typeface="微软雅黑" panose="020B0503020204020204" charset="-122"/>
              <a:ea typeface="微软雅黑" panose="020B0503020204020204" charset="-122"/>
              <a:sym typeface="+mn-ea"/>
            </a:endParaRPr>
          </a:p>
          <a:p>
            <a:pPr>
              <a:buFont typeface="Wingdings" panose="05000000000000000000" pitchFamily="2" charset="2"/>
              <a:buChar char="p"/>
            </a:pPr>
            <a:endParaRPr lang="zh-CN" altLang="zh-CN" sz="1600" b="1" dirty="0">
              <a:latin typeface="微软雅黑" panose="020B0503020204020204" charset="-122"/>
              <a:ea typeface="微软雅黑" panose="020B0503020204020204" charset="-122"/>
              <a:cs typeface="等线" panose="02010600030101010101" pitchFamily="2" charset="-122"/>
              <a:sym typeface="+mn-ea"/>
            </a:endParaRPr>
          </a:p>
          <a:p>
            <a:pPr indent="0">
              <a:buFont typeface="Wingdings" panose="05000000000000000000" pitchFamily="2" charset="2"/>
              <a:buNone/>
            </a:pPr>
            <a:r>
              <a:rPr lang="zh-CN" altLang="zh-CN" sz="1600" b="1" dirty="0">
                <a:latin typeface="微软雅黑" panose="020B0503020204020204" charset="-122"/>
                <a:ea typeface="微软雅黑" panose="020B0503020204020204" charset="-122"/>
                <a:cs typeface="等线" panose="02010600030101010101" pitchFamily="2" charset="-122"/>
                <a:sym typeface="+mn-ea"/>
              </a:rPr>
              <a:t>教材官网：https://dblab.xmu.edu.cn/post/bigdataintroduction2/</a:t>
            </a:r>
            <a:endParaRPr lang="zh-CN" altLang="zh-CN" sz="1600" b="1" dirty="0">
              <a:latin typeface="微软雅黑" panose="020B0503020204020204" charset="-122"/>
              <a:ea typeface="微软雅黑" panose="020B0503020204020204" charset="-122"/>
              <a:cs typeface="等线" panose="02010600030101010101" pitchFamily="2" charset="-122"/>
              <a:sym typeface="+mn-ea"/>
            </a:endParaRPr>
          </a:p>
        </p:txBody>
      </p:sp>
      <p:pic>
        <p:nvPicPr>
          <p:cNvPr id="28678" name="图片 1" descr="大数据导论（通识课版，第2版）教材立体封面"/>
          <p:cNvPicPr>
            <a:picLocks noChangeAspect="1"/>
          </p:cNvPicPr>
          <p:nvPr/>
        </p:nvPicPr>
        <p:blipFill>
          <a:blip r:embed="rId6"/>
          <a:stretch>
            <a:fillRect/>
          </a:stretch>
        </p:blipFill>
        <p:spPr>
          <a:xfrm>
            <a:off x="8721725" y="1548130"/>
            <a:ext cx="2855913" cy="3568700"/>
          </a:xfrm>
          <a:prstGeom prst="rect">
            <a:avLst/>
          </a:prstGeom>
          <a:noFill/>
          <a:ln w="9525">
            <a:noFill/>
          </a:ln>
        </p:spPr>
      </p:pic>
      <p:pic>
        <p:nvPicPr>
          <p:cNvPr id="2" name="图片 1"/>
          <p:cNvPicPr/>
          <p:nvPr/>
        </p:nvPicPr>
        <p:blipFill>
          <a:blip r:embed="rId7"/>
        </p:blipFill>
        <p:spPr>
          <a:xfrm>
            <a:off x="9421654" y="4894104"/>
            <a:ext cx="1838642" cy="1838642"/>
          </a:xfrm>
          <a:prstGeom prst="rect">
            <a:avLst/>
          </a:prstGeom>
        </p:spPr>
      </p:pic>
      <p:sp>
        <p:nvSpPr>
          <p:cNvPr id="28677" name="TextBox 6"/>
          <p:cNvSpPr txBox="1"/>
          <p:nvPr/>
        </p:nvSpPr>
        <p:spPr>
          <a:xfrm>
            <a:off x="1417638" y="2198053"/>
            <a:ext cx="5253355" cy="922020"/>
          </a:xfrm>
          <a:prstGeom prst="rect">
            <a:avLst/>
          </a:prstGeom>
          <a:noFill/>
          <a:ln w="9525">
            <a:noFill/>
          </a:ln>
        </p:spPr>
        <p:txBody>
          <a:bodyPr wrap="none" anchor="t" anchorCtr="0">
            <a:spAutoFit/>
          </a:bodyPr>
          <a:p>
            <a:pPr algn="ctr"/>
            <a:r>
              <a:rPr lang="zh-CN" altLang="en-US" dirty="0">
                <a:latin typeface="微软雅黑" panose="020B0503020204020204" charset="-122"/>
                <a:ea typeface="微软雅黑" panose="020B0503020204020204" charset="-122"/>
                <a:cs typeface="微软雅黑" panose="020B0503020204020204" charset="-122"/>
              </a:rPr>
              <a:t>林子雨编著</a:t>
            </a:r>
            <a:r>
              <a:rPr lang="en-US" altLang="zh-CN" dirty="0">
                <a:latin typeface="微软雅黑" panose="020B0503020204020204" charset="-122"/>
                <a:ea typeface="微软雅黑" panose="020B0503020204020204" charset="-122"/>
                <a:cs typeface="微软雅黑" panose="020B0503020204020204" charset="-122"/>
              </a:rPr>
              <a:t>  </a:t>
            </a:r>
            <a:r>
              <a:rPr lang="zh-CN" altLang="en-US" dirty="0">
                <a:latin typeface="微软雅黑" panose="020B0503020204020204" charset="-122"/>
                <a:ea typeface="微软雅黑" panose="020B0503020204020204" charset="-122"/>
                <a:cs typeface="微软雅黑" panose="020B0503020204020204" charset="-122"/>
              </a:rPr>
              <a:t>《大数据导论（通识课版，第</a:t>
            </a: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版）》</a:t>
            </a:r>
            <a:endParaRPr lang="zh-CN" altLang="en-US" dirty="0">
              <a:latin typeface="微软雅黑" panose="020B0503020204020204" charset="-122"/>
              <a:ea typeface="微软雅黑" panose="020B0503020204020204" charset="-122"/>
              <a:cs typeface="微软雅黑" panose="020B0503020204020204" charset="-122"/>
            </a:endParaRPr>
          </a:p>
          <a:p>
            <a:pPr algn="ctr"/>
            <a:r>
              <a:rPr lang="zh-CN" altLang="en-US" dirty="0">
                <a:latin typeface="微软雅黑" panose="020B0503020204020204" charset="-122"/>
                <a:ea typeface="微软雅黑" panose="020B0503020204020204" charset="-122"/>
                <a:cs typeface="微软雅黑" panose="020B0503020204020204" charset="-122"/>
              </a:rPr>
              <a:t>ISBN：978-7-04-062466-3</a:t>
            </a:r>
            <a:r>
              <a:rPr lang="en-US" altLang="zh-CN" dirty="0">
                <a:latin typeface="微软雅黑" panose="020B0503020204020204" charset="-122"/>
                <a:ea typeface="微软雅黑" panose="020B0503020204020204" charset="-122"/>
                <a:cs typeface="微软雅黑" panose="020B0503020204020204" charset="-122"/>
              </a:rPr>
              <a:t>  </a:t>
            </a:r>
            <a:r>
              <a:rPr lang="zh-CN" altLang="en-US" dirty="0">
                <a:latin typeface="微软雅黑" panose="020B0503020204020204" charset="-122"/>
                <a:ea typeface="微软雅黑" panose="020B0503020204020204" charset="-122"/>
                <a:cs typeface="微软雅黑" panose="020B0503020204020204" charset="-122"/>
              </a:rPr>
              <a:t>定价：</a:t>
            </a:r>
            <a:r>
              <a:rPr lang="en-US" altLang="zh-CN" dirty="0">
                <a:latin typeface="微软雅黑" panose="020B0503020204020204" charset="-122"/>
                <a:ea typeface="微软雅黑" panose="020B0503020204020204" charset="-122"/>
                <a:cs typeface="微软雅黑" panose="020B0503020204020204" charset="-122"/>
              </a:rPr>
              <a:t>38</a:t>
            </a:r>
            <a:r>
              <a:rPr lang="zh-CN" altLang="en-US" dirty="0">
                <a:latin typeface="微软雅黑" panose="020B0503020204020204" charset="-122"/>
                <a:ea typeface="微软雅黑" panose="020B0503020204020204" charset="-122"/>
                <a:cs typeface="微软雅黑" panose="020B0503020204020204" charset="-122"/>
              </a:rPr>
              <a:t>元</a:t>
            </a:r>
            <a:endParaRPr lang="zh-CN" altLang="en-US" dirty="0">
              <a:latin typeface="微软雅黑" panose="020B0503020204020204" charset="-122"/>
              <a:ea typeface="微软雅黑" panose="020B0503020204020204" charset="-122"/>
              <a:cs typeface="微软雅黑" panose="020B0503020204020204" charset="-122"/>
            </a:endParaRPr>
          </a:p>
          <a:p>
            <a:pPr algn="ctr"/>
            <a:r>
              <a:rPr lang="zh-CN" altLang="en-US" dirty="0">
                <a:latin typeface="微软雅黑" panose="020B0503020204020204" charset="-122"/>
                <a:ea typeface="微软雅黑" panose="020B0503020204020204" charset="-122"/>
                <a:cs typeface="微软雅黑" panose="020B0503020204020204" charset="-122"/>
              </a:rPr>
              <a:t>高等教育出版社  </a:t>
            </a:r>
            <a:r>
              <a:rPr lang="en-US" altLang="zh-CN" dirty="0">
                <a:latin typeface="微软雅黑" panose="020B0503020204020204" charset="-122"/>
                <a:ea typeface="微软雅黑" panose="020B0503020204020204" charset="-122"/>
                <a:cs typeface="微软雅黑" panose="020B0503020204020204" charset="-122"/>
              </a:rPr>
              <a:t>2024</a:t>
            </a:r>
            <a:r>
              <a:rPr lang="zh-CN" altLang="en-US" dirty="0">
                <a:latin typeface="微软雅黑" panose="020B0503020204020204" charset="-122"/>
                <a:ea typeface="微软雅黑" panose="020B0503020204020204" charset="-122"/>
                <a:cs typeface="微软雅黑" panose="020B0503020204020204" charset="-122"/>
              </a:rPr>
              <a:t>年</a:t>
            </a:r>
            <a:r>
              <a:rPr lang="en-US" altLang="zh-CN" dirty="0">
                <a:latin typeface="微软雅黑" panose="020B0503020204020204" charset="-122"/>
                <a:ea typeface="微软雅黑" panose="020B0503020204020204" charset="-122"/>
                <a:cs typeface="微软雅黑" panose="020B0503020204020204" charset="-122"/>
              </a:rPr>
              <a:t>8</a:t>
            </a:r>
            <a:r>
              <a:rPr lang="zh-CN" altLang="en-US" dirty="0">
                <a:latin typeface="微软雅黑" panose="020B0503020204020204" charset="-122"/>
                <a:ea typeface="微软雅黑" panose="020B0503020204020204" charset="-122"/>
                <a:cs typeface="微软雅黑" panose="020B0503020204020204" charset="-122"/>
              </a:rPr>
              <a:t>月第</a:t>
            </a: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版</a:t>
            </a:r>
            <a:endParaRPr lang="zh-CN" altLang="en-US" dirty="0">
              <a:latin typeface="微软雅黑" panose="020B0503020204020204" charset="-122"/>
              <a:ea typeface="微软雅黑" panose="020B0503020204020204" charset="-122"/>
              <a:cs typeface="微软雅黑" panose="020B0503020204020204" charset="-122"/>
            </a:endParaRPr>
          </a:p>
        </p:txBody>
      </p:sp>
      <p:sp>
        <p:nvSpPr>
          <p:cNvPr id="28676" name="TextBox 5"/>
          <p:cNvSpPr txBox="1"/>
          <p:nvPr/>
        </p:nvSpPr>
        <p:spPr>
          <a:xfrm>
            <a:off x="2287588" y="1544638"/>
            <a:ext cx="4494212" cy="461962"/>
          </a:xfrm>
          <a:prstGeom prst="rect">
            <a:avLst/>
          </a:prstGeom>
          <a:noFill/>
          <a:ln w="9525">
            <a:noFill/>
          </a:ln>
        </p:spPr>
        <p:txBody>
          <a:bodyPr wrap="none" anchor="t" anchorCtr="0">
            <a:spAutoFit/>
          </a:bodyPr>
          <a:p>
            <a:r>
              <a:rPr lang="zh-CN" altLang="en-US" sz="2400" b="1" dirty="0">
                <a:solidFill>
                  <a:srgbClr val="FF0000"/>
                </a:solidFill>
                <a:latin typeface="微软雅黑" panose="020B0503020204020204" charset="-122"/>
                <a:ea typeface="微软雅黑" panose="020B0503020204020204" charset="-122"/>
              </a:rPr>
              <a:t>开设全校公共选修课的优质教材</a:t>
            </a:r>
            <a:endParaRPr lang="zh-CN" altLang="en-US" sz="2400" b="1" dirty="0">
              <a:solidFill>
                <a:srgbClr val="FF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标题 2"/>
          <p:cNvSpPr>
            <a:spLocks noGrp="1"/>
          </p:cNvSpPr>
          <p:nvPr>
            <p:ph type="title"/>
          </p:nvPr>
        </p:nvSpPr>
        <p:spPr>
          <a:xfrm>
            <a:off x="717550" y="28575"/>
            <a:ext cx="11512800" cy="1009650"/>
          </a:xfrm>
        </p:spPr>
        <p:txBody>
          <a:bodyPr vert="horz" wrap="square" lIns="91440" tIns="45720" rIns="91440" bIns="45720" anchor="ctr" anchorCtr="0"/>
          <a:p>
            <a:pPr algn="l" eaLnBrk="1" hangingPunct="1">
              <a:buClrTx/>
              <a:buSzTx/>
              <a:buFontTx/>
            </a:pPr>
            <a:r>
              <a:rPr lang="zh-CN" altLang="en-US" sz="3600" dirty="0">
                <a:latin typeface="微软雅黑" panose="020B0503020204020204" charset="-122"/>
                <a:ea typeface="微软雅黑" panose="020B0503020204020204" charset="-122"/>
                <a:cs typeface="微软雅黑" panose="020B0503020204020204" charset="-122"/>
              </a:rPr>
              <a:t>教材简介</a:t>
            </a:r>
            <a:endParaRPr lang="zh-CN" altLang="en-US" sz="3600" dirty="0">
              <a:latin typeface="微软雅黑" panose="020B0503020204020204" charset="-122"/>
              <a:ea typeface="微软雅黑" panose="020B0503020204020204" charset="-122"/>
              <a:cs typeface="微软雅黑" panose="020B0503020204020204" charset="-122"/>
            </a:endParaRPr>
          </a:p>
        </p:txBody>
      </p:sp>
      <p:pic>
        <p:nvPicPr>
          <p:cNvPr id="39939" name="图片 6" descr="数据治理概论-封面-立体"/>
          <p:cNvPicPr>
            <a:picLocks noChangeAspect="1"/>
          </p:cNvPicPr>
          <p:nvPr/>
        </p:nvPicPr>
        <p:blipFill>
          <a:blip r:embed="rId1"/>
          <a:stretch>
            <a:fillRect/>
          </a:stretch>
        </p:blipFill>
        <p:spPr>
          <a:xfrm>
            <a:off x="915670" y="1326515"/>
            <a:ext cx="3918585" cy="4751705"/>
          </a:xfrm>
          <a:prstGeom prst="rect">
            <a:avLst/>
          </a:prstGeom>
          <a:noFill/>
          <a:ln w="9525">
            <a:noFill/>
          </a:ln>
        </p:spPr>
      </p:pic>
      <p:sp>
        <p:nvSpPr>
          <p:cNvPr id="39938" name="文本框 4"/>
          <p:cNvSpPr txBox="1"/>
          <p:nvPr/>
        </p:nvSpPr>
        <p:spPr>
          <a:xfrm>
            <a:off x="5389245" y="1008380"/>
            <a:ext cx="5996305" cy="5692775"/>
          </a:xfrm>
          <a:prstGeom prst="rect">
            <a:avLst/>
          </a:prstGeom>
          <a:noFill/>
          <a:ln w="9525">
            <a:noFill/>
          </a:ln>
        </p:spPr>
        <p:txBody>
          <a:bodyPr wrap="square" anchor="t" anchorCtr="0">
            <a:spAutoFit/>
          </a:bodyPr>
          <a:p>
            <a:pPr algn="ctr"/>
            <a:r>
              <a:rPr lang="zh-CN" altLang="en-US">
                <a:latin typeface="微软雅黑" panose="020B0503020204020204" charset="-122"/>
                <a:ea typeface="微软雅黑" panose="020B0503020204020204" charset="-122"/>
                <a:cs typeface="微软雅黑" panose="020B0503020204020204" charset="-122"/>
              </a:rPr>
              <a:t>主编：刘宏，林子雨，夏小云</a:t>
            </a:r>
            <a:endParaRPr lang="zh-CN" altLang="en-US">
              <a:latin typeface="微软雅黑" panose="020B0503020204020204" charset="-122"/>
              <a:ea typeface="微软雅黑" panose="020B0503020204020204" charset="-122"/>
              <a:cs typeface="微软雅黑" panose="020B0503020204020204" charset="-122"/>
            </a:endParaRPr>
          </a:p>
          <a:p>
            <a:pPr algn="ctr"/>
            <a:r>
              <a:rPr lang="zh-CN" altLang="en-US">
                <a:latin typeface="微软雅黑" panose="020B0503020204020204" charset="-122"/>
                <a:ea typeface="微软雅黑" panose="020B0503020204020204" charset="-122"/>
                <a:cs typeface="微软雅黑" panose="020B0503020204020204" charset="-122"/>
              </a:rPr>
              <a:t>副主编：毕珍，蒋梦琴，石秀峰</a:t>
            </a:r>
            <a:endParaRPr lang="zh-CN" altLang="en-US">
              <a:latin typeface="微软雅黑" panose="020B0503020204020204" charset="-122"/>
              <a:ea typeface="微软雅黑" panose="020B0503020204020204" charset="-122"/>
              <a:cs typeface="微软雅黑" panose="020B0503020204020204" charset="-122"/>
            </a:endParaRPr>
          </a:p>
          <a:p>
            <a:pPr algn="ctr"/>
            <a:endParaRPr lang="zh-CN" altLang="en-US">
              <a:latin typeface="微软雅黑" panose="020B0503020204020204" charset="-122"/>
              <a:ea typeface="微软雅黑" panose="020B0503020204020204" charset="-122"/>
              <a:cs typeface="微软雅黑" panose="020B0503020204020204" charset="-122"/>
            </a:endParaRPr>
          </a:p>
          <a:p>
            <a:pPr algn="ctr"/>
            <a:r>
              <a:rPr lang="zh-CN" altLang="en-US" sz="2400" b="1">
                <a:latin typeface="微软雅黑" panose="020B0503020204020204" charset="-122"/>
                <a:ea typeface="微软雅黑" panose="020B0503020204020204" charset="-122"/>
                <a:cs typeface="微软雅黑" panose="020B0503020204020204" charset="-122"/>
              </a:rPr>
              <a:t>《数据治理概论》</a:t>
            </a:r>
            <a:endParaRPr lang="zh-CN" altLang="en-US" sz="2400" b="1">
              <a:latin typeface="微软雅黑" panose="020B0503020204020204" charset="-122"/>
              <a:ea typeface="微软雅黑" panose="020B0503020204020204" charset="-122"/>
              <a:cs typeface="微软雅黑" panose="020B0503020204020204" charset="-122"/>
            </a:endParaRPr>
          </a:p>
          <a:p>
            <a:pPr algn="ctr"/>
            <a:endParaRPr lang="zh-CN" altLang="en-US" sz="2400" b="1">
              <a:latin typeface="微软雅黑" panose="020B0503020204020204" charset="-122"/>
              <a:ea typeface="微软雅黑" panose="020B0503020204020204" charset="-122"/>
              <a:cs typeface="微软雅黑" panose="020B0503020204020204" charset="-122"/>
            </a:endParaRPr>
          </a:p>
          <a:p>
            <a:pPr algn="ctr"/>
            <a:r>
              <a:rPr lang="zh-CN" altLang="en-US">
                <a:latin typeface="微软雅黑" panose="020B0503020204020204" charset="-122"/>
                <a:ea typeface="微软雅黑" panose="020B0503020204020204" charset="-122"/>
                <a:cs typeface="微软雅黑" panose="020B0503020204020204" charset="-122"/>
              </a:rPr>
              <a:t>ISBN：978-7-111-76115-0 ，定价：79元</a:t>
            </a:r>
            <a:endParaRPr lang="zh-CN" altLang="en-US">
              <a:latin typeface="微软雅黑" panose="020B0503020204020204" charset="-122"/>
              <a:ea typeface="微软雅黑" panose="020B0503020204020204" charset="-122"/>
              <a:cs typeface="微软雅黑" panose="020B0503020204020204" charset="-122"/>
            </a:endParaRPr>
          </a:p>
          <a:p>
            <a:pPr algn="ctr"/>
            <a:r>
              <a:rPr lang="zh-CN" altLang="en-US">
                <a:latin typeface="微软雅黑" panose="020B0503020204020204" charset="-122"/>
                <a:ea typeface="微软雅黑" panose="020B0503020204020204" charset="-122"/>
                <a:cs typeface="微软雅黑" panose="020B0503020204020204" charset="-122"/>
              </a:rPr>
              <a:t>机械工业出版社，2024年8月</a:t>
            </a:r>
            <a:endParaRPr lang="zh-CN" altLang="en-US">
              <a:latin typeface="微软雅黑" panose="020B0503020204020204" charset="-122"/>
              <a:ea typeface="微软雅黑" panose="020B0503020204020204" charset="-122"/>
              <a:cs typeface="微软雅黑" panose="020B0503020204020204" charset="-122"/>
            </a:endParaRPr>
          </a:p>
          <a:p>
            <a:endParaRPr lang="zh-CN" altLang="en-US">
              <a:latin typeface="微软雅黑" panose="020B0503020204020204" charset="-122"/>
              <a:ea typeface="微软雅黑" panose="020B0503020204020204" charset="-122"/>
              <a:cs typeface="微软雅黑" panose="020B0503020204020204" charset="-122"/>
            </a:endParaRPr>
          </a:p>
          <a:p>
            <a:r>
              <a:rPr lang="zh-CN" altLang="en-US" sz="1600">
                <a:latin typeface="微软雅黑" panose="020B0503020204020204" charset="-122"/>
                <a:ea typeface="微软雅黑" panose="020B0503020204020204" charset="-122"/>
                <a:cs typeface="微软雅黑" panose="020B0503020204020204" charset="-122"/>
              </a:rPr>
              <a:t>本书是一本面向刚刚涉足数据治理领域的业务人员以及在校大学生的实用教程。全书共四篇，前三篇（概念篇、体系篇、保障篇）包括11章：数据治理概述，数据治理框架，数据战略规划，数据采集，数据存储，数据管理，数据应用、数据治理价值评估，数据治理组织、制度与规范，数据治理文化，数据治理工具。第四篇为典型案例篇，详细介绍了三个具有代表性的典型数据治理案例。本书语言通俗易懂、体系完整、案例丰富，系统、全面地讲解了数据治理的目标、价值、方式、方法、工具等各个领域的相关知识，可以帮助读者快速理解数据治理的概念，认识数据治理的架构，掌握数据治理的基本方法。</a:t>
            </a:r>
            <a:endParaRPr lang="zh-CN" altLang="en-US" sz="1600">
              <a:latin typeface="微软雅黑" panose="020B0503020204020204" charset="-122"/>
              <a:ea typeface="微软雅黑" panose="020B0503020204020204" charset="-122"/>
              <a:cs typeface="微软雅黑" panose="020B0503020204020204" charset="-122"/>
            </a:endParaRPr>
          </a:p>
          <a:p>
            <a:endParaRPr lang="zh-CN" altLang="en-US" sz="1600">
              <a:latin typeface="微软雅黑" panose="020B0503020204020204" charset="-122"/>
              <a:ea typeface="微软雅黑" panose="020B0503020204020204" charset="-122"/>
              <a:cs typeface="微软雅黑" panose="020B0503020204020204" charset="-122"/>
            </a:endParaRPr>
          </a:p>
          <a:p>
            <a:r>
              <a:rPr lang="zh-CN" altLang="en-US" sz="1600">
                <a:latin typeface="微软雅黑" panose="020B0503020204020204" charset="-122"/>
                <a:ea typeface="微软雅黑" panose="020B0503020204020204" charset="-122"/>
                <a:cs typeface="微软雅黑" panose="020B0503020204020204" charset="-122"/>
              </a:rPr>
              <a:t>【教材官网】提供全部教学配套资源</a:t>
            </a:r>
            <a:endParaRPr lang="zh-CN" altLang="en-US" sz="1600">
              <a:latin typeface="微软雅黑" panose="020B0503020204020204" charset="-122"/>
              <a:ea typeface="微软雅黑" panose="020B0503020204020204" charset="-122"/>
              <a:cs typeface="微软雅黑" panose="020B0503020204020204" charset="-122"/>
            </a:endParaRPr>
          </a:p>
          <a:p>
            <a:r>
              <a:rPr lang="zh-CN" altLang="en-US" sz="1600">
                <a:latin typeface="微软雅黑" panose="020B0503020204020204" charset="-122"/>
                <a:ea typeface="微软雅黑" panose="020B0503020204020204" charset="-122"/>
                <a:cs typeface="微软雅黑" panose="020B0503020204020204" charset="-122"/>
              </a:rPr>
              <a:t>https://dblab.xmu.edu.cn/post/data-governance/</a:t>
            </a:r>
            <a:endParaRPr lang="zh-CN" altLang="en-US" sz="1600">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5850890" y="507683"/>
            <a:ext cx="5080000" cy="337185"/>
          </a:xfrm>
          <a:prstGeom prst="rect">
            <a:avLst/>
          </a:prstGeom>
        </p:spPr>
        <p:txBody>
          <a:bodyPr>
            <a:spAutoFit/>
          </a:bodyPr>
          <a:p>
            <a:pPr algn="ctr"/>
            <a:r>
              <a:rPr lang="zh-CN" altLang="en-US" sz="1600">
                <a:solidFill>
                  <a:srgbClr val="FF0000"/>
                </a:solidFill>
              </a:rPr>
              <a:t>企业数据治理专家和高校教学名师合作编写</a:t>
            </a:r>
            <a:endParaRPr lang="zh-CN" altLang="en-US" sz="1600">
              <a:solidFill>
                <a:srgbClr val="FF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 name="组合 30"/>
          <p:cNvGrpSpPr/>
          <p:nvPr/>
        </p:nvGrpSpPr>
        <p:grpSpPr>
          <a:xfrm>
            <a:off x="1097915" y="230505"/>
            <a:ext cx="10480040" cy="958215"/>
            <a:chOff x="983884" y="1682895"/>
            <a:chExt cx="10480040" cy="944746"/>
          </a:xfrm>
        </p:grpSpPr>
        <p:sp>
          <p:nvSpPr>
            <p:cNvPr id="30" name="椭圆 29"/>
            <p:cNvSpPr/>
            <p:nvPr>
              <p:custDataLst>
                <p:tags r:id="rId1"/>
              </p:custDataLst>
            </p:nvPr>
          </p:nvSpPr>
          <p:spPr>
            <a:xfrm>
              <a:off x="3680419" y="1682895"/>
              <a:ext cx="693804" cy="693804"/>
            </a:xfrm>
            <a:prstGeom prst="ellipse">
              <a:avLst/>
            </a:prstGeom>
            <a:solidFill>
              <a:srgbClr val="5FCBF5">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sym typeface="Segoe UI" panose="020B0502040204020203" pitchFamily="34" charset="0"/>
              </a:endParaRPr>
            </a:p>
          </p:txBody>
        </p:sp>
        <p:sp>
          <p:nvSpPr>
            <p:cNvPr id="12" name="文本框 11"/>
            <p:cNvSpPr txBox="1"/>
            <p:nvPr>
              <p:custDataLst>
                <p:tags r:id="rId2"/>
              </p:custDataLst>
            </p:nvPr>
          </p:nvSpPr>
          <p:spPr>
            <a:xfrm>
              <a:off x="983884" y="1869465"/>
              <a:ext cx="10480040" cy="621066"/>
            </a:xfrm>
            <a:prstGeom prst="rect">
              <a:avLst/>
            </a:prstGeom>
            <a:noFill/>
          </p:spPr>
          <p:txBody>
            <a:bodyPr wrap="square" rtlCol="0">
              <a:noAutofit/>
            </a:bodyPr>
            <a:p>
              <a:pPr algn="l"/>
              <a:r>
                <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附录</a:t>
              </a:r>
              <a:r>
                <a:rPr lang="en-US" altLang="zh-CN"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E</a:t>
              </a:r>
              <a:r>
                <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a:t>
              </a:r>
              <a:r>
                <a:rPr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《大数据导论（第2版）》教材</a:t>
              </a:r>
              <a:endParaRPr sz="3600" b="1" dirty="0">
                <a:solidFill>
                  <a:srgbClr val="0059B2"/>
                </a:solidFill>
                <a:latin typeface="微软雅黑" panose="020B0503020204020204" charset="-122"/>
                <a:ea typeface="微软雅黑" panose="020B0503020204020204" charset="-122"/>
                <a:cs typeface="+mn-ea"/>
                <a:sym typeface="Segoe UI" panose="020B0502040204020203" pitchFamily="34" charset="0"/>
              </a:endParaRPr>
            </a:p>
          </p:txBody>
        </p:sp>
        <p:sp>
          <p:nvSpPr>
            <p:cNvPr id="29" name="矩形: 圆角 28"/>
            <p:cNvSpPr/>
            <p:nvPr>
              <p:custDataLst>
                <p:tags r:id="rId3"/>
              </p:custDataLst>
            </p:nvPr>
          </p:nvSpPr>
          <p:spPr>
            <a:xfrm>
              <a:off x="1072218" y="2562116"/>
              <a:ext cx="745244" cy="65525"/>
            </a:xfrm>
            <a:prstGeom prst="roundRect">
              <a:avLst>
                <a:gd name="adj" fmla="val 50000"/>
              </a:avLst>
            </a:prstGeom>
            <a:solidFill>
              <a:srgbClr val="287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微软雅黑" panose="020B0503020204020204" charset="-122"/>
                <a:ea typeface="微软雅黑" panose="020B0503020204020204" charset="-122"/>
                <a:sym typeface="Segoe UI" panose="020B0502040204020203" pitchFamily="34" charset="0"/>
              </a:endParaRPr>
            </a:p>
          </p:txBody>
        </p:sp>
      </p:grpSp>
      <p:pic>
        <p:nvPicPr>
          <p:cNvPr id="8205" name="Picture 25" descr="C:/桌面/工作/两万页！我的钱！我来了！/211c528faaa192234954aff8b26d7f8c.png211c528faaa192234954aff8b26d7f8c"/>
          <p:cNvPicPr>
            <a:picLocks noChangeAspect="1"/>
          </p:cNvPicPr>
          <p:nvPr>
            <p:custDataLst>
              <p:tags r:id="rId4"/>
            </p:custDataLst>
          </p:nvPr>
        </p:nvPicPr>
        <p:blipFill>
          <a:blip r:embed="rId5"/>
          <a:srcRect l="213" r="213"/>
          <a:stretch>
            <a:fillRect/>
          </a:stretch>
        </p:blipFill>
        <p:spPr>
          <a:xfrm>
            <a:off x="207645" y="421005"/>
            <a:ext cx="890270" cy="893445"/>
          </a:xfrm>
          <a:prstGeom prst="rect">
            <a:avLst/>
          </a:prstGeom>
          <a:noFill/>
          <a:ln w="9525">
            <a:noFill/>
          </a:ln>
        </p:spPr>
      </p:pic>
      <p:sp>
        <p:nvSpPr>
          <p:cNvPr id="29698" name="内容占位符 2"/>
          <p:cNvSpPr txBox="1"/>
          <p:nvPr/>
        </p:nvSpPr>
        <p:spPr>
          <a:xfrm>
            <a:off x="838200" y="1587500"/>
            <a:ext cx="7391400" cy="1447800"/>
          </a:xfrm>
          <a:prstGeom prst="rect">
            <a:avLst/>
          </a:prstGeom>
          <a:noFill/>
          <a:ln w="9525">
            <a:noFill/>
          </a:ln>
        </p:spPr>
        <p:txBody>
          <a:bodyPr anchor="t" anchorCtr="0"/>
          <a:p>
            <a:pPr marL="342900" indent="-342900" eaLnBrk="0" hangingPunct="0">
              <a:spcBef>
                <a:spcPct val="20000"/>
              </a:spcBef>
              <a:buClrTx/>
              <a:buFontTx/>
              <a:buChar char="•"/>
            </a:pPr>
            <a:r>
              <a:rPr lang="zh-CN" altLang="en-US" sz="2400">
                <a:latin typeface="微软雅黑" panose="020B0503020204020204" charset="-122"/>
                <a:ea typeface="微软雅黑" panose="020B0503020204020204" charset="-122"/>
                <a:cs typeface="微软雅黑" panose="020B0503020204020204" charset="-122"/>
              </a:rPr>
              <a:t>林子雨 编著</a:t>
            </a:r>
            <a:r>
              <a:rPr lang="en-US" altLang="zh-CN" sz="2400">
                <a:latin typeface="微软雅黑" panose="020B0503020204020204" charset="-122"/>
                <a:ea typeface="微软雅黑" panose="020B0503020204020204" charset="-122"/>
                <a:cs typeface="微软雅黑" panose="020B0503020204020204" charset="-122"/>
              </a:rPr>
              <a:t>《</a:t>
            </a:r>
            <a:r>
              <a:rPr lang="zh-CN" altLang="en-US" sz="2400">
                <a:latin typeface="微软雅黑" panose="020B0503020204020204" charset="-122"/>
                <a:ea typeface="微软雅黑" panose="020B0503020204020204" charset="-122"/>
                <a:cs typeface="微软雅黑" panose="020B0503020204020204" charset="-122"/>
              </a:rPr>
              <a:t>大数据导论（第</a:t>
            </a:r>
            <a:r>
              <a:rPr lang="en-US" altLang="zh-CN" sz="2400">
                <a:latin typeface="微软雅黑" panose="020B0503020204020204" charset="-122"/>
                <a:ea typeface="微软雅黑" panose="020B0503020204020204" charset="-122"/>
                <a:cs typeface="微软雅黑" panose="020B0503020204020204" charset="-122"/>
              </a:rPr>
              <a:t>2</a:t>
            </a:r>
            <a:r>
              <a:rPr lang="zh-CN" altLang="en-US" sz="2400">
                <a:latin typeface="微软雅黑" panose="020B0503020204020204" charset="-122"/>
                <a:ea typeface="微软雅黑" panose="020B0503020204020204" charset="-122"/>
                <a:cs typeface="微软雅黑" panose="020B0503020204020204" charset="-122"/>
              </a:rPr>
              <a:t>版）</a:t>
            </a:r>
            <a:r>
              <a:rPr lang="en-US" altLang="zh-CN" sz="2400">
                <a:latin typeface="微软雅黑" panose="020B0503020204020204" charset="-122"/>
                <a:ea typeface="微软雅黑" panose="020B0503020204020204" charset="-122"/>
                <a:cs typeface="微软雅黑" panose="020B0503020204020204" charset="-122"/>
              </a:rPr>
              <a:t>》</a:t>
            </a:r>
            <a:endParaRPr lang="en-US" altLang="zh-CN" sz="2400">
              <a:latin typeface="微软雅黑" panose="020B0503020204020204" charset="-122"/>
              <a:ea typeface="微软雅黑" panose="020B0503020204020204" charset="-122"/>
              <a:cs typeface="微软雅黑" panose="020B0503020204020204" charset="-122"/>
            </a:endParaRPr>
          </a:p>
          <a:p>
            <a:pPr marL="342900" indent="-342900" eaLnBrk="0" hangingPunct="0">
              <a:spcBef>
                <a:spcPct val="20000"/>
              </a:spcBef>
              <a:buClrTx/>
              <a:buFontTx/>
              <a:buChar char="•"/>
            </a:pPr>
            <a:r>
              <a:rPr lang="zh-CN" altLang="en-US" sz="2400">
                <a:latin typeface="微软雅黑" panose="020B0503020204020204" charset="-122"/>
                <a:ea typeface="微软雅黑" panose="020B0503020204020204" charset="-122"/>
                <a:cs typeface="微软雅黑" panose="020B0503020204020204" charset="-122"/>
              </a:rPr>
              <a:t>人民邮电出版社，</a:t>
            </a:r>
            <a:r>
              <a:rPr lang="en-US" altLang="zh-CN" sz="2400">
                <a:latin typeface="微软雅黑" panose="020B0503020204020204" charset="-122"/>
                <a:ea typeface="微软雅黑" panose="020B0503020204020204" charset="-122"/>
                <a:cs typeface="微软雅黑" panose="020B0503020204020204" charset="-122"/>
              </a:rPr>
              <a:t>2024</a:t>
            </a:r>
            <a:r>
              <a:rPr lang="zh-CN" altLang="en-US" sz="2400">
                <a:latin typeface="微软雅黑" panose="020B0503020204020204" charset="-122"/>
                <a:ea typeface="微软雅黑" panose="020B0503020204020204" charset="-122"/>
                <a:cs typeface="微软雅黑" panose="020B0503020204020204" charset="-122"/>
              </a:rPr>
              <a:t>年</a:t>
            </a:r>
            <a:r>
              <a:rPr lang="en-US" altLang="zh-CN" sz="2400">
                <a:latin typeface="微软雅黑" panose="020B0503020204020204" charset="-122"/>
                <a:ea typeface="微软雅黑" panose="020B0503020204020204" charset="-122"/>
                <a:cs typeface="微软雅黑" panose="020B0503020204020204" charset="-122"/>
              </a:rPr>
              <a:t>7</a:t>
            </a:r>
            <a:r>
              <a:rPr lang="zh-CN" altLang="en-US" sz="2400">
                <a:latin typeface="微软雅黑" panose="020B0503020204020204" charset="-122"/>
                <a:ea typeface="微软雅黑" panose="020B0503020204020204" charset="-122"/>
                <a:cs typeface="微软雅黑" panose="020B0503020204020204" charset="-122"/>
              </a:rPr>
              <a:t>月第</a:t>
            </a:r>
            <a:r>
              <a:rPr lang="en-US" altLang="zh-CN" sz="2400">
                <a:latin typeface="微软雅黑" panose="020B0503020204020204" charset="-122"/>
                <a:ea typeface="微软雅黑" panose="020B0503020204020204" charset="-122"/>
                <a:cs typeface="微软雅黑" panose="020B0503020204020204" charset="-122"/>
              </a:rPr>
              <a:t>2</a:t>
            </a:r>
            <a:r>
              <a:rPr lang="zh-CN" altLang="en-US" sz="2400">
                <a:latin typeface="微软雅黑" panose="020B0503020204020204" charset="-122"/>
                <a:ea typeface="微软雅黑" panose="020B0503020204020204" charset="-122"/>
                <a:cs typeface="微软雅黑" panose="020B0503020204020204" charset="-122"/>
              </a:rPr>
              <a:t>版</a:t>
            </a:r>
            <a:endParaRPr lang="en-US" altLang="zh-CN" sz="2400">
              <a:latin typeface="微软雅黑" panose="020B0503020204020204" charset="-122"/>
              <a:ea typeface="微软雅黑" panose="020B0503020204020204" charset="-122"/>
              <a:cs typeface="微软雅黑" panose="020B0503020204020204" charset="-122"/>
            </a:endParaRPr>
          </a:p>
          <a:p>
            <a:pPr marL="342900" indent="-342900" eaLnBrk="0" hangingPunct="0">
              <a:spcBef>
                <a:spcPct val="20000"/>
              </a:spcBef>
              <a:buClrTx/>
              <a:buFontTx/>
              <a:buChar char="•"/>
            </a:pPr>
            <a:r>
              <a:rPr lang="en-US" altLang="zh-CN" sz="2400">
                <a:latin typeface="微软雅黑" panose="020B0503020204020204" charset="-122"/>
                <a:ea typeface="微软雅黑" panose="020B0503020204020204" charset="-122"/>
                <a:cs typeface="微软雅黑" panose="020B0503020204020204" charset="-122"/>
              </a:rPr>
              <a:t>ISBN:978-7-115-64185-4 </a:t>
            </a:r>
            <a:r>
              <a:rPr lang="zh-CN" altLang="en-US" sz="2400">
                <a:latin typeface="微软雅黑" panose="020B0503020204020204" charset="-122"/>
                <a:ea typeface="微软雅黑" panose="020B0503020204020204" charset="-122"/>
                <a:cs typeface="微软雅黑" panose="020B0503020204020204" charset="-122"/>
              </a:rPr>
              <a:t>定价：</a:t>
            </a:r>
            <a:r>
              <a:rPr lang="en-US" altLang="zh-CN" sz="2400">
                <a:latin typeface="微软雅黑" panose="020B0503020204020204" charset="-122"/>
                <a:ea typeface="微软雅黑" panose="020B0503020204020204" charset="-122"/>
                <a:cs typeface="微软雅黑" panose="020B0503020204020204" charset="-122"/>
              </a:rPr>
              <a:t>59.80</a:t>
            </a:r>
            <a:r>
              <a:rPr lang="zh-CN" altLang="en-US" sz="2400">
                <a:latin typeface="微软雅黑" panose="020B0503020204020204" charset="-122"/>
                <a:ea typeface="微软雅黑" panose="020B0503020204020204" charset="-122"/>
                <a:cs typeface="微软雅黑" panose="020B0503020204020204" charset="-122"/>
              </a:rPr>
              <a:t>元</a:t>
            </a:r>
            <a:endParaRPr lang="zh-CN" altLang="en-US" sz="2400">
              <a:latin typeface="微软雅黑" panose="020B0503020204020204" charset="-122"/>
              <a:ea typeface="微软雅黑" panose="020B0503020204020204" charset="-122"/>
              <a:cs typeface="微软雅黑" panose="020B0503020204020204" charset="-122"/>
            </a:endParaRPr>
          </a:p>
        </p:txBody>
      </p:sp>
      <p:pic>
        <p:nvPicPr>
          <p:cNvPr id="29702" name="图片 1" descr="大数据导论（第2版）封面-立体"/>
          <p:cNvPicPr>
            <a:picLocks noChangeAspect="1"/>
          </p:cNvPicPr>
          <p:nvPr/>
        </p:nvPicPr>
        <p:blipFill>
          <a:blip r:embed="rId6"/>
          <a:stretch>
            <a:fillRect/>
          </a:stretch>
        </p:blipFill>
        <p:spPr>
          <a:xfrm>
            <a:off x="7378700" y="1905000"/>
            <a:ext cx="4619625" cy="4619625"/>
          </a:xfrm>
          <a:prstGeom prst="rect">
            <a:avLst/>
          </a:prstGeom>
          <a:noFill/>
          <a:ln w="9525">
            <a:noFill/>
          </a:ln>
        </p:spPr>
      </p:pic>
      <p:sp>
        <p:nvSpPr>
          <p:cNvPr id="29700" name="TextBox 7"/>
          <p:cNvSpPr txBox="1"/>
          <p:nvPr/>
        </p:nvSpPr>
        <p:spPr>
          <a:xfrm>
            <a:off x="7848600" y="1485900"/>
            <a:ext cx="3646488" cy="369888"/>
          </a:xfrm>
          <a:prstGeom prst="rect">
            <a:avLst/>
          </a:prstGeom>
          <a:noFill/>
          <a:ln w="9525">
            <a:noFill/>
          </a:ln>
        </p:spPr>
        <p:txBody>
          <a:bodyPr wrap="none" anchor="t" anchorCtr="0">
            <a:spAutoFit/>
          </a:bodyPr>
          <a:p>
            <a:r>
              <a:rPr lang="zh-CN" altLang="en-US" b="1" dirty="0">
                <a:solidFill>
                  <a:srgbClr val="FF0000"/>
                </a:solidFill>
                <a:latin typeface="微软雅黑" panose="020B0503020204020204" charset="-122"/>
                <a:ea typeface="微软雅黑" panose="020B0503020204020204" charset="-122"/>
              </a:rPr>
              <a:t>开设大数据专业导论课的优质教材</a:t>
            </a:r>
            <a:endParaRPr lang="zh-CN" altLang="en-US" b="1" dirty="0">
              <a:solidFill>
                <a:srgbClr val="FF0000"/>
              </a:solidFill>
              <a:latin typeface="微软雅黑" panose="020B0503020204020204" charset="-122"/>
              <a:ea typeface="微软雅黑" panose="020B0503020204020204" charset="-122"/>
            </a:endParaRPr>
          </a:p>
        </p:txBody>
      </p:sp>
      <p:sp>
        <p:nvSpPr>
          <p:cNvPr id="29701" name="文本框 2"/>
          <p:cNvSpPr txBox="1"/>
          <p:nvPr/>
        </p:nvSpPr>
        <p:spPr>
          <a:xfrm>
            <a:off x="1097915" y="3181350"/>
            <a:ext cx="6448425" cy="3138170"/>
          </a:xfrm>
          <a:prstGeom prst="rect">
            <a:avLst/>
          </a:prstGeom>
          <a:noFill/>
          <a:ln w="9525">
            <a:noFill/>
          </a:ln>
        </p:spPr>
        <p:txBody>
          <a:bodyPr wrap="square" anchor="t" anchorCtr="0">
            <a:spAutoFit/>
          </a:bodyPr>
          <a:p>
            <a:r>
              <a:rPr lang="zh-CN" altLang="en-US">
                <a:latin typeface="微软雅黑" panose="020B0503020204020204" charset="-122"/>
                <a:ea typeface="微软雅黑" panose="020B0503020204020204" charset="-122"/>
                <a:cs typeface="微软雅黑" panose="020B0503020204020204" charset="-122"/>
              </a:rPr>
              <a:t>本书详细阐述了培养复合型大数据专业人才所需要的大数据相关知识。全书共10章，内容包括大数据概述、大数据与其他新兴技术的关系、大数据基础知识、大数据应用、大数据硬件环境、数据采集与预处理、数据存储与管理、数据处理与分析、数据可视化、大数据分析综合案例。在大数据基础知识部分，本书详细介绍了与培养学生的数据素养相关的知识，包括大数据安全、大数据思维、大数据伦理、数据共享、数据开放和大数据交易。</a:t>
            </a:r>
            <a:endParaRPr lang="zh-CN" altLang="en-US">
              <a:latin typeface="微软雅黑" panose="020B0503020204020204" charset="-122"/>
              <a:ea typeface="微软雅黑" panose="020B0503020204020204" charset="-122"/>
              <a:cs typeface="微软雅黑" panose="020B0503020204020204" charset="-122"/>
            </a:endParaRPr>
          </a:p>
          <a:p>
            <a:endParaRPr lang="zh-CN" altLang="en-US">
              <a:latin typeface="微软雅黑" panose="020B0503020204020204" charset="-122"/>
              <a:ea typeface="微软雅黑" panose="020B0503020204020204" charset="-122"/>
              <a:cs typeface="微软雅黑" panose="020B0503020204020204" charset="-122"/>
            </a:endParaRPr>
          </a:p>
          <a:p>
            <a:r>
              <a:rPr lang="zh-CN" altLang="en-US">
                <a:latin typeface="微软雅黑" panose="020B0503020204020204" charset="-122"/>
                <a:ea typeface="微软雅黑" panose="020B0503020204020204" charset="-122"/>
                <a:cs typeface="微软雅黑" panose="020B0503020204020204" charset="-122"/>
              </a:rPr>
              <a:t>教材官网：</a:t>
            </a:r>
            <a:endParaRPr lang="zh-CN" altLang="en-US">
              <a:latin typeface="微软雅黑" panose="020B0503020204020204" charset="-122"/>
              <a:ea typeface="微软雅黑" panose="020B0503020204020204" charset="-122"/>
              <a:cs typeface="微软雅黑" panose="020B0503020204020204" charset="-122"/>
            </a:endParaRPr>
          </a:p>
          <a:p>
            <a:r>
              <a:rPr lang="zh-CN" altLang="en-US">
                <a:latin typeface="微软雅黑" panose="020B0503020204020204" charset="-122"/>
                <a:ea typeface="微软雅黑" panose="020B0503020204020204" charset="-122"/>
                <a:cs typeface="微软雅黑" panose="020B0503020204020204" charset="-122"/>
              </a:rPr>
              <a:t>https://dblab.xmu.edu.cn/post/bigdata-introduction2/</a:t>
            </a:r>
            <a:endParaRPr lang="zh-CN" altLang="en-US">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 name="组合 30"/>
          <p:cNvGrpSpPr/>
          <p:nvPr/>
        </p:nvGrpSpPr>
        <p:grpSpPr>
          <a:xfrm>
            <a:off x="1097915" y="230505"/>
            <a:ext cx="10480040" cy="958215"/>
            <a:chOff x="983884" y="1682895"/>
            <a:chExt cx="10480040" cy="944746"/>
          </a:xfrm>
        </p:grpSpPr>
        <p:sp>
          <p:nvSpPr>
            <p:cNvPr id="30" name="椭圆 29"/>
            <p:cNvSpPr/>
            <p:nvPr>
              <p:custDataLst>
                <p:tags r:id="rId1"/>
              </p:custDataLst>
            </p:nvPr>
          </p:nvSpPr>
          <p:spPr>
            <a:xfrm>
              <a:off x="3680419" y="1682895"/>
              <a:ext cx="693804" cy="693804"/>
            </a:xfrm>
            <a:prstGeom prst="ellipse">
              <a:avLst/>
            </a:prstGeom>
            <a:solidFill>
              <a:srgbClr val="5FCBF5">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sym typeface="Segoe UI" panose="020B0502040204020203" pitchFamily="34" charset="0"/>
              </a:endParaRPr>
            </a:p>
          </p:txBody>
        </p:sp>
        <p:sp>
          <p:nvSpPr>
            <p:cNvPr id="12" name="文本框 11"/>
            <p:cNvSpPr txBox="1"/>
            <p:nvPr>
              <p:custDataLst>
                <p:tags r:id="rId2"/>
              </p:custDataLst>
            </p:nvPr>
          </p:nvSpPr>
          <p:spPr>
            <a:xfrm>
              <a:off x="983884" y="1869465"/>
              <a:ext cx="10480040" cy="621066"/>
            </a:xfrm>
            <a:prstGeom prst="rect">
              <a:avLst/>
            </a:prstGeom>
            <a:noFill/>
          </p:spPr>
          <p:txBody>
            <a:bodyPr wrap="square" rtlCol="0">
              <a:noAutofit/>
            </a:bodyPr>
            <a:p>
              <a:pPr algn="l"/>
              <a:r>
                <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附录</a:t>
              </a:r>
              <a:r>
                <a:rPr lang="en-US" altLang="zh-CN"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F</a:t>
              </a:r>
              <a:r>
                <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：《大数据技术原理与应用（第</a:t>
              </a:r>
              <a:r>
                <a:rPr lang="en-US" altLang="zh-CN"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4</a:t>
              </a:r>
              <a:r>
                <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版）》教材</a:t>
              </a:r>
              <a:endPar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endParaRPr>
            </a:p>
          </p:txBody>
        </p:sp>
        <p:sp>
          <p:nvSpPr>
            <p:cNvPr id="29" name="矩形: 圆角 28"/>
            <p:cNvSpPr/>
            <p:nvPr>
              <p:custDataLst>
                <p:tags r:id="rId3"/>
              </p:custDataLst>
            </p:nvPr>
          </p:nvSpPr>
          <p:spPr>
            <a:xfrm>
              <a:off x="1072218" y="2562116"/>
              <a:ext cx="745244" cy="65525"/>
            </a:xfrm>
            <a:prstGeom prst="roundRect">
              <a:avLst>
                <a:gd name="adj" fmla="val 50000"/>
              </a:avLst>
            </a:prstGeom>
            <a:solidFill>
              <a:srgbClr val="287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微软雅黑" panose="020B0503020204020204" charset="-122"/>
                <a:ea typeface="微软雅黑" panose="020B0503020204020204" charset="-122"/>
                <a:sym typeface="Segoe UI" panose="020B0502040204020203" pitchFamily="34" charset="0"/>
              </a:endParaRPr>
            </a:p>
          </p:txBody>
        </p:sp>
      </p:grpSp>
      <p:pic>
        <p:nvPicPr>
          <p:cNvPr id="8205" name="Picture 25" descr="C:/桌面/工作/两万页！我的钱！我来了！/211c528faaa192234954aff8b26d7f8c.png211c528faaa192234954aff8b26d7f8c"/>
          <p:cNvPicPr>
            <a:picLocks noChangeAspect="1"/>
          </p:cNvPicPr>
          <p:nvPr>
            <p:custDataLst>
              <p:tags r:id="rId4"/>
            </p:custDataLst>
          </p:nvPr>
        </p:nvPicPr>
        <p:blipFill>
          <a:blip r:embed="rId5"/>
          <a:srcRect l="213" r="213"/>
          <a:stretch>
            <a:fillRect/>
          </a:stretch>
        </p:blipFill>
        <p:spPr>
          <a:xfrm>
            <a:off x="207645" y="421005"/>
            <a:ext cx="890270" cy="893445"/>
          </a:xfrm>
          <a:prstGeom prst="rect">
            <a:avLst/>
          </a:prstGeom>
          <a:noFill/>
          <a:ln w="9525">
            <a:noFill/>
          </a:ln>
        </p:spPr>
      </p:pic>
      <p:sp>
        <p:nvSpPr>
          <p:cNvPr id="87045" name="Text Box 13"/>
          <p:cNvSpPr txBox="1"/>
          <p:nvPr/>
        </p:nvSpPr>
        <p:spPr>
          <a:xfrm>
            <a:off x="747395" y="1693545"/>
            <a:ext cx="7400290" cy="4215130"/>
          </a:xfrm>
          <a:prstGeom prst="rect">
            <a:avLst/>
          </a:prstGeom>
          <a:noFill/>
          <a:ln w="9525">
            <a:noFill/>
          </a:ln>
        </p:spPr>
        <p:txBody>
          <a:bodyPr wrap="square" lIns="121914" tIns="60957" rIns="121914" bIns="60957" anchor="t" anchorCtr="0">
            <a:noAutofit/>
          </a:bodyPr>
          <a:p>
            <a:pPr marL="285750" indent="-285750">
              <a:lnSpc>
                <a:spcPct val="130000"/>
              </a:lnSpc>
              <a:buFont typeface="Wingdings" panose="05000000000000000000" charset="0"/>
              <a:buChar char="n"/>
            </a:pPr>
            <a:r>
              <a:rPr sz="1400" b="1" dirty="0">
                <a:latin typeface="等线" panose="02010600030101010101" pitchFamily="2" charset="-122"/>
                <a:ea typeface="等线" panose="02010600030101010101" pitchFamily="2" charset="-122"/>
                <a:cs typeface="等线" panose="02010600030101010101" pitchFamily="2" charset="-122"/>
              </a:rPr>
              <a:t>《大数据技术原理与应用——概念、存储、处理、分析与应用（第</a:t>
            </a:r>
            <a:r>
              <a:rPr lang="en-US" sz="1400" b="1" dirty="0">
                <a:latin typeface="等线" panose="02010600030101010101" pitchFamily="2" charset="-122"/>
                <a:ea typeface="等线" panose="02010600030101010101" pitchFamily="2" charset="-122"/>
                <a:cs typeface="等线" panose="02010600030101010101" pitchFamily="2" charset="-122"/>
              </a:rPr>
              <a:t>4</a:t>
            </a:r>
            <a:r>
              <a:rPr sz="1400" b="1" dirty="0">
                <a:latin typeface="等线" panose="02010600030101010101" pitchFamily="2" charset="-122"/>
                <a:ea typeface="等线" panose="02010600030101010101" pitchFamily="2" charset="-122"/>
                <a:cs typeface="等线" panose="02010600030101010101" pitchFamily="2" charset="-122"/>
              </a:rPr>
              <a:t>版）》，由厦门大学计算机科学系林子雨博士编著，是国内高校第一本系统介绍大数据知识的专业教材。人民邮电出版社   ISBN:978-7-115-64181-6   定价：</a:t>
            </a:r>
            <a:r>
              <a:rPr lang="en-US" sz="1400" b="1" dirty="0">
                <a:latin typeface="等线" panose="02010600030101010101" pitchFamily="2" charset="-122"/>
                <a:ea typeface="等线" panose="02010600030101010101" pitchFamily="2" charset="-122"/>
                <a:cs typeface="等线" panose="02010600030101010101" pitchFamily="2" charset="-122"/>
              </a:rPr>
              <a:t>65</a:t>
            </a:r>
            <a:r>
              <a:rPr sz="1400" b="1" dirty="0">
                <a:latin typeface="等线" panose="02010600030101010101" pitchFamily="2" charset="-122"/>
                <a:ea typeface="等线" panose="02010600030101010101" pitchFamily="2" charset="-122"/>
                <a:cs typeface="等线" panose="02010600030101010101" pitchFamily="2" charset="-122"/>
              </a:rPr>
              <a:t>元</a:t>
            </a:r>
            <a:endParaRPr sz="1400" b="1" dirty="0">
              <a:latin typeface="等线" panose="02010600030101010101" pitchFamily="2" charset="-122"/>
              <a:ea typeface="等线" panose="02010600030101010101" pitchFamily="2" charset="-122"/>
              <a:cs typeface="等线" panose="02010600030101010101" pitchFamily="2" charset="-122"/>
            </a:endParaRPr>
          </a:p>
          <a:p>
            <a:pPr marL="285750" indent="-285750">
              <a:lnSpc>
                <a:spcPct val="130000"/>
              </a:lnSpc>
              <a:buFont typeface="Wingdings" panose="05000000000000000000" charset="0"/>
              <a:buChar char="n"/>
            </a:pPr>
            <a:r>
              <a:rPr sz="1400" b="1" dirty="0">
                <a:latin typeface="等线" panose="02010600030101010101" pitchFamily="2" charset="-122"/>
                <a:ea typeface="等线" panose="02010600030101010101" pitchFamily="2" charset="-122"/>
                <a:cs typeface="等线" panose="02010600030101010101" pitchFamily="2" charset="-122"/>
              </a:rPr>
              <a:t>全书共有1</a:t>
            </a:r>
            <a:r>
              <a:rPr lang="en-US" sz="1400" b="1" dirty="0">
                <a:latin typeface="等线" panose="02010600030101010101" pitchFamily="2" charset="-122"/>
                <a:ea typeface="等线" panose="02010600030101010101" pitchFamily="2" charset="-122"/>
                <a:cs typeface="等线" panose="02010600030101010101" pitchFamily="2" charset="-122"/>
              </a:rPr>
              <a:t>4</a:t>
            </a:r>
            <a:r>
              <a:rPr sz="1400" b="1" dirty="0">
                <a:latin typeface="等线" panose="02010600030101010101" pitchFamily="2" charset="-122"/>
                <a:ea typeface="等线" panose="02010600030101010101" pitchFamily="2" charset="-122"/>
                <a:cs typeface="等线" panose="02010600030101010101" pitchFamily="2" charset="-122"/>
              </a:rPr>
              <a:t>章，系统地论述了大数据的基本概念、大数据处理架构Hadoop、分布式文件系统HDFS、分布式数据 库HBase、NoSQL数据库、云数据库、分布式并行编程模型MapReduce、Spark、流计算、Flink、图计算以及大数据在各个领域的应用。在Hadoop、HDFS、HBase、MapReduce、Spark和Flink等重要章节，安排了入门级的实践操作，让读者更好地学习和掌握大数据关键技术。</a:t>
            </a:r>
            <a:endParaRPr sz="1400" b="1" dirty="0">
              <a:latin typeface="等线" panose="02010600030101010101" pitchFamily="2" charset="-122"/>
              <a:ea typeface="等线" panose="02010600030101010101" pitchFamily="2" charset="-122"/>
              <a:cs typeface="等线" panose="02010600030101010101" pitchFamily="2" charset="-122"/>
            </a:endParaRPr>
          </a:p>
          <a:p>
            <a:pPr marL="285750" indent="-285750">
              <a:lnSpc>
                <a:spcPct val="130000"/>
              </a:lnSpc>
              <a:buFont typeface="Wingdings" panose="05000000000000000000" charset="0"/>
              <a:buChar char="n"/>
            </a:pPr>
            <a:r>
              <a:rPr sz="1400" b="1" dirty="0">
                <a:latin typeface="等线" panose="02010600030101010101" pitchFamily="2" charset="-122"/>
                <a:ea typeface="等线" panose="02010600030101010101" pitchFamily="2" charset="-122"/>
                <a:cs typeface="等线" panose="02010600030101010101" pitchFamily="2" charset="-122"/>
              </a:rPr>
              <a:t>本书可以作为高等院校计算机专业、信息管理等相关专业的大数据课程教材，也可供相关技术人员参考、学习、培训之用。</a:t>
            </a:r>
            <a:endParaRPr sz="1400" b="1" dirty="0">
              <a:latin typeface="等线" panose="02010600030101010101" pitchFamily="2" charset="-122"/>
              <a:ea typeface="等线" panose="02010600030101010101" pitchFamily="2" charset="-122"/>
              <a:cs typeface="等线" panose="02010600030101010101" pitchFamily="2" charset="-122"/>
            </a:endParaRPr>
          </a:p>
          <a:p>
            <a:pPr marL="285750" indent="-285750">
              <a:lnSpc>
                <a:spcPct val="130000"/>
              </a:lnSpc>
              <a:buFont typeface="Wingdings" panose="05000000000000000000" charset="0"/>
              <a:buChar char="n"/>
            </a:pPr>
            <a:r>
              <a:rPr lang="zh-CN" altLang="en-US" sz="1400" b="1" dirty="0">
                <a:latin typeface="等线" panose="02010600030101010101" pitchFamily="2" charset="-122"/>
                <a:ea typeface="等线" panose="02010600030101010101" pitchFamily="2" charset="-122"/>
                <a:cs typeface="等线" panose="02010600030101010101" pitchFamily="2" charset="-122"/>
              </a:rPr>
              <a:t>欢迎访问《大数据技术原理与应用——概念、存储、处理、分析与应用（第</a:t>
            </a:r>
            <a:r>
              <a:rPr lang="en-US" altLang="zh-CN" sz="1400" b="1" dirty="0">
                <a:latin typeface="等线" panose="02010600030101010101" pitchFamily="2" charset="-122"/>
                <a:ea typeface="等线" panose="02010600030101010101" pitchFamily="2" charset="-122"/>
                <a:cs typeface="等线" panose="02010600030101010101" pitchFamily="2" charset="-122"/>
              </a:rPr>
              <a:t>4</a:t>
            </a:r>
            <a:r>
              <a:rPr lang="zh-CN" altLang="en-US" sz="1400" b="1" dirty="0">
                <a:latin typeface="等线" panose="02010600030101010101" pitchFamily="2" charset="-122"/>
                <a:ea typeface="等线" panose="02010600030101010101" pitchFamily="2" charset="-122"/>
                <a:cs typeface="等线" panose="02010600030101010101" pitchFamily="2" charset="-122"/>
              </a:rPr>
              <a:t>版）》教材官方网站：http://dblab.xmu.edu.cn/post/bigdata</a:t>
            </a:r>
            <a:r>
              <a:rPr lang="en-US" altLang="zh-CN" sz="1400" b="1" dirty="0">
                <a:latin typeface="等线" panose="02010600030101010101" pitchFamily="2" charset="-122"/>
                <a:ea typeface="等线" panose="02010600030101010101" pitchFamily="2" charset="-122"/>
                <a:cs typeface="等线" panose="02010600030101010101" pitchFamily="2" charset="-122"/>
              </a:rPr>
              <a:t>4</a:t>
            </a:r>
            <a:endParaRPr lang="en-US" altLang="zh-CN" sz="1400" b="1" dirty="0">
              <a:latin typeface="等线" panose="02010600030101010101" pitchFamily="2" charset="-122"/>
              <a:ea typeface="等线" panose="02010600030101010101" pitchFamily="2" charset="-122"/>
              <a:cs typeface="等线" panose="02010600030101010101" pitchFamily="2" charset="-122"/>
            </a:endParaRPr>
          </a:p>
        </p:txBody>
      </p:sp>
      <p:pic>
        <p:nvPicPr>
          <p:cNvPr id="3" name="图片 2" descr="大数据技术原理与应用（第4版）教材封面-立体"/>
          <p:cNvPicPr>
            <a:picLocks noChangeAspect="1"/>
          </p:cNvPicPr>
          <p:nvPr/>
        </p:nvPicPr>
        <p:blipFill>
          <a:blip r:embed="rId6"/>
          <a:srcRect l="13993" r="14743"/>
          <a:stretch>
            <a:fillRect/>
          </a:stretch>
        </p:blipFill>
        <p:spPr>
          <a:xfrm>
            <a:off x="8721725" y="1502410"/>
            <a:ext cx="3140075" cy="4406265"/>
          </a:xfrm>
          <a:prstGeom prst="rect">
            <a:avLst/>
          </a:prstGeom>
        </p:spPr>
      </p:pic>
      <p:pic>
        <p:nvPicPr>
          <p:cNvPr id="4" name="图片 3"/>
          <p:cNvPicPr/>
          <p:nvPr/>
        </p:nvPicPr>
        <p:blipFill>
          <a:blip r:embed="rId7"/>
        </p:blipFill>
        <p:spPr>
          <a:xfrm>
            <a:off x="6173470" y="4989195"/>
            <a:ext cx="1546860" cy="154686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 name="组合 30"/>
          <p:cNvGrpSpPr/>
          <p:nvPr/>
        </p:nvGrpSpPr>
        <p:grpSpPr>
          <a:xfrm>
            <a:off x="1097915" y="230505"/>
            <a:ext cx="10480040" cy="958215"/>
            <a:chOff x="983884" y="1682895"/>
            <a:chExt cx="10480040" cy="944746"/>
          </a:xfrm>
        </p:grpSpPr>
        <p:sp>
          <p:nvSpPr>
            <p:cNvPr id="30" name="椭圆 29"/>
            <p:cNvSpPr/>
            <p:nvPr>
              <p:custDataLst>
                <p:tags r:id="rId1"/>
              </p:custDataLst>
            </p:nvPr>
          </p:nvSpPr>
          <p:spPr>
            <a:xfrm>
              <a:off x="3680419" y="1682895"/>
              <a:ext cx="693804" cy="693804"/>
            </a:xfrm>
            <a:prstGeom prst="ellipse">
              <a:avLst/>
            </a:prstGeom>
            <a:solidFill>
              <a:srgbClr val="5FCBF5">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sym typeface="Segoe UI" panose="020B0502040204020203" pitchFamily="34" charset="0"/>
              </a:endParaRPr>
            </a:p>
          </p:txBody>
        </p:sp>
        <p:sp>
          <p:nvSpPr>
            <p:cNvPr id="12" name="文本框 11"/>
            <p:cNvSpPr txBox="1"/>
            <p:nvPr>
              <p:custDataLst>
                <p:tags r:id="rId2"/>
              </p:custDataLst>
            </p:nvPr>
          </p:nvSpPr>
          <p:spPr>
            <a:xfrm>
              <a:off x="983884" y="1869465"/>
              <a:ext cx="10480040" cy="621066"/>
            </a:xfrm>
            <a:prstGeom prst="rect">
              <a:avLst/>
            </a:prstGeom>
            <a:noFill/>
          </p:spPr>
          <p:txBody>
            <a:bodyPr wrap="square" rtlCol="0">
              <a:noAutofit/>
            </a:bodyPr>
            <a:p>
              <a:pPr algn="l"/>
              <a:r>
                <a:rPr lang="zh-CN" altLang="en-US" sz="3200" b="1" dirty="0">
                  <a:solidFill>
                    <a:srgbClr val="0059B2"/>
                  </a:solidFill>
                  <a:latin typeface="微软雅黑" panose="020B0503020204020204" charset="-122"/>
                  <a:ea typeface="微软雅黑" panose="020B0503020204020204" charset="-122"/>
                  <a:cs typeface="+mn-ea"/>
                  <a:sym typeface="Segoe UI" panose="020B0502040204020203" pitchFamily="34" charset="0"/>
                </a:rPr>
                <a:t>附录</a:t>
              </a:r>
              <a:r>
                <a:rPr lang="en-US" altLang="zh-CN" sz="3200" b="1" dirty="0">
                  <a:solidFill>
                    <a:srgbClr val="0059B2"/>
                  </a:solidFill>
                  <a:latin typeface="微软雅黑" panose="020B0503020204020204" charset="-122"/>
                  <a:ea typeface="微软雅黑" panose="020B0503020204020204" charset="-122"/>
                  <a:cs typeface="+mn-ea"/>
                  <a:sym typeface="Segoe UI" panose="020B0502040204020203" pitchFamily="34" charset="0"/>
                </a:rPr>
                <a:t>G</a:t>
              </a:r>
              <a:r>
                <a:rPr lang="zh-CN" altLang="en-US" sz="3200" b="1" dirty="0">
                  <a:solidFill>
                    <a:srgbClr val="0059B2"/>
                  </a:solidFill>
                  <a:latin typeface="微软雅黑" panose="020B0503020204020204" charset="-122"/>
                  <a:ea typeface="微软雅黑" panose="020B0503020204020204" charset="-122"/>
                  <a:cs typeface="+mn-ea"/>
                  <a:sym typeface="Segoe UI" panose="020B0502040204020203" pitchFamily="34" charset="0"/>
                </a:rPr>
                <a:t>：《大数据基础编程、实验和案例教程（第</a:t>
              </a:r>
              <a:r>
                <a:rPr lang="en-US" altLang="zh-CN" sz="3200" b="1" dirty="0">
                  <a:solidFill>
                    <a:srgbClr val="0059B2"/>
                  </a:solidFill>
                  <a:latin typeface="微软雅黑" panose="020B0503020204020204" charset="-122"/>
                  <a:ea typeface="微软雅黑" panose="020B0503020204020204" charset="-122"/>
                  <a:cs typeface="+mn-ea"/>
                  <a:sym typeface="Segoe UI" panose="020B0502040204020203" pitchFamily="34" charset="0"/>
                </a:rPr>
                <a:t>3</a:t>
              </a:r>
              <a:r>
                <a:rPr lang="zh-CN" altLang="en-US" sz="3200" b="1" dirty="0">
                  <a:solidFill>
                    <a:srgbClr val="0059B2"/>
                  </a:solidFill>
                  <a:latin typeface="微软雅黑" panose="020B0503020204020204" charset="-122"/>
                  <a:ea typeface="微软雅黑" panose="020B0503020204020204" charset="-122"/>
                  <a:cs typeface="+mn-ea"/>
                  <a:sym typeface="Segoe UI" panose="020B0502040204020203" pitchFamily="34" charset="0"/>
                </a:rPr>
                <a:t>版）》</a:t>
              </a:r>
              <a:endParaRPr lang="zh-CN" altLang="en-US" sz="3200" b="1" dirty="0">
                <a:solidFill>
                  <a:srgbClr val="0059B2"/>
                </a:solidFill>
                <a:latin typeface="微软雅黑" panose="020B0503020204020204" charset="-122"/>
                <a:ea typeface="微软雅黑" panose="020B0503020204020204" charset="-122"/>
                <a:cs typeface="+mn-ea"/>
                <a:sym typeface="Segoe UI" panose="020B0502040204020203" pitchFamily="34" charset="0"/>
              </a:endParaRPr>
            </a:p>
          </p:txBody>
        </p:sp>
        <p:sp>
          <p:nvSpPr>
            <p:cNvPr id="29" name="矩形: 圆角 28"/>
            <p:cNvSpPr/>
            <p:nvPr>
              <p:custDataLst>
                <p:tags r:id="rId3"/>
              </p:custDataLst>
            </p:nvPr>
          </p:nvSpPr>
          <p:spPr>
            <a:xfrm>
              <a:off x="1072218" y="2562116"/>
              <a:ext cx="745244" cy="65525"/>
            </a:xfrm>
            <a:prstGeom prst="roundRect">
              <a:avLst>
                <a:gd name="adj" fmla="val 50000"/>
              </a:avLst>
            </a:prstGeom>
            <a:solidFill>
              <a:srgbClr val="287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微软雅黑" panose="020B0503020204020204" charset="-122"/>
                <a:ea typeface="微软雅黑" panose="020B0503020204020204" charset="-122"/>
                <a:sym typeface="Segoe UI" panose="020B0502040204020203" pitchFamily="34" charset="0"/>
              </a:endParaRPr>
            </a:p>
          </p:txBody>
        </p:sp>
      </p:grpSp>
      <p:pic>
        <p:nvPicPr>
          <p:cNvPr id="8205" name="Picture 25" descr="C:/桌面/工作/两万页！我的钱！我来了！/211c528faaa192234954aff8b26d7f8c.png211c528faaa192234954aff8b26d7f8c"/>
          <p:cNvPicPr>
            <a:picLocks noChangeAspect="1"/>
          </p:cNvPicPr>
          <p:nvPr>
            <p:custDataLst>
              <p:tags r:id="rId4"/>
            </p:custDataLst>
          </p:nvPr>
        </p:nvPicPr>
        <p:blipFill>
          <a:blip r:embed="rId5"/>
          <a:srcRect l="213" r="213"/>
          <a:stretch>
            <a:fillRect/>
          </a:stretch>
        </p:blipFill>
        <p:spPr>
          <a:xfrm>
            <a:off x="207645" y="421005"/>
            <a:ext cx="890270" cy="893445"/>
          </a:xfrm>
          <a:prstGeom prst="rect">
            <a:avLst/>
          </a:prstGeom>
          <a:noFill/>
          <a:ln w="9525">
            <a:noFill/>
          </a:ln>
        </p:spPr>
      </p:pic>
      <p:sp>
        <p:nvSpPr>
          <p:cNvPr id="87045" name="Text Box 13"/>
          <p:cNvSpPr txBox="1"/>
          <p:nvPr/>
        </p:nvSpPr>
        <p:spPr>
          <a:xfrm>
            <a:off x="747395" y="1693545"/>
            <a:ext cx="5060950" cy="4215130"/>
          </a:xfrm>
          <a:prstGeom prst="rect">
            <a:avLst/>
          </a:prstGeom>
          <a:noFill/>
          <a:ln w="9525">
            <a:noFill/>
          </a:ln>
        </p:spPr>
        <p:txBody>
          <a:bodyPr wrap="square" lIns="121914" tIns="60957" rIns="121914" bIns="60957" anchor="t" anchorCtr="0">
            <a:noAutofit/>
          </a:bodyPr>
          <a:p>
            <a:pPr marL="285750" indent="-285750">
              <a:lnSpc>
                <a:spcPct val="130000"/>
              </a:lnSpc>
              <a:buFont typeface="Wingdings" panose="05000000000000000000" charset="0"/>
              <a:buChar char="n"/>
            </a:pPr>
            <a:r>
              <a:rPr sz="1600" b="1" dirty="0">
                <a:latin typeface="等线" panose="02010600030101010101" pitchFamily="2" charset="-122"/>
                <a:ea typeface="等线" panose="02010600030101010101" pitchFamily="2" charset="-122"/>
                <a:cs typeface="等线" panose="02010600030101010101" pitchFamily="2" charset="-122"/>
              </a:rPr>
              <a:t>本书是与《大数据技术原理与应用（第</a:t>
            </a:r>
            <a:r>
              <a:rPr lang="en-US" sz="1600" b="1" dirty="0">
                <a:latin typeface="等线" panose="02010600030101010101" pitchFamily="2" charset="-122"/>
                <a:ea typeface="等线" panose="02010600030101010101" pitchFamily="2" charset="-122"/>
                <a:cs typeface="等线" panose="02010600030101010101" pitchFamily="2" charset="-122"/>
              </a:rPr>
              <a:t>4</a:t>
            </a:r>
            <a:r>
              <a:rPr sz="1600" b="1" dirty="0">
                <a:latin typeface="等线" panose="02010600030101010101" pitchFamily="2" charset="-122"/>
                <a:ea typeface="等线" panose="02010600030101010101" pitchFamily="2" charset="-122"/>
                <a:cs typeface="等线" panose="02010600030101010101" pitchFamily="2" charset="-122"/>
              </a:rPr>
              <a:t>版）》教材配套的唯一指定实验指导书</a:t>
            </a:r>
            <a:endParaRPr sz="1600" b="1" dirty="0">
              <a:latin typeface="等线" panose="02010600030101010101" pitchFamily="2" charset="-122"/>
              <a:ea typeface="等线" panose="02010600030101010101" pitchFamily="2" charset="-122"/>
              <a:cs typeface="等线" panose="02010600030101010101" pitchFamily="2" charset="-122"/>
            </a:endParaRPr>
          </a:p>
          <a:p>
            <a:pPr marL="285750" indent="-285750">
              <a:lnSpc>
                <a:spcPct val="130000"/>
              </a:lnSpc>
              <a:buFont typeface="Wingdings" panose="05000000000000000000" charset="0"/>
              <a:buChar char="n"/>
            </a:pPr>
            <a:r>
              <a:rPr lang="zh-CN" altLang="en-US" sz="1600" b="1" dirty="0">
                <a:latin typeface="等线" panose="02010600030101010101" pitchFamily="2" charset="-122"/>
                <a:ea typeface="等线" panose="02010600030101010101" pitchFamily="2" charset="-122"/>
                <a:cs typeface="等线" panose="02010600030101010101" pitchFamily="2" charset="-122"/>
              </a:rPr>
              <a:t>林子雨编著《大数据基础编程、实验和案例教程（第</a:t>
            </a:r>
            <a:r>
              <a:rPr lang="en-US" altLang="zh-CN" sz="1600" b="1" dirty="0">
                <a:latin typeface="等线" panose="02010600030101010101" pitchFamily="2" charset="-122"/>
                <a:ea typeface="等线" panose="02010600030101010101" pitchFamily="2" charset="-122"/>
                <a:cs typeface="等线" panose="02010600030101010101" pitchFamily="2" charset="-122"/>
              </a:rPr>
              <a:t>3</a:t>
            </a:r>
            <a:r>
              <a:rPr lang="zh-CN" altLang="en-US" sz="1600" b="1" dirty="0">
                <a:latin typeface="等线" panose="02010600030101010101" pitchFamily="2" charset="-122"/>
                <a:ea typeface="等线" panose="02010600030101010101" pitchFamily="2" charset="-122"/>
                <a:cs typeface="等线" panose="02010600030101010101" pitchFamily="2" charset="-122"/>
              </a:rPr>
              <a:t>版）》清华大学出版社  ISBN:978-7-302-66922-7  定价：69元</a:t>
            </a:r>
            <a:endParaRPr lang="zh-CN" altLang="en-US" sz="1600" b="1" dirty="0">
              <a:latin typeface="等线" panose="02010600030101010101" pitchFamily="2" charset="-122"/>
              <a:ea typeface="等线" panose="02010600030101010101" pitchFamily="2" charset="-122"/>
              <a:cs typeface="等线" panose="02010600030101010101" pitchFamily="2" charset="-122"/>
            </a:endParaRPr>
          </a:p>
          <a:p>
            <a:pPr marL="285750" indent="-285750">
              <a:lnSpc>
                <a:spcPct val="130000"/>
              </a:lnSpc>
              <a:buFont typeface="Wingdings" panose="05000000000000000000" charset="0"/>
              <a:buChar char="n"/>
            </a:pPr>
            <a:r>
              <a:rPr lang="zh-CN" altLang="en-US" sz="1600" b="1" dirty="0">
                <a:latin typeface="等线" panose="02010600030101010101" pitchFamily="2" charset="-122"/>
                <a:ea typeface="等线" panose="02010600030101010101" pitchFamily="2" charset="-122"/>
                <a:cs typeface="等线" panose="02010600030101010101" pitchFamily="2" charset="-122"/>
              </a:rPr>
              <a:t>步步引导，循序渐进，详尽的安装指南为顺利搭建大数据实验环境铺平道路</a:t>
            </a:r>
            <a:endParaRPr lang="zh-CN" altLang="en-US" sz="1600" b="1" dirty="0">
              <a:latin typeface="等线" panose="02010600030101010101" pitchFamily="2" charset="-122"/>
              <a:ea typeface="等线" panose="02010600030101010101" pitchFamily="2" charset="-122"/>
              <a:cs typeface="等线" panose="02010600030101010101" pitchFamily="2" charset="-122"/>
            </a:endParaRPr>
          </a:p>
          <a:p>
            <a:pPr marL="285750" indent="-285750">
              <a:lnSpc>
                <a:spcPct val="130000"/>
              </a:lnSpc>
              <a:buFont typeface="Wingdings" panose="05000000000000000000" charset="0"/>
              <a:buChar char="n"/>
            </a:pPr>
            <a:r>
              <a:rPr lang="zh-CN" altLang="en-US" sz="1600" b="1" dirty="0">
                <a:latin typeface="等线" panose="02010600030101010101" pitchFamily="2" charset="-122"/>
                <a:ea typeface="等线" panose="02010600030101010101" pitchFamily="2" charset="-122"/>
                <a:cs typeface="等线" panose="02010600030101010101" pitchFamily="2" charset="-122"/>
              </a:rPr>
              <a:t>深入浅出，去粗取精，丰富的代码实例帮助快速掌握大数据基础编程方法</a:t>
            </a:r>
            <a:endParaRPr lang="zh-CN" altLang="en-US" sz="1600" b="1" dirty="0">
              <a:latin typeface="等线" panose="02010600030101010101" pitchFamily="2" charset="-122"/>
              <a:ea typeface="等线" panose="02010600030101010101" pitchFamily="2" charset="-122"/>
              <a:cs typeface="等线" panose="02010600030101010101" pitchFamily="2" charset="-122"/>
            </a:endParaRPr>
          </a:p>
          <a:p>
            <a:pPr marL="285750" indent="-285750">
              <a:lnSpc>
                <a:spcPct val="130000"/>
              </a:lnSpc>
              <a:buFont typeface="Wingdings" panose="05000000000000000000" charset="0"/>
              <a:buChar char="n"/>
            </a:pPr>
            <a:r>
              <a:rPr lang="zh-CN" altLang="en-US" sz="1600" b="1" dirty="0">
                <a:latin typeface="等线" panose="02010600030101010101" pitchFamily="2" charset="-122"/>
                <a:ea typeface="等线" panose="02010600030101010101" pitchFamily="2" charset="-122"/>
                <a:cs typeface="等线" panose="02010600030101010101" pitchFamily="2" charset="-122"/>
              </a:rPr>
              <a:t>精心设计，巧妙融合，五套大数据实验题目促进理论与编程知识的消化和吸收</a:t>
            </a:r>
            <a:endParaRPr lang="zh-CN" altLang="en-US" sz="1600" b="1" dirty="0">
              <a:latin typeface="等线" panose="02010600030101010101" pitchFamily="2" charset="-122"/>
              <a:ea typeface="等线" panose="02010600030101010101" pitchFamily="2" charset="-122"/>
              <a:cs typeface="等线" panose="02010600030101010101" pitchFamily="2" charset="-122"/>
            </a:endParaRPr>
          </a:p>
          <a:p>
            <a:pPr marL="285750" indent="-285750">
              <a:lnSpc>
                <a:spcPct val="130000"/>
              </a:lnSpc>
              <a:buFont typeface="Wingdings" panose="05000000000000000000" charset="0"/>
              <a:buChar char="n"/>
            </a:pPr>
            <a:r>
              <a:rPr lang="zh-CN" altLang="en-US" sz="1600" b="1" dirty="0">
                <a:latin typeface="等线" panose="02010600030101010101" pitchFamily="2" charset="-122"/>
                <a:ea typeface="等线" panose="02010600030101010101" pitchFamily="2" charset="-122"/>
                <a:cs typeface="等线" panose="02010600030101010101" pitchFamily="2" charset="-122"/>
              </a:rPr>
              <a:t>结合理论，联系实际，大数据课程综合实验案例精彩呈现大数据分析全流程</a:t>
            </a:r>
            <a:endParaRPr lang="zh-CN" altLang="en-US" sz="1600" b="1" dirty="0">
              <a:latin typeface="等线" panose="02010600030101010101" pitchFamily="2" charset="-122"/>
              <a:ea typeface="等线" panose="02010600030101010101" pitchFamily="2" charset="-122"/>
              <a:cs typeface="等线" panose="02010600030101010101" pitchFamily="2" charset="-122"/>
            </a:endParaRPr>
          </a:p>
        </p:txBody>
      </p:sp>
      <p:pic>
        <p:nvPicPr>
          <p:cNvPr id="91138" name="Picture 2" descr="http://dblab.xmu.edu.cn/wp-content/uploads/2017/09/%E5%A4%A7%E6%95%B0%E6%8D%AE%E5%AE%9E%E9%AA%8C%E6%A1%88%E4%BE%8B%E6%95%99%E7%A8%8B%E7%BD%91%E7%AB%99%E5%AE%A3%E4%BC%A0BANNER.jpg"/>
          <p:cNvPicPr>
            <a:picLocks noChangeAspect="1"/>
          </p:cNvPicPr>
          <p:nvPr/>
        </p:nvPicPr>
        <p:blipFill>
          <a:blip r:embed="rId6"/>
          <a:stretch>
            <a:fillRect/>
          </a:stretch>
        </p:blipFill>
        <p:spPr>
          <a:xfrm>
            <a:off x="5808028" y="1837690"/>
            <a:ext cx="6161087" cy="3581400"/>
          </a:xfrm>
          <a:prstGeom prst="rect">
            <a:avLst/>
          </a:prstGeom>
          <a:noFill/>
          <a:ln w="9525">
            <a:noFill/>
          </a:ln>
        </p:spPr>
      </p:pic>
      <p:pic>
        <p:nvPicPr>
          <p:cNvPr id="91142" name="图片 100"/>
          <p:cNvPicPr/>
          <p:nvPr>
            <p:custDataLst>
              <p:tags r:id="rId7"/>
            </p:custDataLst>
          </p:nvPr>
        </p:nvPicPr>
        <p:blipFill>
          <a:blip r:embed="rId8"/>
          <a:stretch>
            <a:fillRect/>
          </a:stretch>
        </p:blipFill>
        <p:spPr>
          <a:xfrm>
            <a:off x="8272145" y="1837690"/>
            <a:ext cx="1136650" cy="1136650"/>
          </a:xfrm>
          <a:prstGeom prst="rect">
            <a:avLst/>
          </a:prstGeom>
          <a:noFill/>
          <a:ln w="9525">
            <a:noFill/>
          </a:ln>
        </p:spPr>
      </p:pic>
      <p:pic>
        <p:nvPicPr>
          <p:cNvPr id="3" name="图片 2" descr="大数据技术原理与应用（第4版）教材封面-立体"/>
          <p:cNvPicPr>
            <a:picLocks noChangeAspect="1"/>
          </p:cNvPicPr>
          <p:nvPr/>
        </p:nvPicPr>
        <p:blipFill>
          <a:blip r:embed="rId9"/>
          <a:srcRect l="13993" r="14743"/>
          <a:stretch>
            <a:fillRect/>
          </a:stretch>
        </p:blipFill>
        <p:spPr>
          <a:xfrm>
            <a:off x="6008370" y="2297430"/>
            <a:ext cx="2064385" cy="2896870"/>
          </a:xfrm>
          <a:prstGeom prst="rect">
            <a:avLst/>
          </a:prstGeom>
        </p:spPr>
      </p:pic>
      <p:pic>
        <p:nvPicPr>
          <p:cNvPr id="2" name="图片 1" descr="大数据基础编程、实验和案例教程（第3版）教材立体封面"/>
          <p:cNvPicPr>
            <a:picLocks noChangeAspect="1"/>
          </p:cNvPicPr>
          <p:nvPr/>
        </p:nvPicPr>
        <p:blipFill>
          <a:blip r:embed="rId10"/>
          <a:stretch>
            <a:fillRect/>
          </a:stretch>
        </p:blipFill>
        <p:spPr>
          <a:xfrm>
            <a:off x="9149080" y="2151380"/>
            <a:ext cx="3110865" cy="3110865"/>
          </a:xfrm>
          <a:prstGeom prst="rect">
            <a:avLst/>
          </a:prstGeom>
        </p:spPr>
      </p:pic>
      <p:pic>
        <p:nvPicPr>
          <p:cNvPr id="4" name="图片 3"/>
          <p:cNvPicPr/>
          <p:nvPr/>
        </p:nvPicPr>
        <p:blipFill>
          <a:blip r:embed="rId11"/>
        </p:blipFill>
        <p:spPr>
          <a:xfrm>
            <a:off x="8272780" y="1837690"/>
            <a:ext cx="1225550" cy="122555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 name="组合 30"/>
          <p:cNvGrpSpPr/>
          <p:nvPr/>
        </p:nvGrpSpPr>
        <p:grpSpPr>
          <a:xfrm>
            <a:off x="1097915" y="230505"/>
            <a:ext cx="10480040" cy="958215"/>
            <a:chOff x="983884" y="1682895"/>
            <a:chExt cx="10480040" cy="944746"/>
          </a:xfrm>
        </p:grpSpPr>
        <p:sp>
          <p:nvSpPr>
            <p:cNvPr id="30" name="椭圆 29"/>
            <p:cNvSpPr/>
            <p:nvPr>
              <p:custDataLst>
                <p:tags r:id="rId1"/>
              </p:custDataLst>
            </p:nvPr>
          </p:nvSpPr>
          <p:spPr>
            <a:xfrm>
              <a:off x="3680419" y="1682895"/>
              <a:ext cx="693804" cy="693804"/>
            </a:xfrm>
            <a:prstGeom prst="ellipse">
              <a:avLst/>
            </a:prstGeom>
            <a:solidFill>
              <a:srgbClr val="5FCBF5">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sym typeface="Segoe UI" panose="020B0502040204020203" pitchFamily="34" charset="0"/>
              </a:endParaRPr>
            </a:p>
          </p:txBody>
        </p:sp>
        <p:sp>
          <p:nvSpPr>
            <p:cNvPr id="12" name="文本框 11"/>
            <p:cNvSpPr txBox="1"/>
            <p:nvPr>
              <p:custDataLst>
                <p:tags r:id="rId2"/>
              </p:custDataLst>
            </p:nvPr>
          </p:nvSpPr>
          <p:spPr>
            <a:xfrm>
              <a:off x="983884" y="1869465"/>
              <a:ext cx="10480040" cy="621066"/>
            </a:xfrm>
            <a:prstGeom prst="rect">
              <a:avLst/>
            </a:prstGeom>
            <a:noFill/>
          </p:spPr>
          <p:txBody>
            <a:bodyPr wrap="square" rtlCol="0">
              <a:noAutofit/>
            </a:bodyPr>
            <a:p>
              <a:pPr algn="l"/>
              <a:r>
                <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附录</a:t>
              </a:r>
              <a:r>
                <a:rPr lang="en-US" altLang="zh-CN"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H</a:t>
              </a:r>
              <a:r>
                <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：《Spark编程基础（Scala版，第2版）》</a:t>
              </a:r>
              <a:endPar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endParaRPr>
            </a:p>
          </p:txBody>
        </p:sp>
        <p:sp>
          <p:nvSpPr>
            <p:cNvPr id="29" name="矩形: 圆角 28"/>
            <p:cNvSpPr/>
            <p:nvPr>
              <p:custDataLst>
                <p:tags r:id="rId3"/>
              </p:custDataLst>
            </p:nvPr>
          </p:nvSpPr>
          <p:spPr>
            <a:xfrm>
              <a:off x="1072218" y="2562116"/>
              <a:ext cx="745244" cy="65525"/>
            </a:xfrm>
            <a:prstGeom prst="roundRect">
              <a:avLst>
                <a:gd name="adj" fmla="val 50000"/>
              </a:avLst>
            </a:prstGeom>
            <a:solidFill>
              <a:srgbClr val="287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微软雅黑" panose="020B0503020204020204" charset="-122"/>
                <a:ea typeface="微软雅黑" panose="020B0503020204020204" charset="-122"/>
                <a:sym typeface="Segoe UI" panose="020B0502040204020203" pitchFamily="34" charset="0"/>
              </a:endParaRPr>
            </a:p>
          </p:txBody>
        </p:sp>
      </p:grpSp>
      <p:pic>
        <p:nvPicPr>
          <p:cNvPr id="8205" name="Picture 25" descr="C:/桌面/工作/两万页！我的钱！我来了！/211c528faaa192234954aff8b26d7f8c.png211c528faaa192234954aff8b26d7f8c"/>
          <p:cNvPicPr>
            <a:picLocks noChangeAspect="1"/>
          </p:cNvPicPr>
          <p:nvPr>
            <p:custDataLst>
              <p:tags r:id="rId4"/>
            </p:custDataLst>
          </p:nvPr>
        </p:nvPicPr>
        <p:blipFill>
          <a:blip r:embed="rId5"/>
          <a:srcRect l="213" r="213"/>
          <a:stretch>
            <a:fillRect/>
          </a:stretch>
        </p:blipFill>
        <p:spPr>
          <a:xfrm>
            <a:off x="207645" y="421005"/>
            <a:ext cx="890270" cy="893445"/>
          </a:xfrm>
          <a:prstGeom prst="rect">
            <a:avLst/>
          </a:prstGeom>
          <a:noFill/>
          <a:ln w="9525">
            <a:noFill/>
          </a:ln>
        </p:spPr>
      </p:pic>
      <p:sp>
        <p:nvSpPr>
          <p:cNvPr id="87045" name="Text Box 13"/>
          <p:cNvSpPr txBox="1"/>
          <p:nvPr/>
        </p:nvSpPr>
        <p:spPr>
          <a:xfrm>
            <a:off x="494030" y="1693545"/>
            <a:ext cx="7777480" cy="3578860"/>
          </a:xfrm>
          <a:prstGeom prst="rect">
            <a:avLst/>
          </a:prstGeom>
          <a:noFill/>
          <a:ln w="9525">
            <a:noFill/>
          </a:ln>
        </p:spPr>
        <p:txBody>
          <a:bodyPr wrap="square" lIns="121914" tIns="60957" rIns="121914" bIns="60957" anchor="t" anchorCtr="0">
            <a:noAutofit/>
          </a:bodyPr>
          <a:p>
            <a:pPr marL="285750" indent="-285750">
              <a:lnSpc>
                <a:spcPct val="130000"/>
              </a:lnSpc>
              <a:buFont typeface="Wingdings" panose="05000000000000000000" charset="0"/>
              <a:buChar char="n"/>
            </a:pPr>
            <a:r>
              <a:rPr sz="1400" b="1" dirty="0">
                <a:latin typeface="等线" panose="02010600030101010101" pitchFamily="2" charset="-122"/>
                <a:ea typeface="等线" panose="02010600030101010101" pitchFamily="2" charset="-122"/>
                <a:cs typeface="等线" panose="02010600030101010101" pitchFamily="2" charset="-122"/>
              </a:rPr>
              <a:t>厦门大学 林子雨，赖永炫，陶继平  编著</a:t>
            </a:r>
            <a:r>
              <a:rPr lang="zh-CN" sz="1400" b="1" dirty="0">
                <a:latin typeface="等线" panose="02010600030101010101" pitchFamily="2" charset="-122"/>
                <a:ea typeface="等线" panose="02010600030101010101" pitchFamily="2" charset="-122"/>
                <a:cs typeface="等线" panose="02010600030101010101" pitchFamily="2" charset="-122"/>
              </a:rPr>
              <a:t>；</a:t>
            </a:r>
            <a:r>
              <a:rPr sz="1400" b="1" dirty="0">
                <a:latin typeface="等线" panose="02010600030101010101" pitchFamily="2" charset="-122"/>
                <a:ea typeface="等线" panose="02010600030101010101" pitchFamily="2" charset="-122"/>
                <a:cs typeface="等线" panose="02010600030101010101" pitchFamily="2" charset="-122"/>
              </a:rPr>
              <a:t>披荆斩棘，在大数据丛林中开辟学习捷径</a:t>
            </a:r>
            <a:r>
              <a:rPr lang="zh-CN" sz="1400" b="1" dirty="0">
                <a:latin typeface="等线" panose="02010600030101010101" pitchFamily="2" charset="-122"/>
                <a:ea typeface="等线" panose="02010600030101010101" pitchFamily="2" charset="-122"/>
                <a:cs typeface="等线" panose="02010600030101010101" pitchFamily="2" charset="-122"/>
              </a:rPr>
              <a:t>；</a:t>
            </a:r>
            <a:r>
              <a:rPr sz="1400" b="1" dirty="0">
                <a:latin typeface="等线" panose="02010600030101010101" pitchFamily="2" charset="-122"/>
                <a:ea typeface="等线" panose="02010600030101010101" pitchFamily="2" charset="-122"/>
                <a:cs typeface="等线" panose="02010600030101010101" pitchFamily="2" charset="-122"/>
              </a:rPr>
              <a:t>填沟削坎，为快速学习Spark技术铺平道路</a:t>
            </a:r>
            <a:r>
              <a:rPr lang="zh-CN" sz="1400" b="1" dirty="0">
                <a:latin typeface="等线" panose="02010600030101010101" pitchFamily="2" charset="-122"/>
                <a:ea typeface="等线" panose="02010600030101010101" pitchFamily="2" charset="-122"/>
                <a:cs typeface="等线" panose="02010600030101010101" pitchFamily="2" charset="-122"/>
              </a:rPr>
              <a:t>；</a:t>
            </a:r>
            <a:r>
              <a:rPr sz="1400" b="1" dirty="0">
                <a:latin typeface="等线" panose="02010600030101010101" pitchFamily="2" charset="-122"/>
                <a:ea typeface="等线" panose="02010600030101010101" pitchFamily="2" charset="-122"/>
                <a:cs typeface="等线" panose="02010600030101010101" pitchFamily="2" charset="-122"/>
              </a:rPr>
              <a:t>深入浅出，有效降低Spark技术学习门槛</a:t>
            </a:r>
            <a:r>
              <a:rPr lang="zh-CN" sz="1400" b="1" dirty="0">
                <a:latin typeface="等线" panose="02010600030101010101" pitchFamily="2" charset="-122"/>
                <a:ea typeface="等线" panose="02010600030101010101" pitchFamily="2" charset="-122"/>
                <a:cs typeface="等线" panose="02010600030101010101" pitchFamily="2" charset="-122"/>
              </a:rPr>
              <a:t>；</a:t>
            </a:r>
            <a:r>
              <a:rPr sz="1400" b="1" dirty="0">
                <a:latin typeface="等线" panose="02010600030101010101" pitchFamily="2" charset="-122"/>
                <a:ea typeface="等线" panose="02010600030101010101" pitchFamily="2" charset="-122"/>
                <a:cs typeface="等线" panose="02010600030101010101" pitchFamily="2" charset="-122"/>
              </a:rPr>
              <a:t>资源全面，构建全方位一站式在线服务体系</a:t>
            </a:r>
            <a:endParaRPr sz="1400" b="1" dirty="0">
              <a:latin typeface="等线" panose="02010600030101010101" pitchFamily="2" charset="-122"/>
              <a:ea typeface="等线" panose="02010600030101010101" pitchFamily="2" charset="-122"/>
              <a:cs typeface="等线" panose="02010600030101010101" pitchFamily="2" charset="-122"/>
            </a:endParaRPr>
          </a:p>
          <a:p>
            <a:pPr marL="285750" indent="-285750">
              <a:lnSpc>
                <a:spcPct val="130000"/>
              </a:lnSpc>
              <a:buFont typeface="Wingdings" panose="05000000000000000000" charset="0"/>
              <a:buChar char="n"/>
            </a:pPr>
            <a:r>
              <a:rPr lang="zh-CN" altLang="en-US" sz="1400" b="1" dirty="0">
                <a:latin typeface="等线" panose="02010600030101010101" pitchFamily="2" charset="-122"/>
                <a:ea typeface="等线" panose="02010600030101010101" pitchFamily="2" charset="-122"/>
                <a:cs typeface="等线" panose="02010600030101010101" pitchFamily="2" charset="-122"/>
              </a:rPr>
              <a:t>人民邮电出版社出版发行，ISBN:978-7-115-59501-0；教材官网：http://dblab.xmu.edu.cn/post/spark2/</a:t>
            </a:r>
            <a:endParaRPr lang="zh-CN" altLang="en-US" sz="1400" b="1" dirty="0">
              <a:latin typeface="等线" panose="02010600030101010101" pitchFamily="2" charset="-122"/>
              <a:ea typeface="等线" panose="02010600030101010101" pitchFamily="2" charset="-122"/>
              <a:cs typeface="等线" panose="02010600030101010101" pitchFamily="2" charset="-122"/>
            </a:endParaRPr>
          </a:p>
          <a:p>
            <a:pPr marL="285750" indent="-285750">
              <a:lnSpc>
                <a:spcPct val="130000"/>
              </a:lnSpc>
              <a:buFont typeface="Wingdings" panose="05000000000000000000" charset="0"/>
              <a:buChar char="n"/>
            </a:pPr>
            <a:r>
              <a:rPr lang="zh-CN" altLang="en-US" sz="1400" b="1" dirty="0">
                <a:latin typeface="等线" panose="02010600030101010101" pitchFamily="2" charset="-122"/>
                <a:ea typeface="等线" panose="02010600030101010101" pitchFamily="2" charset="-122"/>
                <a:cs typeface="等线" panose="02010600030101010101" pitchFamily="2" charset="-122"/>
              </a:rPr>
              <a:t>本书以Scala作为开发Spark应用程序的编程语言，系统介绍了Spark编程的基础知识。全书共8章，内容包括大数据技术概述、Scala语言基础、Spark的设计与运行原理、Spark环境搭建和使用方法、RDD编程、Spark SQL、Spark Streaming、Structured Streaming和Spark MLlib等。本书每个章节都安排了入门级的编程实践操作，以便读者更好地学习和掌握Spark编程方法。本书官网免费提供了全套的在线教学资源，包括讲义PPT、习题、源代码、软件、数据集、授课视频、上机实验指南等。</a:t>
            </a:r>
            <a:endParaRPr lang="zh-CN" altLang="en-US" sz="1400" b="1" dirty="0">
              <a:latin typeface="等线" panose="02010600030101010101" pitchFamily="2" charset="-122"/>
              <a:ea typeface="等线" panose="02010600030101010101" pitchFamily="2" charset="-122"/>
              <a:cs typeface="等线" panose="02010600030101010101" pitchFamily="2" charset="-122"/>
            </a:endParaRPr>
          </a:p>
        </p:txBody>
      </p:sp>
      <p:pic>
        <p:nvPicPr>
          <p:cNvPr id="92166" name="Picture 8" descr="http://dblab.xmu.edu.cn/wp-content/uploads/2017/09/Spark%E7%BC%96%E7%A8%8B%E5%9F%BA%E7%A1%80Scala%E7%89%88%E6%95%99%E6%9D%90%E5%B0%81%E9%9D%A2%E8%AE%BE%E8%AE%A1.jpg"/>
          <p:cNvPicPr>
            <a:picLocks noChangeAspect="1"/>
          </p:cNvPicPr>
          <p:nvPr/>
        </p:nvPicPr>
        <p:blipFill>
          <a:blip r:embed="rId6"/>
          <a:srcRect r="10287"/>
          <a:stretch>
            <a:fillRect/>
          </a:stretch>
        </p:blipFill>
        <p:spPr>
          <a:xfrm>
            <a:off x="8270875" y="1693545"/>
            <a:ext cx="3547745" cy="4564380"/>
          </a:xfrm>
          <a:prstGeom prst="rect">
            <a:avLst/>
          </a:prstGeom>
          <a:noFill/>
          <a:ln w="9525">
            <a:noFill/>
          </a:ln>
        </p:spPr>
      </p:pic>
      <p:pic>
        <p:nvPicPr>
          <p:cNvPr id="92167" name="图片 99"/>
          <p:cNvPicPr/>
          <p:nvPr/>
        </p:nvPicPr>
        <p:blipFill>
          <a:blip r:embed="rId7"/>
          <a:stretch>
            <a:fillRect/>
          </a:stretch>
        </p:blipFill>
        <p:spPr>
          <a:xfrm>
            <a:off x="6743383" y="4559300"/>
            <a:ext cx="1698625" cy="1698625"/>
          </a:xfrm>
          <a:prstGeom prst="rect">
            <a:avLst/>
          </a:prstGeom>
          <a:noFill/>
          <a:ln w="9525">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 name="组合 30"/>
          <p:cNvGrpSpPr/>
          <p:nvPr/>
        </p:nvGrpSpPr>
        <p:grpSpPr>
          <a:xfrm>
            <a:off x="1097915" y="230505"/>
            <a:ext cx="10480040" cy="958215"/>
            <a:chOff x="983884" y="1682895"/>
            <a:chExt cx="10480040" cy="944746"/>
          </a:xfrm>
        </p:grpSpPr>
        <p:sp>
          <p:nvSpPr>
            <p:cNvPr id="30" name="椭圆 29"/>
            <p:cNvSpPr/>
            <p:nvPr>
              <p:custDataLst>
                <p:tags r:id="rId1"/>
              </p:custDataLst>
            </p:nvPr>
          </p:nvSpPr>
          <p:spPr>
            <a:xfrm>
              <a:off x="3680419" y="1682895"/>
              <a:ext cx="693804" cy="693804"/>
            </a:xfrm>
            <a:prstGeom prst="ellipse">
              <a:avLst/>
            </a:prstGeom>
            <a:solidFill>
              <a:srgbClr val="5FCBF5">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sym typeface="Segoe UI" panose="020B0502040204020203" pitchFamily="34" charset="0"/>
              </a:endParaRPr>
            </a:p>
          </p:txBody>
        </p:sp>
        <p:sp>
          <p:nvSpPr>
            <p:cNvPr id="12" name="文本框 11"/>
            <p:cNvSpPr txBox="1"/>
            <p:nvPr>
              <p:custDataLst>
                <p:tags r:id="rId2"/>
              </p:custDataLst>
            </p:nvPr>
          </p:nvSpPr>
          <p:spPr>
            <a:xfrm>
              <a:off x="983884" y="1869465"/>
              <a:ext cx="10480040" cy="621066"/>
            </a:xfrm>
            <a:prstGeom prst="rect">
              <a:avLst/>
            </a:prstGeom>
            <a:noFill/>
          </p:spPr>
          <p:txBody>
            <a:bodyPr wrap="square" rtlCol="0">
              <a:noAutofit/>
            </a:bodyPr>
            <a:p>
              <a:pPr algn="l"/>
              <a:r>
                <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附录</a:t>
              </a:r>
              <a:r>
                <a:rPr lang="en-US" altLang="zh-CN"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I</a:t>
              </a:r>
              <a:r>
                <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：《Spark编程基础（Python版，第</a:t>
              </a:r>
              <a:r>
                <a:rPr lang="en-US" altLang="zh-CN"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2</a:t>
              </a:r>
              <a:r>
                <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版）》</a:t>
              </a:r>
              <a:endPar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endParaRPr>
            </a:p>
          </p:txBody>
        </p:sp>
        <p:sp>
          <p:nvSpPr>
            <p:cNvPr id="29" name="矩形: 圆角 28"/>
            <p:cNvSpPr/>
            <p:nvPr>
              <p:custDataLst>
                <p:tags r:id="rId3"/>
              </p:custDataLst>
            </p:nvPr>
          </p:nvSpPr>
          <p:spPr>
            <a:xfrm>
              <a:off x="1072218" y="2562116"/>
              <a:ext cx="745244" cy="65525"/>
            </a:xfrm>
            <a:prstGeom prst="roundRect">
              <a:avLst>
                <a:gd name="adj" fmla="val 50000"/>
              </a:avLst>
            </a:prstGeom>
            <a:solidFill>
              <a:srgbClr val="287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微软雅黑" panose="020B0503020204020204" charset="-122"/>
                <a:ea typeface="微软雅黑" panose="020B0503020204020204" charset="-122"/>
                <a:sym typeface="Segoe UI" panose="020B0502040204020203" pitchFamily="34" charset="0"/>
              </a:endParaRPr>
            </a:p>
          </p:txBody>
        </p:sp>
      </p:grpSp>
      <p:pic>
        <p:nvPicPr>
          <p:cNvPr id="8205" name="Picture 25" descr="C:/桌面/工作/两万页！我的钱！我来了！/211c528faaa192234954aff8b26d7f8c.png211c528faaa192234954aff8b26d7f8c"/>
          <p:cNvPicPr>
            <a:picLocks noChangeAspect="1"/>
          </p:cNvPicPr>
          <p:nvPr>
            <p:custDataLst>
              <p:tags r:id="rId4"/>
            </p:custDataLst>
          </p:nvPr>
        </p:nvPicPr>
        <p:blipFill>
          <a:blip r:embed="rId5"/>
          <a:srcRect l="213" r="213"/>
          <a:stretch>
            <a:fillRect/>
          </a:stretch>
        </p:blipFill>
        <p:spPr>
          <a:xfrm>
            <a:off x="207645" y="421005"/>
            <a:ext cx="890270" cy="893445"/>
          </a:xfrm>
          <a:prstGeom prst="rect">
            <a:avLst/>
          </a:prstGeom>
          <a:noFill/>
          <a:ln w="9525">
            <a:noFill/>
          </a:ln>
        </p:spPr>
      </p:pic>
      <p:sp>
        <p:nvSpPr>
          <p:cNvPr id="87045" name="Text Box 13"/>
          <p:cNvSpPr txBox="1"/>
          <p:nvPr/>
        </p:nvSpPr>
        <p:spPr>
          <a:xfrm>
            <a:off x="494030" y="1693545"/>
            <a:ext cx="7777480" cy="3578860"/>
          </a:xfrm>
          <a:prstGeom prst="rect">
            <a:avLst/>
          </a:prstGeom>
          <a:noFill/>
          <a:ln w="9525">
            <a:noFill/>
          </a:ln>
        </p:spPr>
        <p:txBody>
          <a:bodyPr wrap="square" lIns="121914" tIns="60957" rIns="121914" bIns="60957" anchor="t" anchorCtr="0">
            <a:noAutofit/>
          </a:bodyPr>
          <a:p>
            <a:pPr marL="285750" indent="-285750">
              <a:lnSpc>
                <a:spcPct val="130000"/>
              </a:lnSpc>
              <a:buFont typeface="Wingdings" panose="05000000000000000000" charset="0"/>
              <a:buChar char="n"/>
            </a:pPr>
            <a:r>
              <a:rPr sz="1400" b="1" dirty="0">
                <a:latin typeface="等线" panose="02010600030101010101" pitchFamily="2" charset="-122"/>
                <a:ea typeface="等线" panose="02010600030101010101" pitchFamily="2" charset="-122"/>
                <a:cs typeface="等线" panose="02010600030101010101" pitchFamily="2" charset="-122"/>
              </a:rPr>
              <a:t>厦门大学 林子雨，郑海山，赖永炫  编著</a:t>
            </a:r>
            <a:r>
              <a:rPr lang="zh-CN" sz="1400" b="1" dirty="0">
                <a:latin typeface="等线" panose="02010600030101010101" pitchFamily="2" charset="-122"/>
                <a:ea typeface="等线" panose="02010600030101010101" pitchFamily="2" charset="-122"/>
                <a:cs typeface="等线" panose="02010600030101010101" pitchFamily="2" charset="-122"/>
              </a:rPr>
              <a:t>；</a:t>
            </a:r>
            <a:r>
              <a:rPr sz="1400" b="1" dirty="0">
                <a:latin typeface="等线" panose="02010600030101010101" pitchFamily="2" charset="-122"/>
                <a:ea typeface="等线" panose="02010600030101010101" pitchFamily="2" charset="-122"/>
                <a:cs typeface="等线" panose="02010600030101010101" pitchFamily="2" charset="-122"/>
              </a:rPr>
              <a:t>披荆斩棘，在大数据丛林中开辟学习捷径</a:t>
            </a:r>
            <a:r>
              <a:rPr lang="zh-CN" sz="1400" b="1" dirty="0">
                <a:latin typeface="等线" panose="02010600030101010101" pitchFamily="2" charset="-122"/>
                <a:ea typeface="等线" panose="02010600030101010101" pitchFamily="2" charset="-122"/>
                <a:cs typeface="等线" panose="02010600030101010101" pitchFamily="2" charset="-122"/>
              </a:rPr>
              <a:t>；</a:t>
            </a:r>
            <a:r>
              <a:rPr sz="1400" b="1" dirty="0">
                <a:latin typeface="等线" panose="02010600030101010101" pitchFamily="2" charset="-122"/>
                <a:ea typeface="等线" panose="02010600030101010101" pitchFamily="2" charset="-122"/>
                <a:cs typeface="等线" panose="02010600030101010101" pitchFamily="2" charset="-122"/>
              </a:rPr>
              <a:t>填沟削坎，为快速学习Spark技术铺平道路</a:t>
            </a:r>
            <a:r>
              <a:rPr lang="zh-CN" sz="1400" b="1" dirty="0">
                <a:latin typeface="等线" panose="02010600030101010101" pitchFamily="2" charset="-122"/>
                <a:ea typeface="等线" panose="02010600030101010101" pitchFamily="2" charset="-122"/>
                <a:cs typeface="等线" panose="02010600030101010101" pitchFamily="2" charset="-122"/>
              </a:rPr>
              <a:t>；</a:t>
            </a:r>
            <a:r>
              <a:rPr sz="1400" b="1" dirty="0">
                <a:latin typeface="等线" panose="02010600030101010101" pitchFamily="2" charset="-122"/>
                <a:ea typeface="等线" panose="02010600030101010101" pitchFamily="2" charset="-122"/>
                <a:cs typeface="等线" panose="02010600030101010101" pitchFamily="2" charset="-122"/>
              </a:rPr>
              <a:t>深入浅出，有效降低Spark技术学习门槛</a:t>
            </a:r>
            <a:r>
              <a:rPr lang="zh-CN" sz="1400" b="1" dirty="0">
                <a:latin typeface="等线" panose="02010600030101010101" pitchFamily="2" charset="-122"/>
                <a:ea typeface="等线" panose="02010600030101010101" pitchFamily="2" charset="-122"/>
                <a:cs typeface="等线" panose="02010600030101010101" pitchFamily="2" charset="-122"/>
              </a:rPr>
              <a:t>；</a:t>
            </a:r>
            <a:r>
              <a:rPr sz="1400" b="1" dirty="0">
                <a:latin typeface="等线" panose="02010600030101010101" pitchFamily="2" charset="-122"/>
                <a:ea typeface="等线" panose="02010600030101010101" pitchFamily="2" charset="-122"/>
                <a:cs typeface="等线" panose="02010600030101010101" pitchFamily="2" charset="-122"/>
              </a:rPr>
              <a:t>资源全面，构建全方位一站式在线服务体系</a:t>
            </a:r>
            <a:endParaRPr sz="1400" b="1" dirty="0">
              <a:latin typeface="等线" panose="02010600030101010101" pitchFamily="2" charset="-122"/>
              <a:ea typeface="等线" panose="02010600030101010101" pitchFamily="2" charset="-122"/>
              <a:cs typeface="等线" panose="02010600030101010101" pitchFamily="2" charset="-122"/>
            </a:endParaRPr>
          </a:p>
          <a:p>
            <a:pPr marL="285750" indent="-285750">
              <a:lnSpc>
                <a:spcPct val="130000"/>
              </a:lnSpc>
              <a:buFont typeface="Wingdings" panose="05000000000000000000" charset="0"/>
              <a:buChar char="n"/>
            </a:pPr>
            <a:r>
              <a:rPr lang="zh-CN" altLang="en-US" sz="1400" b="1" dirty="0">
                <a:latin typeface="等线" panose="02010600030101010101" pitchFamily="2" charset="-122"/>
                <a:ea typeface="等线" panose="02010600030101010101" pitchFamily="2" charset="-122"/>
                <a:cs typeface="等线" panose="02010600030101010101" pitchFamily="2" charset="-122"/>
              </a:rPr>
              <a:t>人民邮电出版社出版发行，ISBN:978-7-115-64403-9；教材官网： http://dblab.xmu.edu.cn/post/spark-python</a:t>
            </a:r>
            <a:r>
              <a:rPr lang="en-US" altLang="zh-CN" sz="1400" b="1" dirty="0">
                <a:latin typeface="等线" panose="02010600030101010101" pitchFamily="2" charset="-122"/>
                <a:ea typeface="等线" panose="02010600030101010101" pitchFamily="2" charset="-122"/>
                <a:cs typeface="等线" panose="02010600030101010101" pitchFamily="2" charset="-122"/>
              </a:rPr>
              <a:t>2</a:t>
            </a:r>
            <a:r>
              <a:rPr lang="zh-CN" altLang="en-US" sz="1400" b="1" dirty="0">
                <a:latin typeface="等线" panose="02010600030101010101" pitchFamily="2" charset="-122"/>
                <a:ea typeface="等线" panose="02010600030101010101" pitchFamily="2" charset="-122"/>
                <a:cs typeface="等线" panose="02010600030101010101" pitchFamily="2" charset="-122"/>
              </a:rPr>
              <a:t>/</a:t>
            </a:r>
            <a:endParaRPr lang="zh-CN" altLang="en-US" sz="1400" b="1" dirty="0">
              <a:latin typeface="等线" panose="02010600030101010101" pitchFamily="2" charset="-122"/>
              <a:ea typeface="等线" panose="02010600030101010101" pitchFamily="2" charset="-122"/>
              <a:cs typeface="等线" panose="02010600030101010101" pitchFamily="2" charset="-122"/>
            </a:endParaRPr>
          </a:p>
          <a:p>
            <a:pPr marL="285750" indent="-285750">
              <a:lnSpc>
                <a:spcPct val="130000"/>
              </a:lnSpc>
              <a:buFont typeface="Wingdings" panose="05000000000000000000" charset="0"/>
              <a:buChar char="n"/>
            </a:pPr>
            <a:r>
              <a:rPr lang="zh-CN" altLang="en-US" sz="1400" b="1" dirty="0">
                <a:latin typeface="等线" panose="02010600030101010101" pitchFamily="2" charset="-122"/>
                <a:ea typeface="等线" panose="02010600030101010101" pitchFamily="2" charset="-122"/>
                <a:cs typeface="等线" panose="02010600030101010101" pitchFamily="2" charset="-122"/>
              </a:rPr>
              <a:t>本书以Python作为开发Spark应用程序的编程语言，系统介绍了Spark编程的基础知识。全书共</a:t>
            </a:r>
            <a:r>
              <a:rPr lang="en-US" altLang="zh-CN" sz="1400" b="1" dirty="0">
                <a:latin typeface="等线" panose="02010600030101010101" pitchFamily="2" charset="-122"/>
                <a:ea typeface="等线" panose="02010600030101010101" pitchFamily="2" charset="-122"/>
                <a:cs typeface="等线" panose="02010600030101010101" pitchFamily="2" charset="-122"/>
              </a:rPr>
              <a:t>9</a:t>
            </a:r>
            <a:r>
              <a:rPr lang="zh-CN" altLang="en-US" sz="1400" b="1" dirty="0">
                <a:latin typeface="等线" panose="02010600030101010101" pitchFamily="2" charset="-122"/>
                <a:ea typeface="等线" panose="02010600030101010101" pitchFamily="2" charset="-122"/>
                <a:cs typeface="等线" panose="02010600030101010101" pitchFamily="2" charset="-122"/>
              </a:rPr>
              <a:t>章，内容包括大数据技术概述、Spark的设计与运行原理、大数据实验环境搭建、Spark环境搭建和使用方法、RDD编程、Spark SQL、Spark Streaming、Structured Streaming、Spark MLlib等。本书每个章节都安排了入门级的编程实践操作，以便读者更好地学习和掌握Spark编程方法。本书官网免费提供了全套的在线教学资源，包括讲义PPT、习题、源代码、软件、数据集、上机实验指南等。</a:t>
            </a:r>
            <a:endParaRPr lang="zh-CN" altLang="en-US" sz="1400" b="1" dirty="0">
              <a:latin typeface="等线" panose="02010600030101010101" pitchFamily="2" charset="-122"/>
              <a:ea typeface="等线" panose="02010600030101010101" pitchFamily="2" charset="-122"/>
              <a:cs typeface="等线" panose="02010600030101010101" pitchFamily="2" charset="-122"/>
            </a:endParaRPr>
          </a:p>
        </p:txBody>
      </p:sp>
      <p:pic>
        <p:nvPicPr>
          <p:cNvPr id="2" name="图片 1" descr="Spark编程基础（Python版，第2版）封面-立体"/>
          <p:cNvPicPr>
            <a:picLocks noChangeAspect="1"/>
          </p:cNvPicPr>
          <p:nvPr/>
        </p:nvPicPr>
        <p:blipFill>
          <a:blip r:embed="rId6"/>
          <a:srcRect l="15491" t="2407" r="16537" b="1343"/>
          <a:stretch>
            <a:fillRect/>
          </a:stretch>
        </p:blipFill>
        <p:spPr>
          <a:xfrm>
            <a:off x="8766810" y="1693545"/>
            <a:ext cx="2811145" cy="3980815"/>
          </a:xfrm>
          <a:prstGeom prst="rect">
            <a:avLst/>
          </a:prstGeom>
        </p:spPr>
      </p:pic>
      <p:pic>
        <p:nvPicPr>
          <p:cNvPr id="3" name="图片 2"/>
          <p:cNvPicPr/>
          <p:nvPr/>
        </p:nvPicPr>
        <p:blipFill>
          <a:blip r:embed="rId7"/>
        </p:blipFill>
        <p:spPr>
          <a:xfrm>
            <a:off x="6523355" y="4643120"/>
            <a:ext cx="1991360" cy="199136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 name="组合 30"/>
          <p:cNvGrpSpPr/>
          <p:nvPr/>
        </p:nvGrpSpPr>
        <p:grpSpPr>
          <a:xfrm>
            <a:off x="1097915" y="230505"/>
            <a:ext cx="10480040" cy="958215"/>
            <a:chOff x="983884" y="1682895"/>
            <a:chExt cx="10480040" cy="944746"/>
          </a:xfrm>
        </p:grpSpPr>
        <p:sp>
          <p:nvSpPr>
            <p:cNvPr id="30" name="椭圆 29"/>
            <p:cNvSpPr/>
            <p:nvPr>
              <p:custDataLst>
                <p:tags r:id="rId1"/>
              </p:custDataLst>
            </p:nvPr>
          </p:nvSpPr>
          <p:spPr>
            <a:xfrm>
              <a:off x="3680419" y="1682895"/>
              <a:ext cx="693804" cy="693804"/>
            </a:xfrm>
            <a:prstGeom prst="ellipse">
              <a:avLst/>
            </a:prstGeom>
            <a:solidFill>
              <a:srgbClr val="5FCBF5">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sym typeface="Segoe UI" panose="020B0502040204020203" pitchFamily="34" charset="0"/>
              </a:endParaRPr>
            </a:p>
          </p:txBody>
        </p:sp>
        <p:sp>
          <p:nvSpPr>
            <p:cNvPr id="12" name="文本框 11"/>
            <p:cNvSpPr txBox="1"/>
            <p:nvPr>
              <p:custDataLst>
                <p:tags r:id="rId2"/>
              </p:custDataLst>
            </p:nvPr>
          </p:nvSpPr>
          <p:spPr>
            <a:xfrm>
              <a:off x="983884" y="1869465"/>
              <a:ext cx="10480040" cy="621066"/>
            </a:xfrm>
            <a:prstGeom prst="rect">
              <a:avLst/>
            </a:prstGeom>
            <a:noFill/>
          </p:spPr>
          <p:txBody>
            <a:bodyPr wrap="square" rtlCol="0">
              <a:noAutofit/>
            </a:bodyPr>
            <a:p>
              <a:pPr algn="l"/>
              <a:r>
                <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附录</a:t>
              </a:r>
              <a:r>
                <a:rPr lang="en-US" altLang="zh-CN"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J</a:t>
              </a:r>
              <a:r>
                <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：《数据库系统原理（微课版）》</a:t>
              </a:r>
              <a:endPar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endParaRPr>
            </a:p>
          </p:txBody>
        </p:sp>
        <p:sp>
          <p:nvSpPr>
            <p:cNvPr id="29" name="矩形: 圆角 28"/>
            <p:cNvSpPr/>
            <p:nvPr>
              <p:custDataLst>
                <p:tags r:id="rId3"/>
              </p:custDataLst>
            </p:nvPr>
          </p:nvSpPr>
          <p:spPr>
            <a:xfrm>
              <a:off x="1072218" y="2562116"/>
              <a:ext cx="745244" cy="65525"/>
            </a:xfrm>
            <a:prstGeom prst="roundRect">
              <a:avLst>
                <a:gd name="adj" fmla="val 50000"/>
              </a:avLst>
            </a:prstGeom>
            <a:solidFill>
              <a:srgbClr val="287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微软雅黑" panose="020B0503020204020204" charset="-122"/>
                <a:ea typeface="微软雅黑" panose="020B0503020204020204" charset="-122"/>
                <a:sym typeface="Segoe UI" panose="020B0502040204020203" pitchFamily="34" charset="0"/>
              </a:endParaRPr>
            </a:p>
          </p:txBody>
        </p:sp>
      </p:grpSp>
      <p:pic>
        <p:nvPicPr>
          <p:cNvPr id="8205" name="Picture 25" descr="C:/桌面/工作/两万页！我的钱！我来了！/211c528faaa192234954aff8b26d7f8c.png211c528faaa192234954aff8b26d7f8c"/>
          <p:cNvPicPr>
            <a:picLocks noChangeAspect="1"/>
          </p:cNvPicPr>
          <p:nvPr>
            <p:custDataLst>
              <p:tags r:id="rId4"/>
            </p:custDataLst>
          </p:nvPr>
        </p:nvPicPr>
        <p:blipFill>
          <a:blip r:embed="rId5"/>
          <a:srcRect l="213" r="213"/>
          <a:stretch>
            <a:fillRect/>
          </a:stretch>
        </p:blipFill>
        <p:spPr>
          <a:xfrm>
            <a:off x="207645" y="421005"/>
            <a:ext cx="890270" cy="893445"/>
          </a:xfrm>
          <a:prstGeom prst="rect">
            <a:avLst/>
          </a:prstGeom>
          <a:noFill/>
          <a:ln w="9525">
            <a:noFill/>
          </a:ln>
        </p:spPr>
      </p:pic>
      <p:pic>
        <p:nvPicPr>
          <p:cNvPr id="36866" name="图片 2" descr="数据库系统原理封面（立体）"/>
          <p:cNvPicPr>
            <a:picLocks noChangeAspect="1"/>
          </p:cNvPicPr>
          <p:nvPr/>
        </p:nvPicPr>
        <p:blipFill>
          <a:blip r:embed="rId6"/>
          <a:stretch>
            <a:fillRect/>
          </a:stretch>
        </p:blipFill>
        <p:spPr>
          <a:xfrm>
            <a:off x="8055610" y="1703705"/>
            <a:ext cx="3928110" cy="3659505"/>
          </a:xfrm>
          <a:prstGeom prst="rect">
            <a:avLst/>
          </a:prstGeom>
          <a:noFill/>
          <a:ln w="9525">
            <a:noFill/>
          </a:ln>
        </p:spPr>
      </p:pic>
      <p:sp>
        <p:nvSpPr>
          <p:cNvPr id="36867" name="文本框 3"/>
          <p:cNvSpPr txBox="1"/>
          <p:nvPr/>
        </p:nvSpPr>
        <p:spPr>
          <a:xfrm>
            <a:off x="1992313" y="1881188"/>
            <a:ext cx="5597525" cy="1198880"/>
          </a:xfrm>
          <a:prstGeom prst="rect">
            <a:avLst/>
          </a:prstGeom>
          <a:noFill/>
          <a:ln w="9525">
            <a:noFill/>
          </a:ln>
        </p:spPr>
        <p:txBody>
          <a:bodyPr wrap="square" anchor="t" anchorCtr="0">
            <a:spAutoFit/>
          </a:bodyPr>
          <a:p>
            <a:r>
              <a:rPr lang="zh-CN" altLang="en-US">
                <a:latin typeface="微软雅黑" panose="020B0503020204020204" charset="-122"/>
                <a:ea typeface="微软雅黑" panose="020B0503020204020204" charset="-122"/>
                <a:cs typeface="微软雅黑" panose="020B0503020204020204" charset="-122"/>
              </a:rPr>
              <a:t>人民邮电出版社   ISBN:978-7-115-63182-4</a:t>
            </a:r>
            <a:endParaRPr lang="zh-CN" altLang="en-US">
              <a:latin typeface="微软雅黑" panose="020B0503020204020204" charset="-122"/>
              <a:ea typeface="微软雅黑" panose="020B0503020204020204" charset="-122"/>
              <a:cs typeface="微软雅黑" panose="020B0503020204020204" charset="-122"/>
            </a:endParaRPr>
          </a:p>
          <a:p>
            <a:r>
              <a:rPr lang="zh-CN" altLang="en-US">
                <a:latin typeface="微软雅黑" panose="020B0503020204020204" charset="-122"/>
                <a:ea typeface="微软雅黑" panose="020B0503020204020204" charset="-122"/>
                <a:cs typeface="微软雅黑" panose="020B0503020204020204" charset="-122"/>
              </a:rPr>
              <a:t>定价：69.80元    版次：2024年4月第1版</a:t>
            </a:r>
            <a:endParaRPr lang="zh-CN" altLang="en-US">
              <a:latin typeface="微软雅黑" panose="020B0503020204020204" charset="-122"/>
              <a:ea typeface="微软雅黑" panose="020B0503020204020204" charset="-122"/>
              <a:cs typeface="微软雅黑" panose="020B0503020204020204" charset="-122"/>
            </a:endParaRPr>
          </a:p>
          <a:p>
            <a:r>
              <a:rPr lang="zh-CN" altLang="en-US">
                <a:latin typeface="微软雅黑" panose="020B0503020204020204" charset="-122"/>
                <a:ea typeface="微软雅黑" panose="020B0503020204020204" charset="-122"/>
                <a:cs typeface="微软雅黑" panose="020B0503020204020204" charset="-122"/>
              </a:rPr>
              <a:t>教材官网：https://dblab.xmu.edu.cn/post/database/</a:t>
            </a:r>
            <a:endParaRPr lang="zh-CN" altLang="en-US">
              <a:latin typeface="微软雅黑" panose="020B0503020204020204" charset="-122"/>
              <a:ea typeface="微软雅黑" panose="020B0503020204020204" charset="-122"/>
              <a:cs typeface="微软雅黑" panose="020B0503020204020204" charset="-122"/>
            </a:endParaRPr>
          </a:p>
        </p:txBody>
      </p:sp>
      <p:sp>
        <p:nvSpPr>
          <p:cNvPr id="36868" name="文本框 4"/>
          <p:cNvSpPr txBox="1"/>
          <p:nvPr/>
        </p:nvSpPr>
        <p:spPr>
          <a:xfrm>
            <a:off x="1018540" y="3340100"/>
            <a:ext cx="7568565" cy="2306955"/>
          </a:xfrm>
          <a:prstGeom prst="rect">
            <a:avLst/>
          </a:prstGeom>
          <a:noFill/>
          <a:ln w="9525">
            <a:noFill/>
          </a:ln>
        </p:spPr>
        <p:txBody>
          <a:bodyPr wrap="square" anchor="t" anchorCtr="0">
            <a:spAutoFit/>
          </a:bodyPr>
          <a:p>
            <a:r>
              <a:rPr lang="zh-CN" altLang="en-US">
                <a:latin typeface="微软雅黑" panose="020B0503020204020204" charset="-122"/>
                <a:ea typeface="微软雅黑" panose="020B0503020204020204" charset="-122"/>
                <a:cs typeface="微软雅黑" panose="020B0503020204020204" charset="-122"/>
              </a:rPr>
              <a:t>本书对数据库系统的概念、原理、技术和方法进行了系统和全面的阐述。全书共14章，内容包括数据库概述、关系数据库、关系数据库标准语言SQL、关系数据库编程、关系数据库安全和保护、关系数据库的规范化理论、关系数据库设计、NoSQL数据库、分布式数据HBase、文档数据库MongoDB、键值数据库Redis、云数据库、数据仓库和数据湖、SQL与大数据。本书在关系数据库标准语言SQL、关系数据库编程、关系数据库安全和保护、分布式数据HBase、键值数据库Redis等重要章节安排了丰富的实践操作，以便读者更好地学习和掌握数据库技术。</a:t>
            </a:r>
            <a:endParaRPr lang="zh-CN" altLang="en-US">
              <a:latin typeface="微软雅黑" panose="020B0503020204020204" charset="-122"/>
              <a:ea typeface="微软雅黑" panose="020B0503020204020204" charset="-122"/>
              <a:cs typeface="微软雅黑" panose="020B0503020204020204" charset="-122"/>
            </a:endParaRPr>
          </a:p>
        </p:txBody>
      </p:sp>
      <p:sp>
        <p:nvSpPr>
          <p:cNvPr id="36869" name="文本框 2"/>
          <p:cNvSpPr txBox="1"/>
          <p:nvPr/>
        </p:nvSpPr>
        <p:spPr>
          <a:xfrm>
            <a:off x="2016125" y="1500188"/>
            <a:ext cx="4625975" cy="368300"/>
          </a:xfrm>
          <a:prstGeom prst="rect">
            <a:avLst/>
          </a:prstGeom>
          <a:noFill/>
          <a:ln w="9525">
            <a:noFill/>
          </a:ln>
        </p:spPr>
        <p:txBody>
          <a:bodyPr wrap="square" anchor="t" anchorCtr="0">
            <a:spAutoFit/>
          </a:bodyPr>
          <a:p>
            <a:r>
              <a:rPr lang="zh-CN" altLang="en-US" b="1">
                <a:latin typeface="微软雅黑" panose="020B0503020204020204" charset="-122"/>
                <a:ea typeface="微软雅黑" panose="020B0503020204020204" charset="-122"/>
              </a:rPr>
              <a:t>林子雨编著《数据库系统原理（微课版）》</a:t>
            </a:r>
            <a:endParaRPr lang="zh-CN" altLang="en-US" b="1">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4210" name="图片 102"/>
          <p:cNvPicPr/>
          <p:nvPr/>
        </p:nvPicPr>
        <p:blipFill>
          <a:blip r:embed="rId1"/>
          <a:stretch>
            <a:fillRect/>
          </a:stretch>
        </p:blipFill>
        <p:spPr>
          <a:xfrm>
            <a:off x="8026400" y="1432560"/>
            <a:ext cx="3835400" cy="4199255"/>
          </a:xfrm>
          <a:prstGeom prst="rect">
            <a:avLst/>
          </a:prstGeom>
          <a:noFill/>
          <a:ln w="9525">
            <a:noFill/>
          </a:ln>
        </p:spPr>
      </p:pic>
      <p:grpSp>
        <p:nvGrpSpPr>
          <p:cNvPr id="31" name="组合 30"/>
          <p:cNvGrpSpPr/>
          <p:nvPr/>
        </p:nvGrpSpPr>
        <p:grpSpPr>
          <a:xfrm>
            <a:off x="1097915" y="230505"/>
            <a:ext cx="10480040" cy="958215"/>
            <a:chOff x="983884" y="1682895"/>
            <a:chExt cx="10480040" cy="944746"/>
          </a:xfrm>
        </p:grpSpPr>
        <p:sp>
          <p:nvSpPr>
            <p:cNvPr id="30" name="椭圆 29"/>
            <p:cNvSpPr/>
            <p:nvPr>
              <p:custDataLst>
                <p:tags r:id="rId2"/>
              </p:custDataLst>
            </p:nvPr>
          </p:nvSpPr>
          <p:spPr>
            <a:xfrm>
              <a:off x="3680419" y="1682895"/>
              <a:ext cx="693804" cy="693804"/>
            </a:xfrm>
            <a:prstGeom prst="ellipse">
              <a:avLst/>
            </a:prstGeom>
            <a:solidFill>
              <a:srgbClr val="5FCBF5">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sym typeface="Segoe UI" panose="020B0502040204020203" pitchFamily="34" charset="0"/>
              </a:endParaRPr>
            </a:p>
          </p:txBody>
        </p:sp>
        <p:sp>
          <p:nvSpPr>
            <p:cNvPr id="12" name="文本框 11"/>
            <p:cNvSpPr txBox="1"/>
            <p:nvPr>
              <p:custDataLst>
                <p:tags r:id="rId3"/>
              </p:custDataLst>
            </p:nvPr>
          </p:nvSpPr>
          <p:spPr>
            <a:xfrm>
              <a:off x="983884" y="1869465"/>
              <a:ext cx="10480040" cy="621066"/>
            </a:xfrm>
            <a:prstGeom prst="rect">
              <a:avLst/>
            </a:prstGeom>
            <a:noFill/>
          </p:spPr>
          <p:txBody>
            <a:bodyPr wrap="square" rtlCol="0">
              <a:noAutofit/>
            </a:bodyPr>
            <a:p>
              <a:pPr algn="l"/>
              <a:r>
                <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附录</a:t>
              </a:r>
              <a:r>
                <a:rPr lang="en-US" altLang="zh-CN"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K</a:t>
              </a:r>
              <a:r>
                <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：《数据采集与预处理》</a:t>
              </a:r>
              <a:endPar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endParaRPr>
            </a:p>
          </p:txBody>
        </p:sp>
        <p:sp>
          <p:nvSpPr>
            <p:cNvPr id="29" name="矩形: 圆角 28"/>
            <p:cNvSpPr/>
            <p:nvPr>
              <p:custDataLst>
                <p:tags r:id="rId4"/>
              </p:custDataLst>
            </p:nvPr>
          </p:nvSpPr>
          <p:spPr>
            <a:xfrm>
              <a:off x="1072218" y="2562116"/>
              <a:ext cx="745244" cy="65525"/>
            </a:xfrm>
            <a:prstGeom prst="roundRect">
              <a:avLst>
                <a:gd name="adj" fmla="val 50000"/>
              </a:avLst>
            </a:prstGeom>
            <a:solidFill>
              <a:srgbClr val="287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微软雅黑" panose="020B0503020204020204" charset="-122"/>
                <a:ea typeface="微软雅黑" panose="020B0503020204020204" charset="-122"/>
                <a:sym typeface="Segoe UI" panose="020B0502040204020203" pitchFamily="34" charset="0"/>
              </a:endParaRPr>
            </a:p>
          </p:txBody>
        </p:sp>
      </p:grpSp>
      <p:pic>
        <p:nvPicPr>
          <p:cNvPr id="8205" name="Picture 25" descr="C:/桌面/工作/两万页！我的钱！我来了！/211c528faaa192234954aff8b26d7f8c.png211c528faaa192234954aff8b26d7f8c"/>
          <p:cNvPicPr>
            <a:picLocks noChangeAspect="1"/>
          </p:cNvPicPr>
          <p:nvPr>
            <p:custDataLst>
              <p:tags r:id="rId5"/>
            </p:custDataLst>
          </p:nvPr>
        </p:nvPicPr>
        <p:blipFill>
          <a:blip r:embed="rId6"/>
          <a:srcRect l="213" r="213"/>
          <a:stretch>
            <a:fillRect/>
          </a:stretch>
        </p:blipFill>
        <p:spPr>
          <a:xfrm>
            <a:off x="207645" y="421005"/>
            <a:ext cx="890270" cy="893445"/>
          </a:xfrm>
          <a:prstGeom prst="rect">
            <a:avLst/>
          </a:prstGeom>
          <a:noFill/>
          <a:ln w="9525">
            <a:noFill/>
          </a:ln>
        </p:spPr>
      </p:pic>
      <p:sp>
        <p:nvSpPr>
          <p:cNvPr id="87045" name="Text Box 13"/>
          <p:cNvSpPr txBox="1"/>
          <p:nvPr/>
        </p:nvSpPr>
        <p:spPr>
          <a:xfrm>
            <a:off x="494030" y="1693545"/>
            <a:ext cx="7777480" cy="3578860"/>
          </a:xfrm>
          <a:prstGeom prst="rect">
            <a:avLst/>
          </a:prstGeom>
          <a:noFill/>
          <a:ln w="9525">
            <a:noFill/>
          </a:ln>
        </p:spPr>
        <p:txBody>
          <a:bodyPr wrap="square" lIns="121914" tIns="60957" rIns="121914" bIns="60957" anchor="t" anchorCtr="0">
            <a:noAutofit/>
          </a:bodyPr>
          <a:p>
            <a:pPr marL="285750" indent="-285750">
              <a:lnSpc>
                <a:spcPct val="130000"/>
              </a:lnSpc>
              <a:buFont typeface="Wingdings" panose="05000000000000000000" charset="0"/>
              <a:buChar char="n"/>
            </a:pPr>
            <a:r>
              <a:rPr sz="1400" b="1" dirty="0">
                <a:latin typeface="等线" panose="02010600030101010101" pitchFamily="2" charset="-122"/>
                <a:ea typeface="等线" panose="02010600030101010101" pitchFamily="2" charset="-122"/>
                <a:cs typeface="等线" panose="02010600030101010101" pitchFamily="2" charset="-122"/>
              </a:rPr>
              <a:t>林子雨 编著  《数据采集与预处理》</a:t>
            </a:r>
            <a:r>
              <a:rPr lang="zh-CN" sz="1400" b="1" dirty="0">
                <a:latin typeface="等线" panose="02010600030101010101" pitchFamily="2" charset="-122"/>
                <a:ea typeface="等线" panose="02010600030101010101" pitchFamily="2" charset="-122"/>
                <a:cs typeface="等线" panose="02010600030101010101" pitchFamily="2" charset="-122"/>
              </a:rPr>
              <a:t>；</a:t>
            </a:r>
            <a:r>
              <a:rPr sz="1400" b="1" dirty="0">
                <a:latin typeface="等线" panose="02010600030101010101" pitchFamily="2" charset="-122"/>
                <a:ea typeface="等线" panose="02010600030101010101" pitchFamily="2" charset="-122"/>
                <a:cs typeface="等线" panose="02010600030101010101" pitchFamily="2" charset="-122"/>
              </a:rPr>
              <a:t>ISBN：978-7-115-58063-4  定价：59.80元</a:t>
            </a:r>
            <a:r>
              <a:rPr lang="zh-CN" sz="1400" b="1" dirty="0">
                <a:latin typeface="等线" panose="02010600030101010101" pitchFamily="2" charset="-122"/>
                <a:ea typeface="等线" panose="02010600030101010101" pitchFamily="2" charset="-122"/>
                <a:cs typeface="等线" panose="02010600030101010101" pitchFamily="2" charset="-122"/>
              </a:rPr>
              <a:t>；</a:t>
            </a:r>
            <a:r>
              <a:rPr sz="1400" b="1" dirty="0">
                <a:latin typeface="等线" panose="02010600030101010101" pitchFamily="2" charset="-122"/>
                <a:ea typeface="等线" panose="02010600030101010101" pitchFamily="2" charset="-122"/>
                <a:cs typeface="等线" panose="02010600030101010101" pitchFamily="2" charset="-122"/>
              </a:rPr>
              <a:t>人民邮电出版社  2022年1月第1版</a:t>
            </a:r>
            <a:endParaRPr sz="1400" b="1" dirty="0">
              <a:latin typeface="等线" panose="02010600030101010101" pitchFamily="2" charset="-122"/>
              <a:ea typeface="等线" panose="02010600030101010101" pitchFamily="2" charset="-122"/>
              <a:cs typeface="等线" panose="02010600030101010101" pitchFamily="2" charset="-122"/>
            </a:endParaRPr>
          </a:p>
          <a:p>
            <a:pPr marL="285750" indent="-285750">
              <a:lnSpc>
                <a:spcPct val="130000"/>
              </a:lnSpc>
              <a:buFont typeface="Wingdings" panose="05000000000000000000" charset="0"/>
              <a:buChar char="n"/>
            </a:pPr>
            <a:r>
              <a:rPr sz="1400" b="1" dirty="0">
                <a:latin typeface="等线" panose="02010600030101010101" pitchFamily="2" charset="-122"/>
                <a:ea typeface="等线" panose="02010600030101010101" pitchFamily="2" charset="-122"/>
                <a:cs typeface="等线" panose="02010600030101010101" pitchFamily="2" charset="-122"/>
              </a:rPr>
              <a:t>教材官网：https://dblab.xmu.edu.cn/post/data-collection/</a:t>
            </a:r>
            <a:endParaRPr sz="1400" b="1" dirty="0">
              <a:latin typeface="等线" panose="02010600030101010101" pitchFamily="2" charset="-122"/>
              <a:ea typeface="等线" panose="02010600030101010101" pitchFamily="2" charset="-122"/>
              <a:cs typeface="等线" panose="02010600030101010101" pitchFamily="2" charset="-122"/>
            </a:endParaRPr>
          </a:p>
          <a:p>
            <a:pPr marL="285750" indent="-285750">
              <a:lnSpc>
                <a:spcPct val="130000"/>
              </a:lnSpc>
              <a:buFont typeface="Wingdings" panose="05000000000000000000" charset="0"/>
              <a:buChar char="n"/>
            </a:pPr>
            <a:r>
              <a:rPr sz="1400" b="1" dirty="0">
                <a:latin typeface="等线" panose="02010600030101010101" pitchFamily="2" charset="-122"/>
                <a:ea typeface="等线" panose="02010600030101010101" pitchFamily="2" charset="-122"/>
                <a:cs typeface="等线" panose="02010600030101010101" pitchFamily="2" charset="-122"/>
              </a:rPr>
              <a:t>本书详细阐述了大数据领域数据采集与预处理的相关理论和技术。全书共8章，内容包括概述、大数据实验环境搭建、网络数据采集、分布式消息系统Kafka、日志采集系统Flume、数据仓库中的数据集成、ETL工具Kettle、使用pandas进行数据清洗。本书在网络数据采集、Kafka、Flume、Kettle、pandas等重要章节安排了丰富的实践操作，以便读者更好地学习和掌握数据采集与预处理的关键技术。</a:t>
            </a:r>
            <a:endParaRPr lang="zh-CN" altLang="en-US" sz="1400" b="1" dirty="0">
              <a:latin typeface="等线" panose="02010600030101010101" pitchFamily="2" charset="-122"/>
              <a:ea typeface="等线" panose="02010600030101010101" pitchFamily="2" charset="-122"/>
              <a:cs typeface="等线" panose="02010600030101010101" pitchFamily="2" charset="-122"/>
            </a:endParaRPr>
          </a:p>
        </p:txBody>
      </p:sp>
      <p:pic>
        <p:nvPicPr>
          <p:cNvPr id="94212" name="图片 103"/>
          <p:cNvPicPr/>
          <p:nvPr/>
        </p:nvPicPr>
        <p:blipFill>
          <a:blip r:embed="rId7"/>
          <a:stretch>
            <a:fillRect/>
          </a:stretch>
        </p:blipFill>
        <p:spPr>
          <a:xfrm>
            <a:off x="6817995" y="3860165"/>
            <a:ext cx="1635125" cy="1635125"/>
          </a:xfrm>
          <a:prstGeom prst="rect">
            <a:avLst/>
          </a:prstGeom>
          <a:noFill/>
          <a:ln w="9525">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 name="组合 30"/>
          <p:cNvGrpSpPr/>
          <p:nvPr/>
        </p:nvGrpSpPr>
        <p:grpSpPr>
          <a:xfrm>
            <a:off x="1097915" y="230505"/>
            <a:ext cx="10480040" cy="958215"/>
            <a:chOff x="983884" y="1682895"/>
            <a:chExt cx="10480040" cy="944746"/>
          </a:xfrm>
        </p:grpSpPr>
        <p:sp>
          <p:nvSpPr>
            <p:cNvPr id="30" name="椭圆 29"/>
            <p:cNvSpPr/>
            <p:nvPr>
              <p:custDataLst>
                <p:tags r:id="rId1"/>
              </p:custDataLst>
            </p:nvPr>
          </p:nvSpPr>
          <p:spPr>
            <a:xfrm>
              <a:off x="3680419" y="1682895"/>
              <a:ext cx="693804" cy="693804"/>
            </a:xfrm>
            <a:prstGeom prst="ellipse">
              <a:avLst/>
            </a:prstGeom>
            <a:solidFill>
              <a:srgbClr val="5FCBF5">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sym typeface="Segoe UI" panose="020B0502040204020203" pitchFamily="34" charset="0"/>
              </a:endParaRPr>
            </a:p>
          </p:txBody>
        </p:sp>
        <p:sp>
          <p:nvSpPr>
            <p:cNvPr id="12" name="文本框 11"/>
            <p:cNvSpPr txBox="1"/>
            <p:nvPr>
              <p:custDataLst>
                <p:tags r:id="rId2"/>
              </p:custDataLst>
            </p:nvPr>
          </p:nvSpPr>
          <p:spPr>
            <a:xfrm>
              <a:off x="983884" y="1869465"/>
              <a:ext cx="10480040" cy="621066"/>
            </a:xfrm>
            <a:prstGeom prst="rect">
              <a:avLst/>
            </a:prstGeom>
            <a:noFill/>
          </p:spPr>
          <p:txBody>
            <a:bodyPr wrap="square" rtlCol="0">
              <a:noAutofit/>
            </a:bodyPr>
            <a:p>
              <a:pPr algn="l"/>
              <a:r>
                <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附录</a:t>
              </a:r>
              <a:r>
                <a:rPr lang="en-US" altLang="zh-CN"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L</a:t>
              </a:r>
              <a:r>
                <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a:t>
              </a:r>
              <a:r>
                <a:rPr lang="en-US" altLang="zh-CN"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Flink</a:t>
              </a:r>
              <a:r>
                <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编程基础（</a:t>
              </a:r>
              <a:r>
                <a:rPr lang="en-US" altLang="zh-CN"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Java</a:t>
              </a:r>
              <a:r>
                <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版）》</a:t>
              </a:r>
              <a:endPar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endParaRPr>
            </a:p>
          </p:txBody>
        </p:sp>
        <p:sp>
          <p:nvSpPr>
            <p:cNvPr id="29" name="矩形: 圆角 28"/>
            <p:cNvSpPr/>
            <p:nvPr>
              <p:custDataLst>
                <p:tags r:id="rId3"/>
              </p:custDataLst>
            </p:nvPr>
          </p:nvSpPr>
          <p:spPr>
            <a:xfrm>
              <a:off x="1072218" y="2562116"/>
              <a:ext cx="745244" cy="65525"/>
            </a:xfrm>
            <a:prstGeom prst="roundRect">
              <a:avLst>
                <a:gd name="adj" fmla="val 50000"/>
              </a:avLst>
            </a:prstGeom>
            <a:solidFill>
              <a:srgbClr val="287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微软雅黑" panose="020B0503020204020204" charset="-122"/>
                <a:ea typeface="微软雅黑" panose="020B0503020204020204" charset="-122"/>
                <a:sym typeface="Segoe UI" panose="020B0502040204020203" pitchFamily="34" charset="0"/>
              </a:endParaRPr>
            </a:p>
          </p:txBody>
        </p:sp>
      </p:grpSp>
      <p:pic>
        <p:nvPicPr>
          <p:cNvPr id="8205" name="Picture 25" descr="C:/桌面/工作/两万页！我的钱！我来了！/211c528faaa192234954aff8b26d7f8c.png211c528faaa192234954aff8b26d7f8c"/>
          <p:cNvPicPr>
            <a:picLocks noChangeAspect="1"/>
          </p:cNvPicPr>
          <p:nvPr>
            <p:custDataLst>
              <p:tags r:id="rId4"/>
            </p:custDataLst>
          </p:nvPr>
        </p:nvPicPr>
        <p:blipFill>
          <a:blip r:embed="rId5"/>
          <a:srcRect l="213" r="213"/>
          <a:stretch>
            <a:fillRect/>
          </a:stretch>
        </p:blipFill>
        <p:spPr>
          <a:xfrm>
            <a:off x="207645" y="421005"/>
            <a:ext cx="890270" cy="893445"/>
          </a:xfrm>
          <a:prstGeom prst="rect">
            <a:avLst/>
          </a:prstGeom>
          <a:noFill/>
          <a:ln w="9525">
            <a:noFill/>
          </a:ln>
        </p:spPr>
      </p:pic>
      <p:pic>
        <p:nvPicPr>
          <p:cNvPr id="37890" name="图片 2" descr="Flink编程基础（Java版）封面-立体"/>
          <p:cNvPicPr>
            <a:picLocks noChangeAspect="1"/>
          </p:cNvPicPr>
          <p:nvPr/>
        </p:nvPicPr>
        <p:blipFill>
          <a:blip r:embed="rId6"/>
          <a:stretch>
            <a:fillRect/>
          </a:stretch>
        </p:blipFill>
        <p:spPr>
          <a:xfrm>
            <a:off x="8068310" y="1314450"/>
            <a:ext cx="3652838" cy="3652838"/>
          </a:xfrm>
          <a:prstGeom prst="rect">
            <a:avLst/>
          </a:prstGeom>
          <a:noFill/>
          <a:ln w="9525">
            <a:noFill/>
          </a:ln>
        </p:spPr>
      </p:pic>
      <p:sp>
        <p:nvSpPr>
          <p:cNvPr id="37891" name="文本框 3"/>
          <p:cNvSpPr txBox="1"/>
          <p:nvPr/>
        </p:nvSpPr>
        <p:spPr>
          <a:xfrm>
            <a:off x="1405255" y="1713230"/>
            <a:ext cx="5909945" cy="2306955"/>
          </a:xfrm>
          <a:prstGeom prst="rect">
            <a:avLst/>
          </a:prstGeom>
          <a:noFill/>
          <a:ln w="9525">
            <a:noFill/>
          </a:ln>
        </p:spPr>
        <p:txBody>
          <a:bodyPr wrap="square" anchor="t" anchorCtr="0">
            <a:spAutoFit/>
          </a:bodyPr>
          <a:p>
            <a:r>
              <a:rPr lang="zh-CN" altLang="en-US" sz="1600" b="1">
                <a:latin typeface="微软雅黑" panose="020B0503020204020204" charset="-122"/>
                <a:ea typeface="微软雅黑" panose="020B0503020204020204" charset="-122"/>
                <a:cs typeface="微软雅黑" panose="020B0503020204020204" charset="-122"/>
              </a:rPr>
              <a:t>林子雨编著《</a:t>
            </a:r>
            <a:r>
              <a:rPr lang="en-US" altLang="zh-CN" sz="1600" b="1">
                <a:latin typeface="微软雅黑" panose="020B0503020204020204" charset="-122"/>
                <a:ea typeface="微软雅黑" panose="020B0503020204020204" charset="-122"/>
                <a:cs typeface="微软雅黑" panose="020B0503020204020204" charset="-122"/>
              </a:rPr>
              <a:t>Flink</a:t>
            </a:r>
            <a:r>
              <a:rPr lang="zh-CN" altLang="en-US" sz="1600" b="1">
                <a:latin typeface="微软雅黑" panose="020B0503020204020204" charset="-122"/>
                <a:ea typeface="微软雅黑" panose="020B0503020204020204" charset="-122"/>
                <a:cs typeface="微软雅黑" panose="020B0503020204020204" charset="-122"/>
              </a:rPr>
              <a:t>编程基础（</a:t>
            </a:r>
            <a:r>
              <a:rPr lang="en-US" altLang="zh-CN" sz="1600" b="1">
                <a:latin typeface="微软雅黑" panose="020B0503020204020204" charset="-122"/>
                <a:ea typeface="微软雅黑" panose="020B0503020204020204" charset="-122"/>
                <a:cs typeface="微软雅黑" panose="020B0503020204020204" charset="-122"/>
              </a:rPr>
              <a:t>Java</a:t>
            </a:r>
            <a:r>
              <a:rPr lang="zh-CN" altLang="en-US" sz="1600" b="1">
                <a:latin typeface="微软雅黑" panose="020B0503020204020204" charset="-122"/>
                <a:ea typeface="微软雅黑" panose="020B0503020204020204" charset="-122"/>
                <a:cs typeface="微软雅黑" panose="020B0503020204020204" charset="-122"/>
              </a:rPr>
              <a:t>版）》</a:t>
            </a:r>
            <a:endParaRPr lang="zh-CN" altLang="en-US" sz="1600" b="1">
              <a:latin typeface="微软雅黑" panose="020B0503020204020204" charset="-122"/>
              <a:ea typeface="微软雅黑" panose="020B0503020204020204" charset="-122"/>
              <a:cs typeface="微软雅黑" panose="020B0503020204020204" charset="-122"/>
            </a:endParaRPr>
          </a:p>
          <a:p>
            <a:endParaRPr lang="zh-CN" altLang="en-US" sz="1600">
              <a:latin typeface="微软雅黑" panose="020B0503020204020204" charset="-122"/>
              <a:ea typeface="微软雅黑" panose="020B0503020204020204" charset="-122"/>
              <a:cs typeface="微软雅黑" panose="020B0503020204020204" charset="-122"/>
            </a:endParaRPr>
          </a:p>
          <a:p>
            <a:r>
              <a:rPr lang="zh-CN" altLang="en-US" sz="1600">
                <a:latin typeface="微软雅黑" panose="020B0503020204020204" charset="-122"/>
                <a:ea typeface="微软雅黑" panose="020B0503020204020204" charset="-122"/>
                <a:cs typeface="微软雅黑" panose="020B0503020204020204" charset="-122"/>
              </a:rPr>
              <a:t>披荆斩棘，在大数据丛林中开辟学习捷径</a:t>
            </a:r>
            <a:endParaRPr lang="zh-CN" altLang="en-US" sz="1600">
              <a:latin typeface="微软雅黑" panose="020B0503020204020204" charset="-122"/>
              <a:ea typeface="微软雅黑" panose="020B0503020204020204" charset="-122"/>
              <a:cs typeface="微软雅黑" panose="020B0503020204020204" charset="-122"/>
            </a:endParaRPr>
          </a:p>
          <a:p>
            <a:r>
              <a:rPr lang="zh-CN" altLang="en-US" sz="1600">
                <a:latin typeface="微软雅黑" panose="020B0503020204020204" charset="-122"/>
                <a:ea typeface="微软雅黑" panose="020B0503020204020204" charset="-122"/>
                <a:cs typeface="微软雅黑" panose="020B0503020204020204" charset="-122"/>
              </a:rPr>
              <a:t>填沟削坎，为快速学习Flink技术铺平道路</a:t>
            </a:r>
            <a:endParaRPr lang="zh-CN" altLang="en-US" sz="1600">
              <a:latin typeface="微软雅黑" panose="020B0503020204020204" charset="-122"/>
              <a:ea typeface="微软雅黑" panose="020B0503020204020204" charset="-122"/>
              <a:cs typeface="微软雅黑" panose="020B0503020204020204" charset="-122"/>
            </a:endParaRPr>
          </a:p>
          <a:p>
            <a:r>
              <a:rPr lang="zh-CN" altLang="en-US" sz="1600">
                <a:latin typeface="微软雅黑" panose="020B0503020204020204" charset="-122"/>
                <a:ea typeface="微软雅黑" panose="020B0503020204020204" charset="-122"/>
                <a:cs typeface="微软雅黑" panose="020B0503020204020204" charset="-122"/>
              </a:rPr>
              <a:t>深入浅出，有效降低Flink技术学习门槛</a:t>
            </a:r>
            <a:endParaRPr lang="zh-CN" altLang="en-US" sz="1600">
              <a:latin typeface="微软雅黑" panose="020B0503020204020204" charset="-122"/>
              <a:ea typeface="微软雅黑" panose="020B0503020204020204" charset="-122"/>
              <a:cs typeface="微软雅黑" panose="020B0503020204020204" charset="-122"/>
            </a:endParaRPr>
          </a:p>
          <a:p>
            <a:r>
              <a:rPr lang="zh-CN" altLang="en-US" sz="1600">
                <a:latin typeface="微软雅黑" panose="020B0503020204020204" charset="-122"/>
                <a:ea typeface="微软雅黑" panose="020B0503020204020204" charset="-122"/>
                <a:cs typeface="微软雅黑" panose="020B0503020204020204" charset="-122"/>
              </a:rPr>
              <a:t>资源全面，构建全方位一站式在线服务体系</a:t>
            </a:r>
            <a:endParaRPr lang="zh-CN" altLang="en-US" sz="1600">
              <a:latin typeface="微软雅黑" panose="020B0503020204020204" charset="-122"/>
              <a:ea typeface="微软雅黑" panose="020B0503020204020204" charset="-122"/>
              <a:cs typeface="微软雅黑" panose="020B0503020204020204" charset="-122"/>
            </a:endParaRPr>
          </a:p>
          <a:p>
            <a:endParaRPr lang="zh-CN" altLang="en-US" sz="1600">
              <a:latin typeface="微软雅黑" panose="020B0503020204020204" charset="-122"/>
              <a:ea typeface="微软雅黑" panose="020B0503020204020204" charset="-122"/>
              <a:cs typeface="微软雅黑" panose="020B0503020204020204" charset="-122"/>
            </a:endParaRPr>
          </a:p>
          <a:p>
            <a:r>
              <a:rPr lang="zh-CN" altLang="en-US" sz="1600">
                <a:latin typeface="微软雅黑" panose="020B0503020204020204" charset="-122"/>
                <a:ea typeface="微软雅黑" panose="020B0503020204020204" charset="-122"/>
                <a:cs typeface="微软雅黑" panose="020B0503020204020204" charset="-122"/>
              </a:rPr>
              <a:t>人民邮电出版社出版发行  定价：69.8</a:t>
            </a:r>
            <a:r>
              <a:rPr lang="en-US" altLang="zh-CN" sz="1600">
                <a:latin typeface="微软雅黑" panose="020B0503020204020204" charset="-122"/>
                <a:ea typeface="微软雅黑" panose="020B0503020204020204" charset="-122"/>
                <a:cs typeface="微软雅黑" panose="020B0503020204020204" charset="-122"/>
              </a:rPr>
              <a:t>0</a:t>
            </a:r>
            <a:r>
              <a:rPr lang="zh-CN" altLang="en-US" sz="1600">
                <a:latin typeface="微软雅黑" panose="020B0503020204020204" charset="-122"/>
                <a:ea typeface="微软雅黑" panose="020B0503020204020204" charset="-122"/>
                <a:cs typeface="微软雅黑" panose="020B0503020204020204" charset="-122"/>
              </a:rPr>
              <a:t>元</a:t>
            </a:r>
            <a:endParaRPr lang="zh-CN" altLang="en-US" sz="1600">
              <a:latin typeface="微软雅黑" panose="020B0503020204020204" charset="-122"/>
              <a:ea typeface="微软雅黑" panose="020B0503020204020204" charset="-122"/>
              <a:cs typeface="微软雅黑" panose="020B0503020204020204" charset="-122"/>
            </a:endParaRPr>
          </a:p>
          <a:p>
            <a:r>
              <a:rPr lang="zh-CN" altLang="en-US" sz="1600">
                <a:latin typeface="微软雅黑" panose="020B0503020204020204" charset="-122"/>
                <a:ea typeface="微软雅黑" panose="020B0503020204020204" charset="-122"/>
                <a:cs typeface="微软雅黑" panose="020B0503020204020204" charset="-122"/>
              </a:rPr>
              <a:t>ISBN: 978-7-115-64149-6  2024年</a:t>
            </a:r>
            <a:r>
              <a:rPr lang="en-US" altLang="zh-CN" sz="1600">
                <a:latin typeface="微软雅黑" panose="020B0503020204020204" charset="-122"/>
                <a:ea typeface="微软雅黑" panose="020B0503020204020204" charset="-122"/>
                <a:cs typeface="微软雅黑" panose="020B0503020204020204" charset="-122"/>
              </a:rPr>
              <a:t>7</a:t>
            </a:r>
            <a:r>
              <a:rPr lang="zh-CN" altLang="en-US" sz="1600">
                <a:latin typeface="微软雅黑" panose="020B0503020204020204" charset="-122"/>
                <a:ea typeface="微软雅黑" panose="020B0503020204020204" charset="-122"/>
                <a:cs typeface="微软雅黑" panose="020B0503020204020204" charset="-122"/>
              </a:rPr>
              <a:t>月第1版</a:t>
            </a:r>
            <a:endParaRPr lang="zh-CN" altLang="en-US" sz="1600">
              <a:latin typeface="微软雅黑" panose="020B0503020204020204" charset="-122"/>
              <a:ea typeface="微软雅黑" panose="020B0503020204020204" charset="-122"/>
              <a:cs typeface="微软雅黑" panose="020B0503020204020204" charset="-122"/>
            </a:endParaRPr>
          </a:p>
        </p:txBody>
      </p:sp>
      <p:sp>
        <p:nvSpPr>
          <p:cNvPr id="37892" name="文本框 4"/>
          <p:cNvSpPr txBox="1"/>
          <p:nvPr/>
        </p:nvSpPr>
        <p:spPr>
          <a:xfrm>
            <a:off x="1378585" y="4124325"/>
            <a:ext cx="5713730" cy="368300"/>
          </a:xfrm>
          <a:prstGeom prst="rect">
            <a:avLst/>
          </a:prstGeom>
          <a:noFill/>
          <a:ln w="9525">
            <a:noFill/>
          </a:ln>
        </p:spPr>
        <p:txBody>
          <a:bodyPr wrap="square" anchor="t" anchorCtr="0">
            <a:spAutoFit/>
          </a:bodyPr>
          <a:p>
            <a:r>
              <a:rPr lang="zh-CN" altLang="en-US">
                <a:latin typeface="微软雅黑" panose="020B0503020204020204" charset="-122"/>
                <a:ea typeface="微软雅黑" panose="020B0503020204020204" charset="-122"/>
                <a:cs typeface="微软雅黑" panose="020B0503020204020204" charset="-122"/>
              </a:rPr>
              <a:t>教材官网：</a:t>
            </a:r>
            <a:r>
              <a:rPr lang="zh-CN" altLang="en-US" sz="1600">
                <a:latin typeface="微软雅黑" panose="020B0503020204020204" charset="-122"/>
                <a:ea typeface="微软雅黑" panose="020B0503020204020204" charset="-122"/>
                <a:cs typeface="微软雅黑" panose="020B0503020204020204" charset="-122"/>
              </a:rPr>
              <a:t>https://dblab.xmu.edu.cn/post/flink-java/</a:t>
            </a:r>
            <a:endParaRPr lang="zh-CN" altLang="en-US" sz="1600">
              <a:latin typeface="微软雅黑" panose="020B0503020204020204" charset="-122"/>
              <a:ea typeface="微软雅黑" panose="020B0503020204020204" charset="-122"/>
              <a:cs typeface="微软雅黑" panose="020B0503020204020204" charset="-122"/>
            </a:endParaRPr>
          </a:p>
        </p:txBody>
      </p:sp>
      <p:sp>
        <p:nvSpPr>
          <p:cNvPr id="37893" name="文本框 5"/>
          <p:cNvSpPr txBox="1"/>
          <p:nvPr/>
        </p:nvSpPr>
        <p:spPr>
          <a:xfrm>
            <a:off x="774700" y="4991100"/>
            <a:ext cx="10959465" cy="1753235"/>
          </a:xfrm>
          <a:prstGeom prst="rect">
            <a:avLst/>
          </a:prstGeom>
          <a:noFill/>
          <a:ln w="9525">
            <a:noFill/>
          </a:ln>
        </p:spPr>
        <p:txBody>
          <a:bodyPr wrap="square" anchor="t" anchorCtr="0">
            <a:spAutoFit/>
          </a:bodyPr>
          <a:p>
            <a:r>
              <a:rPr lang="zh-CN" altLang="en-US">
                <a:latin typeface="微软雅黑" panose="020B0503020204020204" charset="-122"/>
                <a:ea typeface="微软雅黑" panose="020B0503020204020204" charset="-122"/>
                <a:cs typeface="微软雅黑" panose="020B0503020204020204" charset="-122"/>
              </a:rPr>
              <a:t>本书以Java作为开发Flink应用程序的编程语言，系统介绍了Flink编程的基础知识。全书共6章，内容包括大数据技术概述、Flink的设计与运行原理、 大数据实验环境搭建、Flink环境搭建和使用方法、DataStream API、Table API&amp;SQL等。本书每个章节都安排了入门级的编程实践操作，以便读者更好地学习和掌握Flink编程方法。本书官网免费提供了全套的在线教学资源，包括讲义PPT、习题、源代码、软件、数据集、授课视频、上机实验指南等。</a:t>
            </a:r>
            <a:endParaRPr lang="zh-CN" altLang="en-US">
              <a:latin typeface="微软雅黑" panose="020B0503020204020204" charset="-122"/>
              <a:ea typeface="微软雅黑" panose="020B0503020204020204" charset="-122"/>
              <a:cs typeface="微软雅黑" panose="020B0503020204020204" charset="-122"/>
            </a:endParaRPr>
          </a:p>
          <a:p>
            <a:endParaRPr lang="zh-CN" altLang="en-US">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 name="组合 30"/>
          <p:cNvGrpSpPr/>
          <p:nvPr/>
        </p:nvGrpSpPr>
        <p:grpSpPr>
          <a:xfrm>
            <a:off x="1097915" y="230505"/>
            <a:ext cx="10480040" cy="958215"/>
            <a:chOff x="983884" y="1682895"/>
            <a:chExt cx="10480040" cy="944746"/>
          </a:xfrm>
        </p:grpSpPr>
        <p:sp>
          <p:nvSpPr>
            <p:cNvPr id="30" name="椭圆 29"/>
            <p:cNvSpPr/>
            <p:nvPr>
              <p:custDataLst>
                <p:tags r:id="rId1"/>
              </p:custDataLst>
            </p:nvPr>
          </p:nvSpPr>
          <p:spPr>
            <a:xfrm>
              <a:off x="3680419" y="1682895"/>
              <a:ext cx="693804" cy="693804"/>
            </a:xfrm>
            <a:prstGeom prst="ellipse">
              <a:avLst/>
            </a:prstGeom>
            <a:solidFill>
              <a:srgbClr val="5FCBF5">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sym typeface="Segoe UI" panose="020B0502040204020203" pitchFamily="34" charset="0"/>
              </a:endParaRPr>
            </a:p>
          </p:txBody>
        </p:sp>
        <p:sp>
          <p:nvSpPr>
            <p:cNvPr id="12" name="文本框 11"/>
            <p:cNvSpPr txBox="1"/>
            <p:nvPr>
              <p:custDataLst>
                <p:tags r:id="rId2"/>
              </p:custDataLst>
            </p:nvPr>
          </p:nvSpPr>
          <p:spPr>
            <a:xfrm>
              <a:off x="983884" y="1869465"/>
              <a:ext cx="10480040" cy="621066"/>
            </a:xfrm>
            <a:prstGeom prst="rect">
              <a:avLst/>
            </a:prstGeom>
            <a:noFill/>
          </p:spPr>
          <p:txBody>
            <a:bodyPr wrap="square" rtlCol="0">
              <a:noAutofit/>
            </a:bodyPr>
            <a:p>
              <a:pPr algn="l"/>
              <a:r>
                <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附录</a:t>
              </a:r>
              <a:r>
                <a:rPr lang="en-US" altLang="zh-CN"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M</a:t>
              </a:r>
              <a:r>
                <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：高校大数据实训课程系列案例教材</a:t>
              </a:r>
              <a:endPar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endParaRPr>
            </a:p>
          </p:txBody>
        </p:sp>
        <p:sp>
          <p:nvSpPr>
            <p:cNvPr id="29" name="矩形: 圆角 28"/>
            <p:cNvSpPr/>
            <p:nvPr>
              <p:custDataLst>
                <p:tags r:id="rId3"/>
              </p:custDataLst>
            </p:nvPr>
          </p:nvSpPr>
          <p:spPr>
            <a:xfrm>
              <a:off x="1072218" y="2562116"/>
              <a:ext cx="745244" cy="65525"/>
            </a:xfrm>
            <a:prstGeom prst="roundRect">
              <a:avLst>
                <a:gd name="adj" fmla="val 50000"/>
              </a:avLst>
            </a:prstGeom>
            <a:solidFill>
              <a:srgbClr val="287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微软雅黑" panose="020B0503020204020204" charset="-122"/>
                <a:ea typeface="微软雅黑" panose="020B0503020204020204" charset="-122"/>
                <a:sym typeface="Segoe UI" panose="020B0502040204020203" pitchFamily="34" charset="0"/>
              </a:endParaRPr>
            </a:p>
          </p:txBody>
        </p:sp>
      </p:grpSp>
      <p:pic>
        <p:nvPicPr>
          <p:cNvPr id="8205" name="Picture 25" descr="C:/桌面/工作/两万页！我的钱！我来了！/211c528faaa192234954aff8b26d7f8c.png211c528faaa192234954aff8b26d7f8c"/>
          <p:cNvPicPr>
            <a:picLocks noChangeAspect="1"/>
          </p:cNvPicPr>
          <p:nvPr>
            <p:custDataLst>
              <p:tags r:id="rId4"/>
            </p:custDataLst>
          </p:nvPr>
        </p:nvPicPr>
        <p:blipFill>
          <a:blip r:embed="rId5"/>
          <a:srcRect l="213" r="213"/>
          <a:stretch>
            <a:fillRect/>
          </a:stretch>
        </p:blipFill>
        <p:spPr>
          <a:xfrm>
            <a:off x="207645" y="421005"/>
            <a:ext cx="890270" cy="893445"/>
          </a:xfrm>
          <a:prstGeom prst="rect">
            <a:avLst/>
          </a:prstGeom>
          <a:noFill/>
          <a:ln w="9525">
            <a:noFill/>
          </a:ln>
        </p:spPr>
      </p:pic>
      <p:sp>
        <p:nvSpPr>
          <p:cNvPr id="87045" name="Text Box 13"/>
          <p:cNvSpPr txBox="1"/>
          <p:nvPr/>
        </p:nvSpPr>
        <p:spPr>
          <a:xfrm>
            <a:off x="514985" y="1440180"/>
            <a:ext cx="11162665" cy="2092325"/>
          </a:xfrm>
          <a:prstGeom prst="rect">
            <a:avLst/>
          </a:prstGeom>
          <a:noFill/>
          <a:ln w="9525">
            <a:noFill/>
          </a:ln>
        </p:spPr>
        <p:txBody>
          <a:bodyPr wrap="square" lIns="121914" tIns="60957" rIns="121914" bIns="60957" anchor="t" anchorCtr="0">
            <a:noAutofit/>
          </a:bodyPr>
          <a:p>
            <a:pPr marL="285750" indent="-285750">
              <a:lnSpc>
                <a:spcPct val="130000"/>
              </a:lnSpc>
              <a:buFont typeface="Wingdings" panose="05000000000000000000" charset="0"/>
              <a:buChar char="n"/>
            </a:pPr>
            <a:r>
              <a:rPr b="1" dirty="0">
                <a:latin typeface="等线" panose="02010600030101010101" pitchFamily="2" charset="-122"/>
                <a:ea typeface="等线" panose="02010600030101010101" pitchFamily="2" charset="-122"/>
                <a:cs typeface="等线" panose="02010600030101010101" pitchFamily="2" charset="-122"/>
              </a:rPr>
              <a:t>为了更好满足高校开设大数据实训课程的教材需求，厦门大学数据库实验室林子雨老师团队联合企业共同开发了《高校大数据实训课程系列案例》，目前已经完成开发的系列案例包括：</a:t>
            </a:r>
            <a:endParaRPr b="1" dirty="0">
              <a:latin typeface="等线" panose="02010600030101010101" pitchFamily="2" charset="-122"/>
              <a:ea typeface="等线" panose="02010600030101010101" pitchFamily="2" charset="-122"/>
              <a:cs typeface="等线" panose="02010600030101010101" pitchFamily="2" charset="-122"/>
            </a:endParaRPr>
          </a:p>
          <a:p>
            <a:pPr marL="285750" indent="-285750">
              <a:lnSpc>
                <a:spcPct val="130000"/>
              </a:lnSpc>
              <a:buFont typeface="Wingdings" panose="05000000000000000000" charset="0"/>
              <a:buChar char="n"/>
            </a:pPr>
            <a:r>
              <a:rPr b="1" dirty="0">
                <a:latin typeface="等线" panose="02010600030101010101" pitchFamily="2" charset="-122"/>
                <a:ea typeface="等线" panose="02010600030101010101" pitchFamily="2" charset="-122"/>
                <a:cs typeface="等线" panose="02010600030101010101" pitchFamily="2" charset="-122"/>
              </a:rPr>
              <a:t>《电影推荐系统》（已经于2019年5月出版）</a:t>
            </a:r>
            <a:endParaRPr b="1" dirty="0">
              <a:latin typeface="等线" panose="02010600030101010101" pitchFamily="2" charset="-122"/>
              <a:ea typeface="等线" panose="02010600030101010101" pitchFamily="2" charset="-122"/>
              <a:cs typeface="等线" panose="02010600030101010101" pitchFamily="2" charset="-122"/>
            </a:endParaRPr>
          </a:p>
          <a:p>
            <a:pPr marL="285750" indent="-285750">
              <a:lnSpc>
                <a:spcPct val="130000"/>
              </a:lnSpc>
              <a:buFont typeface="Wingdings" panose="05000000000000000000" charset="0"/>
              <a:buChar char="n"/>
            </a:pPr>
            <a:r>
              <a:rPr b="1" dirty="0">
                <a:latin typeface="等线" panose="02010600030101010101" pitchFamily="2" charset="-122"/>
                <a:ea typeface="等线" panose="02010600030101010101" pitchFamily="2" charset="-122"/>
                <a:cs typeface="等线" panose="02010600030101010101" pitchFamily="2" charset="-122"/>
              </a:rPr>
              <a:t>《电信用户行为分析》 （已经于2019年5月出版）</a:t>
            </a:r>
            <a:endParaRPr b="1" dirty="0">
              <a:latin typeface="等线" panose="02010600030101010101" pitchFamily="2" charset="-122"/>
              <a:ea typeface="等线" panose="02010600030101010101" pitchFamily="2" charset="-122"/>
              <a:cs typeface="等线" panose="02010600030101010101" pitchFamily="2" charset="-122"/>
            </a:endParaRPr>
          </a:p>
          <a:p>
            <a:pPr marL="285750" indent="-285750">
              <a:lnSpc>
                <a:spcPct val="130000"/>
              </a:lnSpc>
              <a:buFont typeface="Wingdings" panose="05000000000000000000" charset="0"/>
              <a:buChar char="n"/>
            </a:pPr>
            <a:r>
              <a:rPr b="1" dirty="0">
                <a:latin typeface="等线" panose="02010600030101010101" pitchFamily="2" charset="-122"/>
                <a:ea typeface="等线" panose="02010600030101010101" pitchFamily="2" charset="-122"/>
                <a:cs typeface="等线" panose="02010600030101010101" pitchFamily="2" charset="-122"/>
              </a:rPr>
              <a:t>案例教材具体信息请访问：http://dblab.xmu.edu.cn/post/shixunkecheng/</a:t>
            </a:r>
            <a:endParaRPr lang="zh-CN" altLang="en-US" b="1" dirty="0">
              <a:latin typeface="等线" panose="02010600030101010101" pitchFamily="2" charset="-122"/>
              <a:ea typeface="等线" panose="02010600030101010101" pitchFamily="2" charset="-122"/>
              <a:cs typeface="等线" panose="02010600030101010101" pitchFamily="2" charset="-122"/>
            </a:endParaRPr>
          </a:p>
        </p:txBody>
      </p:sp>
      <p:pic>
        <p:nvPicPr>
          <p:cNvPr id="97282" name="Picture 5" descr="http://dblab.xmu.edu.cn/wp-content/uploads/2018/07/%E5%AE%9E%E8%AE%AD%E8%AF%BE%E7%A8%8B%E7%B3%BB%E5%88%97%E6%95%99%E6%9D%90%E4%B8%BB%E9%A1%B5%E4%BA%8C%E7%BB%B4%E7%A0%81.png"/>
          <p:cNvPicPr>
            <a:picLocks noChangeAspect="1"/>
          </p:cNvPicPr>
          <p:nvPr/>
        </p:nvPicPr>
        <p:blipFill>
          <a:blip r:embed="rId6"/>
          <a:stretch>
            <a:fillRect/>
          </a:stretch>
        </p:blipFill>
        <p:spPr>
          <a:xfrm>
            <a:off x="1521460" y="3478530"/>
            <a:ext cx="2077085" cy="2077085"/>
          </a:xfrm>
          <a:prstGeom prst="rect">
            <a:avLst/>
          </a:prstGeom>
          <a:noFill/>
          <a:ln w="9525">
            <a:noFill/>
          </a:ln>
        </p:spPr>
      </p:pic>
      <p:sp>
        <p:nvSpPr>
          <p:cNvPr id="97283" name="TextBox 4"/>
          <p:cNvSpPr txBox="1"/>
          <p:nvPr/>
        </p:nvSpPr>
        <p:spPr>
          <a:xfrm>
            <a:off x="1198245" y="5586095"/>
            <a:ext cx="2723515" cy="645160"/>
          </a:xfrm>
          <a:prstGeom prst="rect">
            <a:avLst/>
          </a:prstGeom>
          <a:noFill/>
          <a:ln w="9525">
            <a:noFill/>
          </a:ln>
        </p:spPr>
        <p:txBody>
          <a:bodyPr wrap="square" anchor="t" anchorCtr="0">
            <a:spAutoFit/>
          </a:bodyPr>
          <a:p>
            <a:r>
              <a:rPr lang="zh-CN" altLang="zh-CN" dirty="0">
                <a:latin typeface="等线" panose="02010600030101010101" pitchFamily="2" charset="-122"/>
                <a:ea typeface="等线" panose="02010600030101010101" pitchFamily="2" charset="-122"/>
              </a:rPr>
              <a:t>扫一扫访问大数据实训课程系列案例教材主页</a:t>
            </a:r>
            <a:endParaRPr lang="zh-CN" altLang="zh-CN" dirty="0">
              <a:latin typeface="等线" panose="02010600030101010101" pitchFamily="2" charset="-122"/>
              <a:ea typeface="等线" panose="02010600030101010101" pitchFamily="2" charset="-122"/>
            </a:endParaRPr>
          </a:p>
        </p:txBody>
      </p:sp>
      <p:pic>
        <p:nvPicPr>
          <p:cNvPr id="97285" name="Picture 18" descr="http://dblab.xmu.edu.cn/wp-content/uploads/2018/07/%E5%A4%A7%E6%95%B0%E6%8D%AE%E5%AE%9E%E8%AE%AD%E6%A1%88%E4%BE%8B-%E7%94%B5%E4%BF%A1%E7%94%A8%E6%88%B7%E8%A1%8C%E4%B8%BA%E5%88%86%E6%9E%90.jpg"/>
          <p:cNvPicPr>
            <a:picLocks noChangeAspect="1"/>
          </p:cNvPicPr>
          <p:nvPr/>
        </p:nvPicPr>
        <p:blipFill>
          <a:blip r:embed="rId7">
            <a:clrChange>
              <a:clrFrom>
                <a:srgbClr val="FBFBFB">
                  <a:alpha val="100000"/>
                </a:srgbClr>
              </a:clrFrom>
              <a:clrTo>
                <a:srgbClr val="FBFBFB">
                  <a:alpha val="100000"/>
                  <a:alpha val="0"/>
                </a:srgbClr>
              </a:clrTo>
            </a:clrChange>
          </a:blip>
          <a:stretch>
            <a:fillRect/>
          </a:stretch>
        </p:blipFill>
        <p:spPr>
          <a:xfrm>
            <a:off x="4488180" y="3316605"/>
            <a:ext cx="3125470" cy="3128010"/>
          </a:xfrm>
          <a:prstGeom prst="rect">
            <a:avLst/>
          </a:prstGeom>
          <a:noFill/>
          <a:ln w="9525">
            <a:noFill/>
          </a:ln>
        </p:spPr>
      </p:pic>
      <p:pic>
        <p:nvPicPr>
          <p:cNvPr id="97286" name="Picture 20" descr="http://dblab.xmu.edu.cn/wp-content/uploads/2018/07/%E5%A4%A7%E6%95%B0%E6%8D%AE%E5%AE%9E%E8%AE%AD%E6%A1%88%E4%BE%8B-%E7%94%B5%E5%BD%B1%E6%8E%A8%E8%8D%90%E7%B3%BB%E7%BB%9F.jpg"/>
          <p:cNvPicPr>
            <a:picLocks noChangeAspect="1"/>
          </p:cNvPicPr>
          <p:nvPr/>
        </p:nvPicPr>
        <p:blipFill>
          <a:blip r:embed="rId8">
            <a:clrChange>
              <a:clrFrom>
                <a:srgbClr val="F8F8F8">
                  <a:alpha val="100000"/>
                </a:srgbClr>
              </a:clrFrom>
              <a:clrTo>
                <a:srgbClr val="F8F8F8">
                  <a:alpha val="100000"/>
                  <a:alpha val="0"/>
                </a:srgbClr>
              </a:clrTo>
            </a:clrChange>
          </a:blip>
          <a:stretch>
            <a:fillRect/>
          </a:stretch>
        </p:blipFill>
        <p:spPr>
          <a:xfrm>
            <a:off x="7787005" y="3404235"/>
            <a:ext cx="3040380" cy="3040380"/>
          </a:xfrm>
          <a:prstGeom prst="rect">
            <a:avLst/>
          </a:prstGeom>
          <a:noFill/>
          <a:ln w="9525">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 name="组合 30"/>
          <p:cNvGrpSpPr/>
          <p:nvPr/>
        </p:nvGrpSpPr>
        <p:grpSpPr>
          <a:xfrm>
            <a:off x="1097915" y="230505"/>
            <a:ext cx="10480040" cy="958215"/>
            <a:chOff x="983884" y="1682895"/>
            <a:chExt cx="10480040" cy="944746"/>
          </a:xfrm>
        </p:grpSpPr>
        <p:sp>
          <p:nvSpPr>
            <p:cNvPr id="30" name="椭圆 29"/>
            <p:cNvSpPr/>
            <p:nvPr>
              <p:custDataLst>
                <p:tags r:id="rId1"/>
              </p:custDataLst>
            </p:nvPr>
          </p:nvSpPr>
          <p:spPr>
            <a:xfrm>
              <a:off x="3680419" y="1682895"/>
              <a:ext cx="693804" cy="693804"/>
            </a:xfrm>
            <a:prstGeom prst="ellipse">
              <a:avLst/>
            </a:prstGeom>
            <a:solidFill>
              <a:srgbClr val="5FCBF5">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sym typeface="Segoe UI" panose="020B0502040204020203" pitchFamily="34" charset="0"/>
              </a:endParaRPr>
            </a:p>
          </p:txBody>
        </p:sp>
        <p:sp>
          <p:nvSpPr>
            <p:cNvPr id="12" name="文本框 11"/>
            <p:cNvSpPr txBox="1"/>
            <p:nvPr>
              <p:custDataLst>
                <p:tags r:id="rId2"/>
              </p:custDataLst>
            </p:nvPr>
          </p:nvSpPr>
          <p:spPr>
            <a:xfrm>
              <a:off x="983884" y="1869465"/>
              <a:ext cx="10480040" cy="621066"/>
            </a:xfrm>
            <a:prstGeom prst="rect">
              <a:avLst/>
            </a:prstGeom>
            <a:noFill/>
          </p:spPr>
          <p:txBody>
            <a:bodyPr wrap="square" rtlCol="0">
              <a:noAutofit/>
            </a:bodyPr>
            <a:p>
              <a:pPr algn="l"/>
              <a:r>
                <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附录</a:t>
              </a:r>
              <a:r>
                <a:rPr lang="en-US" altLang="zh-CN"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N</a:t>
              </a:r>
              <a:r>
                <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：《Python程序设计基础教程（微课版）》</a:t>
              </a:r>
              <a:endPar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endParaRPr>
            </a:p>
          </p:txBody>
        </p:sp>
        <p:sp>
          <p:nvSpPr>
            <p:cNvPr id="29" name="矩形: 圆角 28"/>
            <p:cNvSpPr/>
            <p:nvPr>
              <p:custDataLst>
                <p:tags r:id="rId3"/>
              </p:custDataLst>
            </p:nvPr>
          </p:nvSpPr>
          <p:spPr>
            <a:xfrm>
              <a:off x="1072218" y="2562116"/>
              <a:ext cx="745244" cy="65525"/>
            </a:xfrm>
            <a:prstGeom prst="roundRect">
              <a:avLst>
                <a:gd name="adj" fmla="val 50000"/>
              </a:avLst>
            </a:prstGeom>
            <a:solidFill>
              <a:srgbClr val="287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微软雅黑" panose="020B0503020204020204" charset="-122"/>
                <a:ea typeface="微软雅黑" panose="020B0503020204020204" charset="-122"/>
                <a:sym typeface="Segoe UI" panose="020B0502040204020203" pitchFamily="34" charset="0"/>
              </a:endParaRPr>
            </a:p>
          </p:txBody>
        </p:sp>
      </p:grpSp>
      <p:pic>
        <p:nvPicPr>
          <p:cNvPr id="8205" name="Picture 25" descr="C:/桌面/工作/两万页！我的钱！我来了！/211c528faaa192234954aff8b26d7f8c.png211c528faaa192234954aff8b26d7f8c"/>
          <p:cNvPicPr>
            <a:picLocks noChangeAspect="1"/>
          </p:cNvPicPr>
          <p:nvPr>
            <p:custDataLst>
              <p:tags r:id="rId4"/>
            </p:custDataLst>
          </p:nvPr>
        </p:nvPicPr>
        <p:blipFill>
          <a:blip r:embed="rId5"/>
          <a:srcRect l="213" r="213"/>
          <a:stretch>
            <a:fillRect/>
          </a:stretch>
        </p:blipFill>
        <p:spPr>
          <a:xfrm>
            <a:off x="207645" y="421005"/>
            <a:ext cx="890270" cy="893445"/>
          </a:xfrm>
          <a:prstGeom prst="rect">
            <a:avLst/>
          </a:prstGeom>
          <a:noFill/>
          <a:ln w="9525">
            <a:noFill/>
          </a:ln>
        </p:spPr>
      </p:pic>
      <p:grpSp>
        <p:nvGrpSpPr>
          <p:cNvPr id="2" name="组合 1"/>
          <p:cNvGrpSpPr/>
          <p:nvPr/>
        </p:nvGrpSpPr>
        <p:grpSpPr>
          <a:xfrm>
            <a:off x="1736725" y="1226820"/>
            <a:ext cx="8718550" cy="3822700"/>
            <a:chOff x="3506" y="2407"/>
            <a:chExt cx="13730" cy="6020"/>
          </a:xfrm>
        </p:grpSpPr>
        <p:pic>
          <p:nvPicPr>
            <p:cNvPr id="95234" name="图片 104"/>
            <p:cNvPicPr/>
            <p:nvPr/>
          </p:nvPicPr>
          <p:blipFill>
            <a:blip r:embed="rId6"/>
            <a:stretch>
              <a:fillRect/>
            </a:stretch>
          </p:blipFill>
          <p:spPr>
            <a:xfrm>
              <a:off x="4704" y="2407"/>
              <a:ext cx="5987" cy="5987"/>
            </a:xfrm>
            <a:prstGeom prst="rect">
              <a:avLst/>
            </a:prstGeom>
            <a:noFill/>
            <a:ln w="9525">
              <a:noFill/>
            </a:ln>
          </p:spPr>
        </p:pic>
        <p:pic>
          <p:nvPicPr>
            <p:cNvPr id="95235" name="图片 105"/>
            <p:cNvPicPr/>
            <p:nvPr/>
          </p:nvPicPr>
          <p:blipFill>
            <a:blip r:embed="rId7"/>
            <a:stretch>
              <a:fillRect/>
            </a:stretch>
          </p:blipFill>
          <p:spPr>
            <a:xfrm>
              <a:off x="9869" y="2527"/>
              <a:ext cx="5900" cy="5900"/>
            </a:xfrm>
            <a:prstGeom prst="rect">
              <a:avLst/>
            </a:prstGeom>
            <a:noFill/>
            <a:ln w="9525">
              <a:noFill/>
            </a:ln>
          </p:spPr>
        </p:pic>
        <p:pic>
          <p:nvPicPr>
            <p:cNvPr id="95238" name="图片 106"/>
            <p:cNvPicPr/>
            <p:nvPr/>
          </p:nvPicPr>
          <p:blipFill>
            <a:blip r:embed="rId8"/>
            <a:stretch>
              <a:fillRect/>
            </a:stretch>
          </p:blipFill>
          <p:spPr>
            <a:xfrm>
              <a:off x="15026" y="4439"/>
              <a:ext cx="2210" cy="2210"/>
            </a:xfrm>
            <a:prstGeom prst="rect">
              <a:avLst/>
            </a:prstGeom>
            <a:noFill/>
            <a:ln w="9525">
              <a:noFill/>
            </a:ln>
          </p:spPr>
        </p:pic>
        <p:pic>
          <p:nvPicPr>
            <p:cNvPr id="95239" name="图片 107"/>
            <p:cNvPicPr/>
            <p:nvPr/>
          </p:nvPicPr>
          <p:blipFill>
            <a:blip r:embed="rId9"/>
            <a:stretch>
              <a:fillRect/>
            </a:stretch>
          </p:blipFill>
          <p:spPr>
            <a:xfrm>
              <a:off x="3506" y="4439"/>
              <a:ext cx="2068" cy="2068"/>
            </a:xfrm>
            <a:prstGeom prst="rect">
              <a:avLst/>
            </a:prstGeom>
            <a:noFill/>
            <a:ln w="9525">
              <a:noFill/>
            </a:ln>
          </p:spPr>
        </p:pic>
      </p:grpSp>
      <p:sp>
        <p:nvSpPr>
          <p:cNvPr id="3" name="文本框 2"/>
          <p:cNvSpPr txBox="1"/>
          <p:nvPr/>
        </p:nvSpPr>
        <p:spPr>
          <a:xfrm>
            <a:off x="2545715" y="5028565"/>
            <a:ext cx="3723005" cy="1383665"/>
          </a:xfrm>
          <a:prstGeom prst="rect">
            <a:avLst/>
          </a:prstGeom>
          <a:noFill/>
        </p:spPr>
        <p:txBody>
          <a:bodyPr wrap="square" rtlCol="0" anchor="t">
            <a:spAutoFit/>
          </a:bodyPr>
          <a:p>
            <a:r>
              <a:rPr sz="1400" b="1" dirty="0">
                <a:latin typeface="等线" panose="02010600030101010101" pitchFamily="2" charset="-122"/>
                <a:ea typeface="等线" panose="02010600030101010101" pitchFamily="2" charset="-122"/>
                <a:cs typeface="等线" panose="02010600030101010101" pitchFamily="2" charset="-122"/>
                <a:sym typeface="+mn-ea"/>
              </a:rPr>
              <a:t>林子雨，赵江声，陶继平 编著</a:t>
            </a:r>
            <a:endParaRPr sz="1400" b="1" dirty="0">
              <a:latin typeface="等线" panose="02010600030101010101" pitchFamily="2" charset="-122"/>
              <a:ea typeface="等线" panose="02010600030101010101" pitchFamily="2" charset="-122"/>
              <a:cs typeface="等线" panose="02010600030101010101" pitchFamily="2" charset="-122"/>
              <a:sym typeface="+mn-ea"/>
            </a:endParaRPr>
          </a:p>
          <a:p>
            <a:r>
              <a:rPr sz="1400" b="1" dirty="0">
                <a:latin typeface="等线" panose="02010600030101010101" pitchFamily="2" charset="-122"/>
                <a:ea typeface="等线" panose="02010600030101010101" pitchFamily="2" charset="-122"/>
                <a:cs typeface="等线" panose="02010600030101010101" pitchFamily="2" charset="-122"/>
                <a:sym typeface="+mn-ea"/>
              </a:rPr>
              <a:t>《Python程序设计基础教程（微课版）》</a:t>
            </a:r>
            <a:endParaRPr sz="1400" b="1" dirty="0">
              <a:latin typeface="等线" panose="02010600030101010101" pitchFamily="2" charset="-122"/>
              <a:ea typeface="等线" panose="02010600030101010101" pitchFamily="2" charset="-122"/>
              <a:cs typeface="等线" panose="02010600030101010101" pitchFamily="2" charset="-122"/>
              <a:sym typeface="+mn-ea"/>
            </a:endParaRPr>
          </a:p>
          <a:p>
            <a:r>
              <a:rPr sz="1400" b="1" dirty="0">
                <a:latin typeface="等线" panose="02010600030101010101" pitchFamily="2" charset="-122"/>
                <a:ea typeface="等线" panose="02010600030101010101" pitchFamily="2" charset="-122"/>
                <a:cs typeface="等线" panose="02010600030101010101" pitchFamily="2" charset="-122"/>
                <a:sym typeface="+mn-ea"/>
              </a:rPr>
              <a:t>出版社：人民邮电出版社</a:t>
            </a:r>
            <a:endParaRPr sz="1400" b="1" dirty="0">
              <a:latin typeface="等线" panose="02010600030101010101" pitchFamily="2" charset="-122"/>
              <a:ea typeface="等线" panose="02010600030101010101" pitchFamily="2" charset="-122"/>
              <a:cs typeface="等线" panose="02010600030101010101" pitchFamily="2" charset="-122"/>
              <a:sym typeface="+mn-ea"/>
            </a:endParaRPr>
          </a:p>
          <a:p>
            <a:r>
              <a:rPr sz="1400" b="1" dirty="0">
                <a:latin typeface="等线" panose="02010600030101010101" pitchFamily="2" charset="-122"/>
                <a:ea typeface="等线" panose="02010600030101010101" pitchFamily="2" charset="-122"/>
                <a:cs typeface="等线" panose="02010600030101010101" pitchFamily="2" charset="-122"/>
                <a:sym typeface="+mn-ea"/>
              </a:rPr>
              <a:t>ISBN: 978-7-115-57519-7</a:t>
            </a:r>
            <a:endParaRPr sz="1400" b="1" dirty="0">
              <a:latin typeface="等线" panose="02010600030101010101" pitchFamily="2" charset="-122"/>
              <a:ea typeface="等线" panose="02010600030101010101" pitchFamily="2" charset="-122"/>
              <a:cs typeface="等线" panose="02010600030101010101" pitchFamily="2" charset="-122"/>
              <a:sym typeface="+mn-ea"/>
            </a:endParaRPr>
          </a:p>
          <a:p>
            <a:r>
              <a:rPr sz="1400" b="1" dirty="0">
                <a:latin typeface="等线" panose="02010600030101010101" pitchFamily="2" charset="-122"/>
                <a:ea typeface="等线" panose="02010600030101010101" pitchFamily="2" charset="-122"/>
                <a:cs typeface="等线" panose="02010600030101010101" pitchFamily="2" charset="-122"/>
                <a:sym typeface="+mn-ea"/>
              </a:rPr>
              <a:t>定价：59.8元</a:t>
            </a:r>
            <a:endParaRPr sz="1400" b="1" dirty="0">
              <a:latin typeface="等线" panose="02010600030101010101" pitchFamily="2" charset="-122"/>
              <a:ea typeface="等线" panose="02010600030101010101" pitchFamily="2" charset="-122"/>
              <a:cs typeface="等线" panose="02010600030101010101" pitchFamily="2" charset="-122"/>
              <a:sym typeface="+mn-ea"/>
            </a:endParaRPr>
          </a:p>
          <a:p>
            <a:r>
              <a:rPr sz="1400" b="1" dirty="0">
                <a:latin typeface="等线" panose="02010600030101010101" pitchFamily="2" charset="-122"/>
                <a:ea typeface="等线" panose="02010600030101010101" pitchFamily="2" charset="-122"/>
                <a:cs typeface="等线" panose="02010600030101010101" pitchFamily="2" charset="-122"/>
                <a:sym typeface="+mn-ea"/>
              </a:rPr>
              <a:t>出版时间：2022年2月第1版</a:t>
            </a:r>
            <a:endParaRPr lang="zh-CN" altLang="en-US" sz="1400" b="1" dirty="0">
              <a:latin typeface="等线" panose="02010600030101010101" pitchFamily="2" charset="-122"/>
              <a:ea typeface="等线" panose="02010600030101010101" pitchFamily="2" charset="-122"/>
              <a:cs typeface="等线" panose="02010600030101010101" pitchFamily="2" charset="-122"/>
              <a:sym typeface="+mn-ea"/>
            </a:endParaRPr>
          </a:p>
        </p:txBody>
      </p:sp>
      <p:sp>
        <p:nvSpPr>
          <p:cNvPr id="4" name="文本框 3"/>
          <p:cNvSpPr txBox="1"/>
          <p:nvPr/>
        </p:nvSpPr>
        <p:spPr>
          <a:xfrm>
            <a:off x="6187440" y="5028565"/>
            <a:ext cx="3723005" cy="1383665"/>
          </a:xfrm>
          <a:prstGeom prst="rect">
            <a:avLst/>
          </a:prstGeom>
          <a:noFill/>
        </p:spPr>
        <p:txBody>
          <a:bodyPr wrap="square" rtlCol="0" anchor="t">
            <a:spAutoFit/>
          </a:bodyPr>
          <a:p>
            <a:r>
              <a:rPr sz="1400" b="1" dirty="0">
                <a:latin typeface="等线" panose="02010600030101010101" pitchFamily="2" charset="-122"/>
                <a:ea typeface="等线" panose="02010600030101010101" pitchFamily="2" charset="-122"/>
                <a:cs typeface="等线" panose="02010600030101010101" pitchFamily="2" charset="-122"/>
                <a:sym typeface="+mn-ea"/>
              </a:rPr>
              <a:t>林子雨，郑海山 编著</a:t>
            </a:r>
            <a:endParaRPr sz="1400" b="1" dirty="0">
              <a:latin typeface="等线" panose="02010600030101010101" pitchFamily="2" charset="-122"/>
              <a:ea typeface="等线" panose="02010600030101010101" pitchFamily="2" charset="-122"/>
              <a:cs typeface="等线" panose="02010600030101010101" pitchFamily="2" charset="-122"/>
              <a:sym typeface="+mn-ea"/>
            </a:endParaRPr>
          </a:p>
          <a:p>
            <a:r>
              <a:rPr sz="1400" b="1" dirty="0">
                <a:latin typeface="等线" panose="02010600030101010101" pitchFamily="2" charset="-122"/>
                <a:ea typeface="等线" panose="02010600030101010101" pitchFamily="2" charset="-122"/>
                <a:cs typeface="等线" panose="02010600030101010101" pitchFamily="2" charset="-122"/>
                <a:sym typeface="+mn-ea"/>
              </a:rPr>
              <a:t>《Python程序设计实验指导与习题解答》</a:t>
            </a:r>
            <a:endParaRPr sz="1400" b="1" dirty="0">
              <a:latin typeface="等线" panose="02010600030101010101" pitchFamily="2" charset="-122"/>
              <a:ea typeface="等线" panose="02010600030101010101" pitchFamily="2" charset="-122"/>
              <a:cs typeface="等线" panose="02010600030101010101" pitchFamily="2" charset="-122"/>
              <a:sym typeface="+mn-ea"/>
            </a:endParaRPr>
          </a:p>
          <a:p>
            <a:r>
              <a:rPr sz="1400" b="1" dirty="0">
                <a:latin typeface="等线" panose="02010600030101010101" pitchFamily="2" charset="-122"/>
                <a:ea typeface="等线" panose="02010600030101010101" pitchFamily="2" charset="-122"/>
                <a:cs typeface="等线" panose="02010600030101010101" pitchFamily="2" charset="-122"/>
                <a:sym typeface="+mn-ea"/>
              </a:rPr>
              <a:t>出版社：人民邮电出版社</a:t>
            </a:r>
            <a:endParaRPr sz="1400" b="1" dirty="0">
              <a:latin typeface="等线" panose="02010600030101010101" pitchFamily="2" charset="-122"/>
              <a:ea typeface="等线" panose="02010600030101010101" pitchFamily="2" charset="-122"/>
              <a:cs typeface="等线" panose="02010600030101010101" pitchFamily="2" charset="-122"/>
              <a:sym typeface="+mn-ea"/>
            </a:endParaRPr>
          </a:p>
          <a:p>
            <a:r>
              <a:rPr sz="1400" b="1" dirty="0">
                <a:latin typeface="等线" panose="02010600030101010101" pitchFamily="2" charset="-122"/>
                <a:ea typeface="等线" panose="02010600030101010101" pitchFamily="2" charset="-122"/>
                <a:cs typeface="等线" panose="02010600030101010101" pitchFamily="2" charset="-122"/>
                <a:sym typeface="+mn-ea"/>
              </a:rPr>
              <a:t>ISBN: 978-7-115-58699-5 </a:t>
            </a:r>
            <a:endParaRPr sz="1400" b="1" dirty="0">
              <a:latin typeface="等线" panose="02010600030101010101" pitchFamily="2" charset="-122"/>
              <a:ea typeface="等线" panose="02010600030101010101" pitchFamily="2" charset="-122"/>
              <a:cs typeface="等线" panose="02010600030101010101" pitchFamily="2" charset="-122"/>
              <a:sym typeface="+mn-ea"/>
            </a:endParaRPr>
          </a:p>
          <a:p>
            <a:r>
              <a:rPr sz="1400" b="1" dirty="0">
                <a:latin typeface="等线" panose="02010600030101010101" pitchFamily="2" charset="-122"/>
                <a:ea typeface="等线" panose="02010600030101010101" pitchFamily="2" charset="-122"/>
                <a:cs typeface="等线" panose="02010600030101010101" pitchFamily="2" charset="-122"/>
                <a:sym typeface="+mn-ea"/>
              </a:rPr>
              <a:t>定价：49.80元</a:t>
            </a:r>
            <a:endParaRPr sz="1400" b="1" dirty="0">
              <a:latin typeface="等线" panose="02010600030101010101" pitchFamily="2" charset="-122"/>
              <a:ea typeface="等线" panose="02010600030101010101" pitchFamily="2" charset="-122"/>
              <a:cs typeface="等线" panose="02010600030101010101" pitchFamily="2" charset="-122"/>
              <a:sym typeface="+mn-ea"/>
            </a:endParaRPr>
          </a:p>
          <a:p>
            <a:r>
              <a:rPr sz="1400" b="1" dirty="0">
                <a:latin typeface="等线" panose="02010600030101010101" pitchFamily="2" charset="-122"/>
                <a:ea typeface="等线" panose="02010600030101010101" pitchFamily="2" charset="-122"/>
                <a:cs typeface="等线" panose="02010600030101010101" pitchFamily="2" charset="-122"/>
                <a:sym typeface="+mn-ea"/>
              </a:rPr>
              <a:t>出版时间：2022年4月1日第1版</a:t>
            </a:r>
            <a:endParaRPr lang="zh-CN" altLang="en-US" sz="1400" b="1" dirty="0">
              <a:latin typeface="等线" panose="02010600030101010101" pitchFamily="2" charset="-122"/>
              <a:ea typeface="等线" panose="02010600030101010101" pitchFamily="2" charset="-122"/>
              <a:cs typeface="等线" panose="02010600030101010101" pitchFamily="2" charset="-122"/>
              <a:sym typeface="+mn-e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标题 2"/>
          <p:cNvSpPr>
            <a:spLocks noGrp="1"/>
          </p:cNvSpPr>
          <p:nvPr>
            <p:ph type="title"/>
          </p:nvPr>
        </p:nvSpPr>
        <p:spPr>
          <a:xfrm>
            <a:off x="717550" y="28575"/>
            <a:ext cx="11512800" cy="1009650"/>
          </a:xfrm>
        </p:spPr>
        <p:txBody>
          <a:bodyPr vert="horz" wrap="square" lIns="91440" tIns="45720" rIns="91440" bIns="45720" anchor="ctr" anchorCtr="0"/>
          <a:p>
            <a:pPr algn="l" eaLnBrk="1" hangingPunct="1">
              <a:buClrTx/>
              <a:buSzTx/>
              <a:buFontTx/>
            </a:pPr>
            <a:r>
              <a:rPr lang="zh-CN" altLang="en-US" sz="3600" dirty="0">
                <a:latin typeface="微软雅黑" panose="020B0503020204020204" charset="-122"/>
                <a:ea typeface="微软雅黑" panose="020B0503020204020204" charset="-122"/>
                <a:cs typeface="微软雅黑" panose="020B0503020204020204" charset="-122"/>
              </a:rPr>
              <a:t>作者简介</a:t>
            </a:r>
            <a:endParaRPr lang="zh-CN" altLang="en-US" sz="3600" dirty="0">
              <a:latin typeface="微软雅黑" panose="020B0503020204020204" charset="-122"/>
              <a:ea typeface="微软雅黑" panose="020B0503020204020204" charset="-122"/>
              <a:cs typeface="微软雅黑" panose="020B0503020204020204" charset="-122"/>
            </a:endParaRPr>
          </a:p>
        </p:txBody>
      </p:sp>
      <p:pic>
        <p:nvPicPr>
          <p:cNvPr id="2" name="图片 1"/>
          <p:cNvPicPr/>
          <p:nvPr/>
        </p:nvPicPr>
        <p:blipFill>
          <a:blip r:embed="rId1"/>
        </p:blipFill>
        <p:spPr>
          <a:xfrm>
            <a:off x="1285240" y="2894330"/>
            <a:ext cx="1323340" cy="1855470"/>
          </a:xfrm>
          <a:prstGeom prst="rect">
            <a:avLst/>
          </a:prstGeom>
        </p:spPr>
      </p:pic>
      <p:pic>
        <p:nvPicPr>
          <p:cNvPr id="3" name="图片 2"/>
          <p:cNvPicPr/>
          <p:nvPr/>
        </p:nvPicPr>
        <p:blipFill>
          <a:blip r:embed="rId2"/>
        </p:blipFill>
        <p:spPr>
          <a:xfrm>
            <a:off x="1294130" y="4933950"/>
            <a:ext cx="1278890" cy="1785620"/>
          </a:xfrm>
          <a:prstGeom prst="rect">
            <a:avLst/>
          </a:prstGeom>
        </p:spPr>
      </p:pic>
      <p:sp>
        <p:nvSpPr>
          <p:cNvPr id="4" name="文本框 3"/>
          <p:cNvSpPr txBox="1"/>
          <p:nvPr/>
        </p:nvSpPr>
        <p:spPr>
          <a:xfrm>
            <a:off x="2898140" y="5311140"/>
            <a:ext cx="8585835" cy="1383665"/>
          </a:xfrm>
          <a:prstGeom prst="rect">
            <a:avLst/>
          </a:prstGeom>
          <a:noFill/>
        </p:spPr>
        <p:txBody>
          <a:bodyPr wrap="square" rtlCol="0">
            <a:spAutoFit/>
          </a:bodyPr>
          <a:p>
            <a:pPr algn="just"/>
            <a:r>
              <a:rPr lang="zh-CN" altLang="en-US" sz="1400"/>
              <a:t>夏小云（</a:t>
            </a:r>
            <a:r>
              <a:rPr lang="en-US" altLang="zh-CN" sz="1400"/>
              <a:t>1992-</a:t>
            </a:r>
            <a:r>
              <a:rPr lang="zh-CN" altLang="en-US" sz="1400"/>
              <a:t>），女，厦门大学数据库实验室老师，厦门大学大数据课程虚拟教研室副主任，厦门大数据研发与教育中心副主任，厦门云大物智数据研究院副院长，工信部新职业大数据工程技术人员（中级）教材编委会专家。数据治理工程师（CDGA）、CDMP数据治理专家（Master徽章），大数据百家讲坛栏目主理人。曾任福建省物联网科学研究院书记兼副院长。获得2020年福建省线上线下混合一流本科课程、2021年福建省线上一流本科课程、2021年国家级线上一流本科课程（主要建设者）、2023年福建省线上一流本科课程，2022年福建省高等教育教学成果奖特等奖、2022年厦门大学高等教育教学成果奖特等奖等。</a:t>
            </a:r>
            <a:endParaRPr lang="zh-CN" altLang="en-US" sz="1400"/>
          </a:p>
        </p:txBody>
      </p:sp>
      <p:sp>
        <p:nvSpPr>
          <p:cNvPr id="5" name="文本框 4"/>
          <p:cNvSpPr txBox="1"/>
          <p:nvPr/>
        </p:nvSpPr>
        <p:spPr>
          <a:xfrm>
            <a:off x="2894965" y="2790190"/>
            <a:ext cx="8446135" cy="2030095"/>
          </a:xfrm>
          <a:prstGeom prst="rect">
            <a:avLst/>
          </a:prstGeom>
          <a:noFill/>
        </p:spPr>
        <p:txBody>
          <a:bodyPr wrap="square" rtlCol="0">
            <a:spAutoFit/>
          </a:bodyPr>
          <a:p>
            <a:pPr algn="just"/>
            <a:r>
              <a:rPr lang="zh-CN" altLang="en-US" sz="1400"/>
              <a:t>林子雨（1978－），男，博士（毕业于北京大学），国内高校知名大数据教师，厦门大学计算机科学与技术系副教授，厦门大学数据库实验室负责人，中国计算机学会数据库专委会委员，中国计算机学会信息系统专委会委员，全国工业大数据行业产教融合共同体特聘专家，入选“2021年高校计算机专业优秀教师奖励计划”，荣获“2022年福建省高等教育教学成果奖特等奖（个人排名第一）”和“2018年福建省高等教育教学成果奖二等奖（个人排名第一）”，编著出版13本大数据系列教材，被国内500多所高校采用，建设了国内高校首个大数据课程公共服务平台，平台累计网络访问量超过2500万次，成为全国高校大数据教学知名品牌，主持的课程《大数据技术原理与应用》获评“2018年国家精品在线开放课程”和“2020年国家级线上一流本科课程”，主持的课程《Spark编程基础》获评“2021年国家级线上一流本科课程”。建设的大数据系列MOOC课程入选“2023年教育部国家智慧教育公共服务平台应用典型案例”。</a:t>
            </a:r>
            <a:endParaRPr lang="zh-CN" altLang="en-US" sz="1400"/>
          </a:p>
        </p:txBody>
      </p:sp>
      <p:pic>
        <p:nvPicPr>
          <p:cNvPr id="6" name="图片 5" descr="美林数据-刘宏"/>
          <p:cNvPicPr>
            <a:picLocks noChangeAspect="1"/>
          </p:cNvPicPr>
          <p:nvPr/>
        </p:nvPicPr>
        <p:blipFill>
          <a:blip r:embed="rId3"/>
          <a:stretch>
            <a:fillRect/>
          </a:stretch>
        </p:blipFill>
        <p:spPr>
          <a:xfrm>
            <a:off x="1294130" y="868680"/>
            <a:ext cx="1314450" cy="1960880"/>
          </a:xfrm>
          <a:prstGeom prst="rect">
            <a:avLst/>
          </a:prstGeom>
        </p:spPr>
      </p:pic>
      <p:sp>
        <p:nvSpPr>
          <p:cNvPr id="7" name="文本框 6"/>
          <p:cNvSpPr txBox="1"/>
          <p:nvPr/>
        </p:nvSpPr>
        <p:spPr>
          <a:xfrm>
            <a:off x="2914650" y="1035050"/>
            <a:ext cx="8293100" cy="953135"/>
          </a:xfrm>
          <a:prstGeom prst="rect">
            <a:avLst/>
          </a:prstGeom>
          <a:noFill/>
        </p:spPr>
        <p:txBody>
          <a:bodyPr wrap="square" rtlCol="0">
            <a:spAutoFit/>
          </a:bodyPr>
          <a:p>
            <a:pPr algn="just"/>
            <a:r>
              <a:rPr lang="zh-CN" altLang="en-US" sz="1400"/>
              <a:t>刘宏（1975-），男，硕士（毕业于西安交通大学），美林数据技术股份有限公司高级副总裁，全国信标委大数据标准工作组成员，2016CCF大数据与计算智能大赛优秀指导老师，中关村大数据联盟智能制造与能源大数据专业委员会委员，能源大数据领域专家。主要研究面向能源行业的大数据分析、人工智能技术、产品及解决方案。</a:t>
            </a:r>
            <a:endParaRPr lang="zh-CN" altLang="en-US" sz="14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 name="组合 30"/>
          <p:cNvGrpSpPr/>
          <p:nvPr/>
        </p:nvGrpSpPr>
        <p:grpSpPr>
          <a:xfrm>
            <a:off x="1097915" y="230505"/>
            <a:ext cx="10480040" cy="958215"/>
            <a:chOff x="983884" y="1682895"/>
            <a:chExt cx="10480040" cy="944746"/>
          </a:xfrm>
        </p:grpSpPr>
        <p:sp>
          <p:nvSpPr>
            <p:cNvPr id="30" name="椭圆 29"/>
            <p:cNvSpPr/>
            <p:nvPr>
              <p:custDataLst>
                <p:tags r:id="rId1"/>
              </p:custDataLst>
            </p:nvPr>
          </p:nvSpPr>
          <p:spPr>
            <a:xfrm>
              <a:off x="3680419" y="1682895"/>
              <a:ext cx="693804" cy="693804"/>
            </a:xfrm>
            <a:prstGeom prst="ellipse">
              <a:avLst/>
            </a:prstGeom>
            <a:solidFill>
              <a:srgbClr val="5FCBF5">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sym typeface="Segoe UI" panose="020B0502040204020203" pitchFamily="34" charset="0"/>
              </a:endParaRPr>
            </a:p>
          </p:txBody>
        </p:sp>
        <p:sp>
          <p:nvSpPr>
            <p:cNvPr id="12" name="文本框 11"/>
            <p:cNvSpPr txBox="1"/>
            <p:nvPr>
              <p:custDataLst>
                <p:tags r:id="rId2"/>
              </p:custDataLst>
            </p:nvPr>
          </p:nvSpPr>
          <p:spPr>
            <a:xfrm>
              <a:off x="983884" y="1869465"/>
              <a:ext cx="10480040" cy="621066"/>
            </a:xfrm>
            <a:prstGeom prst="rect">
              <a:avLst/>
            </a:prstGeom>
            <a:noFill/>
          </p:spPr>
          <p:txBody>
            <a:bodyPr wrap="square" rtlCol="0">
              <a:noAutofit/>
            </a:bodyPr>
            <a:p>
              <a:pPr algn="l"/>
              <a:r>
                <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附录</a:t>
              </a:r>
              <a:r>
                <a:rPr lang="en-US" altLang="zh-CN"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O</a:t>
              </a:r>
              <a:r>
                <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：高校大数据课程公共服务平台</a:t>
              </a:r>
              <a:endPar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endParaRPr>
            </a:p>
          </p:txBody>
        </p:sp>
        <p:sp>
          <p:nvSpPr>
            <p:cNvPr id="29" name="矩形: 圆角 28"/>
            <p:cNvSpPr/>
            <p:nvPr>
              <p:custDataLst>
                <p:tags r:id="rId3"/>
              </p:custDataLst>
            </p:nvPr>
          </p:nvSpPr>
          <p:spPr>
            <a:xfrm>
              <a:off x="1072218" y="2562116"/>
              <a:ext cx="745244" cy="65525"/>
            </a:xfrm>
            <a:prstGeom prst="roundRect">
              <a:avLst>
                <a:gd name="adj" fmla="val 50000"/>
              </a:avLst>
            </a:prstGeom>
            <a:solidFill>
              <a:srgbClr val="287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微软雅黑" panose="020B0503020204020204" charset="-122"/>
                <a:ea typeface="微软雅黑" panose="020B0503020204020204" charset="-122"/>
                <a:sym typeface="Segoe UI" panose="020B0502040204020203" pitchFamily="34" charset="0"/>
              </a:endParaRPr>
            </a:p>
          </p:txBody>
        </p:sp>
      </p:grpSp>
      <p:pic>
        <p:nvPicPr>
          <p:cNvPr id="8205" name="Picture 25" descr="C:/桌面/工作/两万页！我的钱！我来了！/211c528faaa192234954aff8b26d7f8c.png211c528faaa192234954aff8b26d7f8c"/>
          <p:cNvPicPr>
            <a:picLocks noChangeAspect="1"/>
          </p:cNvPicPr>
          <p:nvPr>
            <p:custDataLst>
              <p:tags r:id="rId4"/>
            </p:custDataLst>
          </p:nvPr>
        </p:nvPicPr>
        <p:blipFill>
          <a:blip r:embed="rId5"/>
          <a:srcRect l="213" r="213"/>
          <a:stretch>
            <a:fillRect/>
          </a:stretch>
        </p:blipFill>
        <p:spPr>
          <a:xfrm>
            <a:off x="207645" y="421005"/>
            <a:ext cx="890270" cy="893445"/>
          </a:xfrm>
          <a:prstGeom prst="rect">
            <a:avLst/>
          </a:prstGeom>
          <a:noFill/>
          <a:ln w="9525">
            <a:noFill/>
          </a:ln>
        </p:spPr>
      </p:pic>
      <p:pic>
        <p:nvPicPr>
          <p:cNvPr id="96263" name="Picture 12" descr="http://dblab.xmu.edu.cn/wp-content/uploads/2015/09/%E9%AB%98%E6%A0%A1%E5%A4%A7%E6%95%B0%E6%8D%AE%E8%AF%BE%E7%A8%8B%E5%85%AC%E5%85%B1%E6%9C%8D%E5%8A%A1%E5%B9%B3%E5%8F%B02017LOGO.jpg"/>
          <p:cNvPicPr>
            <a:picLocks noChangeAspect="1"/>
          </p:cNvPicPr>
          <p:nvPr/>
        </p:nvPicPr>
        <p:blipFill>
          <a:blip r:embed="rId6"/>
          <a:stretch>
            <a:fillRect/>
          </a:stretch>
        </p:blipFill>
        <p:spPr>
          <a:xfrm>
            <a:off x="484505" y="1504315"/>
            <a:ext cx="4574540" cy="2971165"/>
          </a:xfrm>
          <a:prstGeom prst="rect">
            <a:avLst/>
          </a:prstGeom>
          <a:noFill/>
          <a:ln w="9525">
            <a:noFill/>
          </a:ln>
        </p:spPr>
      </p:pic>
      <p:pic>
        <p:nvPicPr>
          <p:cNvPr id="96258" name="Picture 6" descr="c:\users\lenovo\appdata\roaming\360se6\User Data\temp\%E4%B8%AD%E5%9B%BD%E9%AB%98%E6%A0%A1%E5%A4%A7%E6%95%B0%E6%8D%AE%E8%AF%BE%E7%A8%8.png"/>
          <p:cNvPicPr>
            <a:picLocks noChangeAspect="1"/>
          </p:cNvPicPr>
          <p:nvPr/>
        </p:nvPicPr>
        <p:blipFill>
          <a:blip r:embed="rId7"/>
          <a:stretch>
            <a:fillRect/>
          </a:stretch>
        </p:blipFill>
        <p:spPr>
          <a:xfrm>
            <a:off x="5932488" y="1948815"/>
            <a:ext cx="1905000" cy="1905000"/>
          </a:xfrm>
          <a:prstGeom prst="rect">
            <a:avLst/>
          </a:prstGeom>
          <a:noFill/>
          <a:ln w="9525">
            <a:noFill/>
          </a:ln>
        </p:spPr>
      </p:pic>
      <p:pic>
        <p:nvPicPr>
          <p:cNvPr id="96261" name="Picture 2" descr="c:\users\lenovo\appdata\roaming\360se6\User Data\temp\%E4%B8%AD%E5%9B%BD%E9%AB%98%E6%A0%A1%E5%A4%A7%E6%95%B0%E6%8D%AE%E8%AF%BE%E7%A8%8.png"/>
          <p:cNvPicPr>
            <a:picLocks noChangeAspect="1"/>
          </p:cNvPicPr>
          <p:nvPr/>
        </p:nvPicPr>
        <p:blipFill>
          <a:blip r:embed="rId8"/>
          <a:stretch>
            <a:fillRect/>
          </a:stretch>
        </p:blipFill>
        <p:spPr>
          <a:xfrm>
            <a:off x="8980488" y="1948815"/>
            <a:ext cx="1905000" cy="1905000"/>
          </a:xfrm>
          <a:prstGeom prst="rect">
            <a:avLst/>
          </a:prstGeom>
          <a:noFill/>
          <a:ln w="9525">
            <a:noFill/>
          </a:ln>
        </p:spPr>
      </p:pic>
      <p:sp>
        <p:nvSpPr>
          <p:cNvPr id="5" name="文本框 4"/>
          <p:cNvSpPr txBox="1"/>
          <p:nvPr/>
        </p:nvSpPr>
        <p:spPr>
          <a:xfrm>
            <a:off x="724535" y="4895850"/>
            <a:ext cx="10742930" cy="521970"/>
          </a:xfrm>
          <a:prstGeom prst="rect">
            <a:avLst/>
          </a:prstGeom>
          <a:noFill/>
        </p:spPr>
        <p:txBody>
          <a:bodyPr wrap="square" rtlCol="0" anchor="t">
            <a:spAutoFit/>
          </a:bodyPr>
          <a:p>
            <a:pPr algn="ctr"/>
            <a:r>
              <a:rPr sz="2800" b="1" dirty="0">
                <a:latin typeface="等线" panose="02010600030101010101" pitchFamily="2" charset="-122"/>
                <a:ea typeface="等线" panose="02010600030101010101" pitchFamily="2" charset="-122"/>
                <a:cs typeface="等线" panose="02010600030101010101" pitchFamily="2" charset="-122"/>
                <a:sym typeface="+mn-ea"/>
              </a:rPr>
              <a:t>http://dblab.xmu.edu.cn/post/bigdata-teaching-platform/</a:t>
            </a:r>
            <a:endParaRPr lang="zh-CN" altLang="en-US" sz="2800" b="1" dirty="0">
              <a:latin typeface="等线" panose="02010600030101010101" pitchFamily="2" charset="-122"/>
              <a:ea typeface="等线" panose="02010600030101010101" pitchFamily="2" charset="-122"/>
              <a:cs typeface="等线" panose="02010600030101010101" pitchFamily="2" charset="-122"/>
              <a:sym typeface="+mn-ea"/>
            </a:endParaRPr>
          </a:p>
        </p:txBody>
      </p:sp>
      <p:sp>
        <p:nvSpPr>
          <p:cNvPr id="87046" name="TextBox 14"/>
          <p:cNvSpPr txBox="1"/>
          <p:nvPr/>
        </p:nvSpPr>
        <p:spPr>
          <a:xfrm>
            <a:off x="6101715" y="3947795"/>
            <a:ext cx="1567180" cy="262890"/>
          </a:xfrm>
          <a:prstGeom prst="rect">
            <a:avLst/>
          </a:prstGeom>
          <a:noFill/>
          <a:ln w="9525">
            <a:noFill/>
          </a:ln>
        </p:spPr>
        <p:txBody>
          <a:bodyPr wrap="square" lIns="121914" tIns="60957" rIns="121914" bIns="60957" anchor="t" anchorCtr="0">
            <a:noAutofit/>
          </a:bodyPr>
          <a:p>
            <a:pPr algn="ctr"/>
            <a:r>
              <a:rPr lang="zh-CN" altLang="en-US" sz="1000" b="1" dirty="0">
                <a:latin typeface="等线" panose="02010600030101010101" pitchFamily="2" charset="-122"/>
                <a:ea typeface="等线" panose="02010600030101010101" pitchFamily="2" charset="-122"/>
              </a:rPr>
              <a:t>扫一扫访问平台主页</a:t>
            </a:r>
            <a:endParaRPr lang="zh-CN" altLang="en-US" sz="1000" b="1" dirty="0">
              <a:latin typeface="等线" panose="02010600030101010101" pitchFamily="2" charset="-122"/>
              <a:ea typeface="等线" panose="02010600030101010101" pitchFamily="2" charset="-122"/>
            </a:endParaRPr>
          </a:p>
        </p:txBody>
      </p:sp>
      <p:sp>
        <p:nvSpPr>
          <p:cNvPr id="6" name="TextBox 14"/>
          <p:cNvSpPr txBox="1"/>
          <p:nvPr/>
        </p:nvSpPr>
        <p:spPr>
          <a:xfrm>
            <a:off x="9149715" y="3947795"/>
            <a:ext cx="1567180" cy="374650"/>
          </a:xfrm>
          <a:prstGeom prst="rect">
            <a:avLst/>
          </a:prstGeom>
          <a:noFill/>
          <a:ln w="9525">
            <a:noFill/>
          </a:ln>
        </p:spPr>
        <p:txBody>
          <a:bodyPr wrap="square" lIns="121914" tIns="60957" rIns="121914" bIns="60957" anchor="t" anchorCtr="0">
            <a:noAutofit/>
          </a:bodyPr>
          <a:p>
            <a:pPr algn="ctr"/>
            <a:r>
              <a:rPr lang="zh-CN" altLang="en-US" sz="1000" b="1" dirty="0">
                <a:latin typeface="等线" panose="02010600030101010101" pitchFamily="2" charset="-122"/>
                <a:ea typeface="等线" panose="02010600030101010101" pitchFamily="2" charset="-122"/>
              </a:rPr>
              <a:t>扫一扫观看3分钟FLASH动画宣传片</a:t>
            </a:r>
            <a:endParaRPr lang="zh-CN" altLang="en-US" sz="1000" b="1" dirty="0">
              <a:latin typeface="等线" panose="02010600030101010101" pitchFamily="2" charset="-122"/>
              <a:ea typeface="等线" panose="02010600030101010101" pitchFamily="2" charset="-12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文本框 41"/>
          <p:cNvSpPr txBox="1"/>
          <p:nvPr/>
        </p:nvSpPr>
        <p:spPr>
          <a:xfrm>
            <a:off x="245110" y="2802890"/>
            <a:ext cx="7572375" cy="1445260"/>
          </a:xfrm>
          <a:prstGeom prst="rect">
            <a:avLst/>
          </a:prstGeom>
          <a:noFill/>
        </p:spPr>
        <p:txBody>
          <a:bodyPr wrap="square" rtlCol="0">
            <a:spAutoFit/>
          </a:bodyPr>
          <a:lstStyle/>
          <a:p>
            <a:pPr algn="l"/>
            <a:r>
              <a:rPr lang="en-US" altLang="zh-CN" sz="8800" b="1" dirty="0">
                <a:solidFill>
                  <a:srgbClr val="26B8F2"/>
                </a:solidFill>
                <a:latin typeface="微软雅黑" panose="020B0503020204020204" charset="-122"/>
                <a:ea typeface="微软雅黑" panose="020B0503020204020204" charset="-122"/>
                <a:cs typeface="Segoe UI" panose="020B0502040204020203" pitchFamily="34" charset="0"/>
                <a:sym typeface="Segoe UI" panose="020B0502040204020203" pitchFamily="34" charset="0"/>
              </a:rPr>
              <a:t>Thank you</a:t>
            </a:r>
            <a:endParaRPr lang="en-US" altLang="zh-CN" sz="8800" b="1" dirty="0">
              <a:solidFill>
                <a:srgbClr val="26B8F2"/>
              </a:solidFill>
              <a:latin typeface="微软雅黑" panose="020B0503020204020204" charset="-122"/>
              <a:ea typeface="微软雅黑" panose="020B0503020204020204" charset="-122"/>
              <a:cs typeface="Segoe UI" panose="020B0502040204020203" pitchFamily="34" charset="0"/>
              <a:sym typeface="Segoe UI" panose="020B0502040204020203" pitchFamily="34" charset="0"/>
            </a:endParaRPr>
          </a:p>
        </p:txBody>
      </p:sp>
      <p:sp>
        <p:nvSpPr>
          <p:cNvPr id="48" name="椭圆 47"/>
          <p:cNvSpPr/>
          <p:nvPr/>
        </p:nvSpPr>
        <p:spPr>
          <a:xfrm>
            <a:off x="3774045" y="1868344"/>
            <a:ext cx="719625" cy="719625"/>
          </a:xfrm>
          <a:prstGeom prst="ellipse">
            <a:avLst/>
          </a:prstGeom>
          <a:solidFill>
            <a:srgbClr val="5FCBF5">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charset="-122"/>
              <a:sym typeface="Segoe UI" panose="020B0502040204020203" pitchFamily="34" charset="0"/>
            </a:endParaRPr>
          </a:p>
        </p:txBody>
      </p:sp>
      <p:pic>
        <p:nvPicPr>
          <p:cNvPr id="9" name="图片 8" descr="9ce608c2c87baa222c6e22ef90af2de3"/>
          <p:cNvPicPr>
            <a:picLocks noChangeAspect="1"/>
          </p:cNvPicPr>
          <p:nvPr/>
        </p:nvPicPr>
        <p:blipFill>
          <a:blip r:embed="rId1"/>
          <a:stretch>
            <a:fillRect/>
          </a:stretch>
        </p:blipFill>
        <p:spPr>
          <a:xfrm flipH="1">
            <a:off x="6838950" y="904875"/>
            <a:ext cx="5066665" cy="59531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标题 2"/>
          <p:cNvSpPr>
            <a:spLocks noGrp="1"/>
          </p:cNvSpPr>
          <p:nvPr>
            <p:ph type="title"/>
          </p:nvPr>
        </p:nvSpPr>
        <p:spPr/>
        <p:txBody>
          <a:bodyPr vert="horz" wrap="square" lIns="91440" tIns="45720" rIns="91440" bIns="45720" anchor="ctr" anchorCtr="0"/>
          <a:p>
            <a:pPr algn="l" eaLnBrk="1" hangingPunct="1">
              <a:buClrTx/>
              <a:buSzTx/>
              <a:buFontTx/>
            </a:pPr>
            <a:r>
              <a:rPr lang="zh-CN" altLang="en-US" dirty="0"/>
              <a:t> 提纲</a:t>
            </a:r>
            <a:endParaRPr lang="zh-CN" altLang="en-US" dirty="0"/>
          </a:p>
        </p:txBody>
      </p:sp>
      <p:sp>
        <p:nvSpPr>
          <p:cNvPr id="22531" name="Text Box 6"/>
          <p:cNvSpPr txBox="1"/>
          <p:nvPr/>
        </p:nvSpPr>
        <p:spPr>
          <a:xfrm>
            <a:off x="1750695" y="1919605"/>
            <a:ext cx="5181600" cy="4643755"/>
          </a:xfrm>
          <a:prstGeom prst="rect">
            <a:avLst/>
          </a:prstGeom>
          <a:noFill/>
          <a:ln w="9525">
            <a:noFill/>
          </a:ln>
        </p:spPr>
        <p:txBody>
          <a:bodyPr>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457200" lvl="0" indent="-457200" algn="l" defTabSz="457200" eaLnBrk="1" hangingPunct="1">
              <a:lnSpc>
                <a:spcPct val="170000"/>
              </a:lnSpc>
              <a:buClrTx/>
              <a:buSzTx/>
              <a:buFontTx/>
              <a:buNone/>
            </a:pPr>
            <a:r>
              <a:rPr lang="en-US" altLang="zh-CN" sz="2000" b="1" dirty="0">
                <a:solidFill>
                  <a:srgbClr val="000000"/>
                </a:solidFill>
                <a:uFillTx/>
                <a:latin typeface="Times New Roman" panose="02020603050405020304" pitchFamily="18" charset="0"/>
                <a:ea typeface="微软雅黑" panose="020B0503020204020204" charset="-122"/>
              </a:rPr>
              <a:t>14.1 项目背景</a:t>
            </a:r>
            <a:endParaRPr lang="en-US" altLang="zh-CN" sz="2000" b="1" dirty="0">
              <a:solidFill>
                <a:srgbClr val="000000"/>
              </a:solidFill>
              <a:uFillTx/>
              <a:latin typeface="Times New Roman" panose="02020603050405020304" pitchFamily="18" charset="0"/>
              <a:ea typeface="微软雅黑" panose="020B0503020204020204" charset="-122"/>
            </a:endParaRPr>
          </a:p>
          <a:p>
            <a:pPr marL="457200" lvl="0" indent="-457200" algn="l" defTabSz="457200" eaLnBrk="1" hangingPunct="1">
              <a:lnSpc>
                <a:spcPct val="170000"/>
              </a:lnSpc>
              <a:buClrTx/>
              <a:buSzTx/>
              <a:buFontTx/>
              <a:buNone/>
            </a:pPr>
            <a:r>
              <a:rPr lang="en-US" altLang="zh-CN" sz="2000" b="1" dirty="0">
                <a:solidFill>
                  <a:srgbClr val="000000"/>
                </a:solidFill>
                <a:uFillTx/>
                <a:latin typeface="Times New Roman" panose="02020603050405020304" pitchFamily="18" charset="0"/>
                <a:ea typeface="微软雅黑" panose="020B0503020204020204" charset="-122"/>
              </a:rPr>
              <a:t>14.2</a:t>
            </a:r>
            <a:r>
              <a:rPr lang="en-US" altLang="zh-CN" sz="2000" b="1" dirty="0">
                <a:solidFill>
                  <a:srgbClr val="000000"/>
                </a:solidFill>
                <a:uFillTx/>
                <a:latin typeface="Times New Roman" panose="02020603050405020304" pitchFamily="18" charset="0"/>
                <a:ea typeface="微软雅黑" panose="020B0503020204020204" charset="-122"/>
                <a:sym typeface="+mn-ea"/>
              </a:rPr>
              <a:t> </a:t>
            </a:r>
            <a:r>
              <a:rPr lang="en-US" altLang="zh-CN" sz="2000" b="1" dirty="0">
                <a:solidFill>
                  <a:srgbClr val="000000"/>
                </a:solidFill>
                <a:uFillTx/>
                <a:latin typeface="Times New Roman" panose="02020603050405020304" pitchFamily="18" charset="0"/>
                <a:ea typeface="微软雅黑" panose="020B0503020204020204" charset="-122"/>
              </a:rPr>
              <a:t>企业面临的挑战</a:t>
            </a:r>
            <a:endParaRPr lang="en-US" altLang="zh-CN" sz="2000" b="1" dirty="0">
              <a:solidFill>
                <a:srgbClr val="000000"/>
              </a:solidFill>
              <a:uFillTx/>
              <a:latin typeface="Times New Roman" panose="02020603050405020304" pitchFamily="18" charset="0"/>
              <a:ea typeface="微软雅黑" panose="020B0503020204020204" charset="-122"/>
            </a:endParaRPr>
          </a:p>
          <a:p>
            <a:pPr marL="457200" lvl="0" indent="-457200" algn="l" defTabSz="457200" eaLnBrk="1" hangingPunct="1">
              <a:lnSpc>
                <a:spcPct val="170000"/>
              </a:lnSpc>
              <a:buClrTx/>
              <a:buSzTx/>
              <a:buFontTx/>
              <a:buNone/>
            </a:pPr>
            <a:r>
              <a:rPr lang="en-US" altLang="zh-CN" sz="2000" b="1" dirty="0">
                <a:solidFill>
                  <a:srgbClr val="000000"/>
                </a:solidFill>
                <a:uFillTx/>
                <a:latin typeface="Times New Roman" panose="02020603050405020304" pitchFamily="18" charset="0"/>
                <a:ea typeface="微软雅黑" panose="020B0503020204020204" charset="-122"/>
              </a:rPr>
              <a:t>14.3 建设方案</a:t>
            </a:r>
            <a:endParaRPr lang="en-US" altLang="zh-CN" sz="2000" b="1" dirty="0">
              <a:solidFill>
                <a:srgbClr val="000000"/>
              </a:solidFill>
              <a:uFillTx/>
              <a:latin typeface="Times New Roman" panose="02020603050405020304" pitchFamily="18" charset="0"/>
              <a:ea typeface="微软雅黑" panose="020B0503020204020204" charset="-122"/>
            </a:endParaRPr>
          </a:p>
          <a:p>
            <a:pPr marL="457200" lvl="0" indent="-457200" algn="l" defTabSz="457200" eaLnBrk="1" hangingPunct="1">
              <a:lnSpc>
                <a:spcPct val="170000"/>
              </a:lnSpc>
              <a:buClrTx/>
              <a:buSzTx/>
              <a:buFontTx/>
              <a:buNone/>
            </a:pPr>
            <a:r>
              <a:rPr lang="en-US" altLang="zh-CN" sz="2000" b="1" dirty="0">
                <a:solidFill>
                  <a:srgbClr val="000000"/>
                </a:solidFill>
                <a:uFillTx/>
                <a:latin typeface="Times New Roman" panose="02020603050405020304" pitchFamily="18" charset="0"/>
                <a:ea typeface="微软雅黑" panose="020B0503020204020204" charset="-122"/>
                <a:sym typeface="+mn-ea"/>
              </a:rPr>
              <a:t>14.4 </a:t>
            </a:r>
            <a:r>
              <a:rPr lang="en-US" altLang="zh-CN" sz="2000" b="1" dirty="0">
                <a:solidFill>
                  <a:srgbClr val="000000"/>
                </a:solidFill>
                <a:uFillTx/>
                <a:latin typeface="Times New Roman" panose="02020603050405020304" pitchFamily="18" charset="0"/>
                <a:ea typeface="微软雅黑" panose="020B0503020204020204" charset="-122"/>
              </a:rPr>
              <a:t>实施成果</a:t>
            </a:r>
            <a:endParaRPr lang="en-US" altLang="zh-CN" sz="2000" b="1" dirty="0">
              <a:solidFill>
                <a:srgbClr val="000000"/>
              </a:solidFill>
              <a:uFillTx/>
              <a:latin typeface="Times New Roman" panose="02020603050405020304" pitchFamily="18" charset="0"/>
              <a:ea typeface="微软雅黑" panose="020B0503020204020204" charset="-122"/>
            </a:endParaRPr>
          </a:p>
        </p:txBody>
      </p:sp>
      <p:pic>
        <p:nvPicPr>
          <p:cNvPr id="100" name="图片 99"/>
          <p:cNvPicPr/>
          <p:nvPr/>
        </p:nvPicPr>
        <p:blipFill>
          <a:blip r:embed="rId1"/>
          <a:srcRect l="4092" t="4440" r="3919" b="5415"/>
          <a:stretch>
            <a:fillRect/>
          </a:stretch>
        </p:blipFill>
        <p:spPr>
          <a:xfrm>
            <a:off x="5490845" y="1919605"/>
            <a:ext cx="4627880" cy="3018155"/>
          </a:xfrm>
          <a:prstGeom prst="rect">
            <a:avLst/>
          </a:prstGeom>
          <a:noFill/>
          <a:ln w="9525">
            <a:noFill/>
          </a:ln>
          <a:effectLst>
            <a:outerShdw blurRad="50800" dist="38100" algn="l" rotWithShape="0">
              <a:prstClr val="black">
                <a:alpha val="40000"/>
              </a:prst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ctrTitle"/>
          </p:nvPr>
        </p:nvSpPr>
        <p:spPr/>
        <p:txBody>
          <a:bodyPr/>
          <a:p>
            <a:endParaRPr lang="zh-CN" altLang="en-US"/>
          </a:p>
        </p:txBody>
      </p:sp>
      <p:sp>
        <p:nvSpPr>
          <p:cNvPr id="16" name="副标题 15"/>
          <p:cNvSpPr>
            <a:spLocks noGrp="1"/>
          </p:cNvSpPr>
          <p:nvPr>
            <p:ph type="subTitle" idx="1"/>
          </p:nvPr>
        </p:nvSpPr>
        <p:spPr/>
        <p:txBody>
          <a:bodyPr/>
          <a:p>
            <a:endParaRPr lang="zh-CN" altLang="en-US"/>
          </a:p>
        </p:txBody>
      </p:sp>
      <p:grpSp>
        <p:nvGrpSpPr>
          <p:cNvPr id="3" name="组合 2"/>
          <p:cNvGrpSpPr/>
          <p:nvPr>
            <p:custDataLst>
              <p:tags r:id="rId1"/>
            </p:custDataLst>
          </p:nvPr>
        </p:nvGrpSpPr>
        <p:grpSpPr>
          <a:xfrm>
            <a:off x="9115160" y="0"/>
            <a:ext cx="3083190" cy="4178868"/>
            <a:chOff x="9115160" y="0"/>
            <a:chExt cx="3083190" cy="4178868"/>
          </a:xfrm>
        </p:grpSpPr>
        <p:cxnSp>
          <p:nvCxnSpPr>
            <p:cNvPr id="2" name="直接连接符 1"/>
            <p:cNvCxnSpPr/>
            <p:nvPr>
              <p:custDataLst>
                <p:tags r:id="rId2"/>
              </p:custDataLst>
            </p:nvPr>
          </p:nvCxnSpPr>
          <p:spPr>
            <a:xfrm>
              <a:off x="11930252"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custDataLst>
                <p:tags r:id="rId3"/>
              </p:custDataLst>
            </p:nvPr>
          </p:nvCxnSpPr>
          <p:spPr>
            <a:xfrm>
              <a:off x="11662148"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custDataLst>
                <p:tags r:id="rId4"/>
              </p:custDataLst>
            </p:nvPr>
          </p:nvCxnSpPr>
          <p:spPr>
            <a:xfrm>
              <a:off x="11528096"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custDataLst>
                <p:tags r:id="rId5"/>
              </p:custDataLst>
            </p:nvPr>
          </p:nvCxnSpPr>
          <p:spPr>
            <a:xfrm>
              <a:off x="11259992"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custDataLst>
                <p:tags r:id="rId6"/>
              </p:custDataLst>
            </p:nvPr>
          </p:nvCxnSpPr>
          <p:spPr>
            <a:xfrm>
              <a:off x="10991888"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custDataLst>
                <p:tags r:id="rId7"/>
              </p:custDataLst>
            </p:nvPr>
          </p:nvCxnSpPr>
          <p:spPr>
            <a:xfrm>
              <a:off x="911516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8"/>
              </p:custDataLst>
            </p:nvPr>
          </p:nvCxnSpPr>
          <p:spPr>
            <a:xfrm>
              <a:off x="9651368"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9"/>
              </p:custDataLst>
            </p:nvPr>
          </p:nvCxnSpPr>
          <p:spPr>
            <a:xfrm>
              <a:off x="10187576"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10"/>
              </p:custDataLst>
            </p:nvPr>
          </p:nvCxnSpPr>
          <p:spPr>
            <a:xfrm>
              <a:off x="9249212"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custDataLst>
                <p:tags r:id="rId11"/>
              </p:custDataLst>
            </p:nvPr>
          </p:nvCxnSpPr>
          <p:spPr>
            <a:xfrm>
              <a:off x="9919472"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custDataLst>
                <p:tags r:id="rId12"/>
              </p:custDataLst>
            </p:nvPr>
          </p:nvCxnSpPr>
          <p:spPr>
            <a:xfrm>
              <a:off x="1045568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custDataLst>
                <p:tags r:id="rId13"/>
              </p:custDataLst>
            </p:nvPr>
          </p:nvCxnSpPr>
          <p:spPr>
            <a:xfrm>
              <a:off x="10723784"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custDataLst>
                <p:tags r:id="rId14"/>
              </p:custDataLst>
            </p:nvPr>
          </p:nvCxnSpPr>
          <p:spPr>
            <a:xfrm>
              <a:off x="1219835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custDataLst>
                <p:tags r:id="rId15"/>
              </p:custDataLst>
            </p:nvPr>
          </p:nvCxnSpPr>
          <p:spPr>
            <a:xfrm>
              <a:off x="12064304"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custDataLst>
                <p:tags r:id="rId16"/>
              </p:custDataLst>
            </p:nvPr>
          </p:nvCxnSpPr>
          <p:spPr>
            <a:xfrm>
              <a:off x="1179620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custDataLst>
                <p:tags r:id="rId17"/>
              </p:custDataLst>
            </p:nvPr>
          </p:nvCxnSpPr>
          <p:spPr>
            <a:xfrm>
              <a:off x="11394044"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18"/>
              </p:custDataLst>
            </p:nvPr>
          </p:nvCxnSpPr>
          <p:spPr>
            <a:xfrm>
              <a:off x="1112594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custDataLst>
                <p:tags r:id="rId19"/>
              </p:custDataLst>
            </p:nvPr>
          </p:nvCxnSpPr>
          <p:spPr>
            <a:xfrm>
              <a:off x="9383264"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20"/>
              </p:custDataLst>
            </p:nvPr>
          </p:nvCxnSpPr>
          <p:spPr>
            <a:xfrm>
              <a:off x="978542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custDataLst>
                <p:tags r:id="rId21"/>
              </p:custDataLst>
            </p:nvPr>
          </p:nvCxnSpPr>
          <p:spPr>
            <a:xfrm>
              <a:off x="10321628"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custDataLst>
                <p:tags r:id="rId22"/>
              </p:custDataLst>
            </p:nvPr>
          </p:nvCxnSpPr>
          <p:spPr>
            <a:xfrm>
              <a:off x="9517316"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custDataLst>
                <p:tags r:id="rId23"/>
              </p:custDataLst>
            </p:nvPr>
          </p:nvCxnSpPr>
          <p:spPr>
            <a:xfrm>
              <a:off x="10053524"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custDataLst>
                <p:tags r:id="rId24"/>
              </p:custDataLst>
            </p:nvPr>
          </p:nvCxnSpPr>
          <p:spPr>
            <a:xfrm>
              <a:off x="10589732"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custDataLst>
                <p:tags r:id="rId25"/>
              </p:custDataLst>
            </p:nvPr>
          </p:nvCxnSpPr>
          <p:spPr>
            <a:xfrm>
              <a:off x="10857836"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32" name="椭圆 31"/>
          <p:cNvSpPr/>
          <p:nvPr>
            <p:custDataLst>
              <p:tags r:id="rId26"/>
            </p:custDataLst>
          </p:nvPr>
        </p:nvSpPr>
        <p:spPr>
          <a:xfrm>
            <a:off x="7490369" y="948895"/>
            <a:ext cx="3842284" cy="3842284"/>
          </a:xfrm>
          <a:prstGeom prst="ellipse">
            <a:avLst/>
          </a:prstGeom>
          <a:solidFill>
            <a:schemeClr val="accent1"/>
          </a:solidFill>
          <a:ln>
            <a:noFill/>
          </a:ln>
          <a:effectLst>
            <a:outerShdw blurRad="660400" sx="102000" sy="102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3" name="任意多边形: 形状 19"/>
          <p:cNvSpPr/>
          <p:nvPr>
            <p:custDataLst>
              <p:tags r:id="rId27"/>
            </p:custDataLst>
          </p:nvPr>
        </p:nvSpPr>
        <p:spPr>
          <a:xfrm>
            <a:off x="6352684" y="2805790"/>
            <a:ext cx="5839318" cy="4052211"/>
          </a:xfrm>
          <a:custGeom>
            <a:avLst/>
            <a:gdLst>
              <a:gd name="connsiteX0" fmla="*/ 3152097 w 5400187"/>
              <a:gd name="connsiteY0" fmla="*/ 0 h 3747475"/>
              <a:gd name="connsiteX1" fmla="*/ 5380966 w 5400187"/>
              <a:gd name="connsiteY1" fmla="*/ 923228 h 3747475"/>
              <a:gd name="connsiteX2" fmla="*/ 5400187 w 5400187"/>
              <a:gd name="connsiteY2" fmla="*/ 944376 h 3747475"/>
              <a:gd name="connsiteX3" fmla="*/ 5400187 w 5400187"/>
              <a:gd name="connsiteY3" fmla="*/ 3747475 h 3747475"/>
              <a:gd name="connsiteX4" fmla="*/ 57954 w 5400187"/>
              <a:gd name="connsiteY4" fmla="*/ 3747475 h 3747475"/>
              <a:gd name="connsiteX5" fmla="*/ 16274 w 5400187"/>
              <a:gd name="connsiteY5" fmla="*/ 3474380 h 3747475"/>
              <a:gd name="connsiteX6" fmla="*/ 0 w 5400187"/>
              <a:gd name="connsiteY6" fmla="*/ 3152096 h 3747475"/>
              <a:gd name="connsiteX7" fmla="*/ 3152097 w 5400187"/>
              <a:gd name="connsiteY7" fmla="*/ 0 h 374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0187" h="3747475">
                <a:moveTo>
                  <a:pt x="3152097" y="0"/>
                </a:moveTo>
                <a:cubicBezTo>
                  <a:pt x="4022524" y="0"/>
                  <a:pt x="4810549" y="352811"/>
                  <a:pt x="5380966" y="923228"/>
                </a:cubicBezTo>
                <a:lnTo>
                  <a:pt x="5400187" y="944376"/>
                </a:lnTo>
                <a:lnTo>
                  <a:pt x="5400187" y="3747475"/>
                </a:lnTo>
                <a:lnTo>
                  <a:pt x="57954" y="3747475"/>
                </a:lnTo>
                <a:lnTo>
                  <a:pt x="16274" y="3474380"/>
                </a:lnTo>
                <a:cubicBezTo>
                  <a:pt x="5513" y="3368416"/>
                  <a:pt x="0" y="3260900"/>
                  <a:pt x="0" y="3152096"/>
                </a:cubicBezTo>
                <a:cubicBezTo>
                  <a:pt x="0" y="1411241"/>
                  <a:pt x="1411242" y="0"/>
                  <a:pt x="3152097" y="0"/>
                </a:cubicBezTo>
                <a:close/>
              </a:path>
            </a:pathLst>
          </a:custGeom>
          <a:solidFill>
            <a:schemeClr val="lt1">
              <a:lumMod val="85000"/>
              <a:alpha val="99000"/>
            </a:schemeClr>
          </a:solidFill>
          <a:ln>
            <a:noFill/>
          </a:ln>
          <a:effectLst>
            <a:outerShdw blurRad="660400" sx="102000" sy="102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4" name="任意多边形: 形状 17"/>
          <p:cNvSpPr/>
          <p:nvPr>
            <p:custDataLst>
              <p:tags r:id="rId28"/>
            </p:custDataLst>
          </p:nvPr>
        </p:nvSpPr>
        <p:spPr>
          <a:xfrm>
            <a:off x="0" y="0"/>
            <a:ext cx="9411512" cy="6857999"/>
          </a:xfrm>
          <a:custGeom>
            <a:avLst/>
            <a:gdLst>
              <a:gd name="connsiteX0" fmla="*/ 0 w 9411512"/>
              <a:gd name="connsiteY0" fmla="*/ 0 h 6857999"/>
              <a:gd name="connsiteX1" fmla="*/ 9066539 w 9411512"/>
              <a:gd name="connsiteY1" fmla="*/ 0 h 6857999"/>
              <a:gd name="connsiteX2" fmla="*/ 9141589 w 9411512"/>
              <a:gd name="connsiteY2" fmla="*/ 221804 h 6857999"/>
              <a:gd name="connsiteX3" fmla="*/ 9411512 w 9411512"/>
              <a:gd name="connsiteY3" fmla="*/ 2007174 h 6857999"/>
              <a:gd name="connsiteX4" fmla="*/ 6999850 w 9411512"/>
              <a:gd name="connsiteY4" fmla="*/ 6818295 h 6857999"/>
              <a:gd name="connsiteX5" fmla="*/ 6944016 w 9411512"/>
              <a:gd name="connsiteY5" fmla="*/ 6857999 h 6857999"/>
              <a:gd name="connsiteX6" fmla="*/ 0 w 9411512"/>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1512" h="6857999">
                <a:moveTo>
                  <a:pt x="0" y="0"/>
                </a:moveTo>
                <a:lnTo>
                  <a:pt x="9066539" y="0"/>
                </a:lnTo>
                <a:lnTo>
                  <a:pt x="9141589" y="221804"/>
                </a:lnTo>
                <a:cubicBezTo>
                  <a:pt x="9317011" y="785802"/>
                  <a:pt x="9411512" y="1385452"/>
                  <a:pt x="9411512" y="2007174"/>
                </a:cubicBezTo>
                <a:cubicBezTo>
                  <a:pt x="9411512" y="3975961"/>
                  <a:pt x="8463877" y="5723415"/>
                  <a:pt x="6999850" y="6818295"/>
                </a:cubicBezTo>
                <a:lnTo>
                  <a:pt x="6944016" y="6857999"/>
                </a:lnTo>
                <a:lnTo>
                  <a:pt x="0" y="6857999"/>
                </a:lnTo>
                <a:close/>
              </a:path>
            </a:pathLst>
          </a:custGeom>
          <a:solidFill>
            <a:schemeClr val="lt1">
              <a:alpha val="99000"/>
            </a:schemeClr>
          </a:solidFill>
          <a:ln>
            <a:noFill/>
          </a:ln>
          <a:effectLst>
            <a:outerShdw blurRad="355600" dist="38100" algn="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7" name="文本框 6"/>
          <p:cNvSpPr txBox="1"/>
          <p:nvPr>
            <p:custDataLst>
              <p:tags r:id="rId29"/>
            </p:custDataLst>
          </p:nvPr>
        </p:nvSpPr>
        <p:spPr>
          <a:xfrm>
            <a:off x="1259205" y="2286000"/>
            <a:ext cx="8468360" cy="1892935"/>
          </a:xfrm>
          <a:prstGeom prst="rect">
            <a:avLst/>
          </a:prstGeom>
          <a:noFill/>
        </p:spPr>
        <p:txBody>
          <a:bodyPr wrap="square" lIns="63500" tIns="25400" rIns="63500" bIns="25400" rtlCol="0" anchor="ctr" anchorCtr="0">
            <a:normAutofit/>
          </a:bodyPr>
          <a:p>
            <a:pPr marL="0" indent="0" algn="l">
              <a:lnSpc>
                <a:spcPct val="100000"/>
              </a:lnSpc>
              <a:spcBef>
                <a:spcPts val="0"/>
              </a:spcBef>
              <a:spcAft>
                <a:spcPts val="0"/>
              </a:spcAft>
              <a:buSzPct val="100000"/>
              <a:buNone/>
            </a:pPr>
            <a:r>
              <a:rPr lang="en-US" altLang="zh-CN" sz="5400" b="1" spc="380" dirty="0">
                <a:solidFill>
                  <a:schemeClr val="tx1">
                    <a:lumMod val="85000"/>
                    <a:lumOff val="15000"/>
                  </a:schemeClr>
                </a:solidFill>
                <a:uFillTx/>
                <a:latin typeface="微软雅黑" panose="020B0503020204020204" charset="-122"/>
                <a:ea typeface="微软雅黑" panose="020B0503020204020204" charset="-122"/>
              </a:rPr>
              <a:t>14.1 </a:t>
            </a:r>
            <a:r>
              <a:rPr lang="en-US" altLang="zh-CN" sz="5400" b="1" dirty="0">
                <a:solidFill>
                  <a:srgbClr val="000000"/>
                </a:solidFill>
                <a:uFillTx/>
                <a:latin typeface="Times New Roman" panose="02020603050405020304" pitchFamily="18" charset="0"/>
                <a:ea typeface="微软雅黑" panose="020B0503020204020204" charset="-122"/>
                <a:sym typeface="+mn-ea"/>
              </a:rPr>
              <a:t>项目背景</a:t>
            </a:r>
            <a:endParaRPr lang="en-US" altLang="zh-CN" sz="5400" b="1" spc="380" dirty="0">
              <a:solidFill>
                <a:srgbClr val="000000"/>
              </a:solidFill>
              <a:uFillTx/>
              <a:latin typeface="微软雅黑" panose="020B0503020204020204" charset="-122"/>
              <a:ea typeface="微软雅黑" panose="020B0503020204020204" charset="-122"/>
              <a:sym typeface="+mn-ea"/>
            </a:endParaRPr>
          </a:p>
        </p:txBody>
      </p:sp>
    </p:spTree>
    <p:custDataLst>
      <p:tags r:id="rId30"/>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a:xfrm>
            <a:off x="679428" y="83185"/>
            <a:ext cx="11512572" cy="914400"/>
          </a:xfrm>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14.1 </a:t>
            </a:r>
            <a:r>
              <a:rPr lang="en-US" altLang="zh-CN" dirty="0">
                <a:latin typeface="微软雅黑" panose="020B0503020204020204" charset="-122"/>
                <a:ea typeface="微软雅黑" panose="020B0503020204020204" charset="-122"/>
                <a:cs typeface="微软雅黑" panose="020B0503020204020204" charset="-122"/>
                <a:sym typeface="+mn-ea"/>
              </a:rPr>
              <a:t>项目背景</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7" name="AutoShape 2"/>
          <p:cNvSpPr>
            <a:spLocks noChangeArrowheads="1"/>
          </p:cNvSpPr>
          <p:nvPr/>
        </p:nvSpPr>
        <p:spPr bwMode="auto">
          <a:xfrm>
            <a:off x="1674495" y="1751965"/>
            <a:ext cx="8758555" cy="3834130"/>
          </a:xfrm>
          <a:prstGeom prst="flowChartProcess">
            <a:avLst/>
          </a:prstGeom>
          <a:solidFill>
            <a:schemeClr val="bg1"/>
          </a:solidFill>
          <a:ln w="28575">
            <a:solidFill>
              <a:srgbClr val="0557CD"/>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ct val="150000"/>
              </a:lnSpc>
            </a:pPr>
            <a:endParaRPr lang="zh-CN" altLang="en-US" sz="1600" i="1" dirty="0">
              <a:latin typeface="微软雅黑" panose="020B0503020204020204" charset="-122"/>
              <a:ea typeface="微软雅黑" panose="020B0503020204020204" charset="-122"/>
            </a:endParaRPr>
          </a:p>
        </p:txBody>
      </p:sp>
      <p:sp>
        <p:nvSpPr>
          <p:cNvPr id="3" name="文本框 2"/>
          <p:cNvSpPr txBox="1"/>
          <p:nvPr/>
        </p:nvSpPr>
        <p:spPr>
          <a:xfrm>
            <a:off x="1802767" y="1787543"/>
            <a:ext cx="8501803" cy="3599815"/>
          </a:xfrm>
          <a:prstGeom prst="rect">
            <a:avLst/>
          </a:prstGeom>
          <a:noFill/>
        </p:spPr>
        <p:txBody>
          <a:bodyPr wrap="square" rtlCol="0">
            <a:spAutoFit/>
          </a:bodyPr>
          <a:lstStyle/>
          <a:p>
            <a:pPr indent="304800" algn="just">
              <a:lnSpc>
                <a:spcPct val="150000"/>
              </a:lnSpc>
            </a:pPr>
            <a:r>
              <a:rPr lang="zh-CN" altLang="en-US" sz="1600" kern="100" dirty="0">
                <a:solidFill>
                  <a:schemeClr val="tx1"/>
                </a:solidFill>
                <a:latin typeface="微软雅黑" panose="020B0503020204020204" charset="-122"/>
                <a:ea typeface="微软雅黑" panose="020B0503020204020204" charset="-122"/>
              </a:rPr>
              <a:t>该证券公司近些年在数字化建设及数据治理领域取得了一些建设成果，具体如下：</a:t>
            </a:r>
            <a:endParaRPr lang="zh-CN" altLang="en-US" sz="1600" kern="100" dirty="0">
              <a:solidFill>
                <a:schemeClr val="tx1"/>
              </a:solidFill>
              <a:latin typeface="微软雅黑" panose="020B0503020204020204" charset="-122"/>
              <a:ea typeface="微软雅黑" panose="020B0503020204020204" charset="-122"/>
            </a:endParaRPr>
          </a:p>
          <a:p>
            <a:pPr indent="304800" algn="just" fontAlgn="auto">
              <a:lnSpc>
                <a:spcPct val="100000"/>
              </a:lnSpc>
            </a:pPr>
            <a:endParaRPr lang="zh-CN" altLang="en-US" sz="1600" kern="100" dirty="0">
              <a:solidFill>
                <a:schemeClr val="tx1"/>
              </a:solidFill>
              <a:latin typeface="微软雅黑" panose="020B0503020204020204" charset="-122"/>
              <a:ea typeface="微软雅黑" panose="020B0503020204020204" charset="-122"/>
            </a:endParaRPr>
          </a:p>
          <a:p>
            <a:pPr indent="304800" algn="just">
              <a:lnSpc>
                <a:spcPct val="150000"/>
              </a:lnSpc>
            </a:pPr>
            <a:r>
              <a:rPr lang="zh-CN" altLang="en-US" sz="1400" kern="100" dirty="0">
                <a:solidFill>
                  <a:schemeClr val="tx1"/>
                </a:solidFill>
                <a:latin typeface="微软雅黑" panose="020B0503020204020204" charset="-122"/>
                <a:ea typeface="微软雅黑" panose="020B0503020204020204" charset="-122"/>
              </a:rPr>
              <a:t>1）制定并发布了《数据治理管理办法》。该办法属于数据治理顶层制度，明确了公司数据治理工作范围、原则、组织架构与职责，以及各职能域划分与定义。</a:t>
            </a:r>
            <a:endParaRPr lang="zh-CN" altLang="en-US" sz="1400" kern="100" dirty="0">
              <a:solidFill>
                <a:schemeClr val="tx1"/>
              </a:solidFill>
              <a:latin typeface="微软雅黑" panose="020B0503020204020204" charset="-122"/>
              <a:ea typeface="微软雅黑" panose="020B0503020204020204" charset="-122"/>
            </a:endParaRPr>
          </a:p>
          <a:p>
            <a:pPr indent="304800" algn="just">
              <a:lnSpc>
                <a:spcPct val="150000"/>
              </a:lnSpc>
            </a:pPr>
            <a:r>
              <a:rPr lang="zh-CN" altLang="en-US" sz="1400" kern="100" dirty="0">
                <a:solidFill>
                  <a:schemeClr val="tx1"/>
                </a:solidFill>
                <a:latin typeface="微软雅黑" panose="020B0503020204020204" charset="-122"/>
                <a:ea typeface="微软雅黑" panose="020B0503020204020204" charset="-122"/>
              </a:rPr>
              <a:t>2）成立了数据治理工作组。成立了由公司分管领导、信息技术部门负责人、业务部门负责人、部门骨干组成的数据治理工作组，负责推动公司数据治理工作的开展。</a:t>
            </a:r>
            <a:endParaRPr lang="zh-CN" altLang="en-US" sz="1400" kern="100" dirty="0">
              <a:solidFill>
                <a:schemeClr val="tx1"/>
              </a:solidFill>
              <a:latin typeface="微软雅黑" panose="020B0503020204020204" charset="-122"/>
              <a:ea typeface="微软雅黑" panose="020B0503020204020204" charset="-122"/>
            </a:endParaRPr>
          </a:p>
          <a:p>
            <a:pPr indent="304800" algn="just">
              <a:lnSpc>
                <a:spcPct val="150000"/>
              </a:lnSpc>
            </a:pPr>
            <a:r>
              <a:rPr lang="zh-CN" altLang="en-US" sz="1400" kern="100" dirty="0">
                <a:solidFill>
                  <a:schemeClr val="tx1"/>
                </a:solidFill>
                <a:latin typeface="微软雅黑" panose="020B0503020204020204" charset="-122"/>
                <a:ea typeface="微软雅黑" panose="020B0503020204020204" charset="-122"/>
              </a:rPr>
              <a:t>3）制定了《关于提升公司数据质量的工作方案》。数据治理工作组制定了该方案，明确了后续应持续开展的数据治理工作措施和相关组织职责，初步拟定了未来三年数据治理工作实施路线图。</a:t>
            </a:r>
            <a:endParaRPr lang="zh-CN" altLang="en-US" sz="1400" kern="100" dirty="0">
              <a:solidFill>
                <a:schemeClr val="tx1"/>
              </a:solidFill>
              <a:latin typeface="微软雅黑" panose="020B0503020204020204" charset="-122"/>
              <a:ea typeface="微软雅黑" panose="020B0503020204020204" charset="-122"/>
            </a:endParaRPr>
          </a:p>
          <a:p>
            <a:pPr indent="304800" algn="just" fontAlgn="auto">
              <a:lnSpc>
                <a:spcPct val="100000"/>
              </a:lnSpc>
            </a:pPr>
            <a:endParaRPr lang="zh-CN" altLang="en-US" sz="1400" kern="100" dirty="0">
              <a:solidFill>
                <a:schemeClr val="tx1"/>
              </a:solidFill>
              <a:latin typeface="微软雅黑" panose="020B0503020204020204" charset="-122"/>
              <a:ea typeface="微软雅黑" panose="020B0503020204020204" charset="-122"/>
            </a:endParaRPr>
          </a:p>
          <a:p>
            <a:pPr indent="304800" algn="just">
              <a:lnSpc>
                <a:spcPct val="150000"/>
              </a:lnSpc>
            </a:pPr>
            <a:r>
              <a:rPr lang="zh-CN" altLang="en-US" sz="1600" kern="100" dirty="0">
                <a:solidFill>
                  <a:schemeClr val="tx1"/>
                </a:solidFill>
                <a:latin typeface="微软雅黑" panose="020B0503020204020204" charset="-122"/>
                <a:ea typeface="微软雅黑" panose="020B0503020204020204" charset="-122"/>
              </a:rPr>
              <a:t>另外，公司相关部门还进行了各种内外部的调研访谈工作，对数据治理如何深入且长效支持业务发展进行了探索。</a:t>
            </a:r>
            <a:endParaRPr lang="zh-CN" altLang="en-US" sz="1600" kern="100" dirty="0">
              <a:solidFill>
                <a:schemeClr val="tx1"/>
              </a:solidFill>
              <a:latin typeface="微软雅黑" panose="020B0503020204020204" charset="-122"/>
              <a:ea typeface="微软雅黑" panose="020B050302020402020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ctrTitle"/>
          </p:nvPr>
        </p:nvSpPr>
        <p:spPr/>
        <p:txBody>
          <a:bodyPr/>
          <a:p>
            <a:endParaRPr lang="zh-CN" altLang="en-US"/>
          </a:p>
        </p:txBody>
      </p:sp>
      <p:sp>
        <p:nvSpPr>
          <p:cNvPr id="16" name="副标题 15"/>
          <p:cNvSpPr>
            <a:spLocks noGrp="1"/>
          </p:cNvSpPr>
          <p:nvPr>
            <p:ph type="subTitle" idx="1"/>
          </p:nvPr>
        </p:nvSpPr>
        <p:spPr/>
        <p:txBody>
          <a:bodyPr/>
          <a:p>
            <a:endParaRPr lang="zh-CN" altLang="en-US"/>
          </a:p>
        </p:txBody>
      </p:sp>
      <p:grpSp>
        <p:nvGrpSpPr>
          <p:cNvPr id="3" name="组合 2"/>
          <p:cNvGrpSpPr/>
          <p:nvPr>
            <p:custDataLst>
              <p:tags r:id="rId1"/>
            </p:custDataLst>
          </p:nvPr>
        </p:nvGrpSpPr>
        <p:grpSpPr>
          <a:xfrm>
            <a:off x="9115160" y="0"/>
            <a:ext cx="3083190" cy="4178868"/>
            <a:chOff x="9115160" y="0"/>
            <a:chExt cx="3083190" cy="4178868"/>
          </a:xfrm>
        </p:grpSpPr>
        <p:cxnSp>
          <p:nvCxnSpPr>
            <p:cNvPr id="2" name="直接连接符 1"/>
            <p:cNvCxnSpPr/>
            <p:nvPr>
              <p:custDataLst>
                <p:tags r:id="rId2"/>
              </p:custDataLst>
            </p:nvPr>
          </p:nvCxnSpPr>
          <p:spPr>
            <a:xfrm>
              <a:off x="11930252"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custDataLst>
                <p:tags r:id="rId3"/>
              </p:custDataLst>
            </p:nvPr>
          </p:nvCxnSpPr>
          <p:spPr>
            <a:xfrm>
              <a:off x="11662148"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custDataLst>
                <p:tags r:id="rId4"/>
              </p:custDataLst>
            </p:nvPr>
          </p:nvCxnSpPr>
          <p:spPr>
            <a:xfrm>
              <a:off x="11528096"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custDataLst>
                <p:tags r:id="rId5"/>
              </p:custDataLst>
            </p:nvPr>
          </p:nvCxnSpPr>
          <p:spPr>
            <a:xfrm>
              <a:off x="11259992"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custDataLst>
                <p:tags r:id="rId6"/>
              </p:custDataLst>
            </p:nvPr>
          </p:nvCxnSpPr>
          <p:spPr>
            <a:xfrm>
              <a:off x="10991888"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custDataLst>
                <p:tags r:id="rId7"/>
              </p:custDataLst>
            </p:nvPr>
          </p:nvCxnSpPr>
          <p:spPr>
            <a:xfrm>
              <a:off x="911516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8"/>
              </p:custDataLst>
            </p:nvPr>
          </p:nvCxnSpPr>
          <p:spPr>
            <a:xfrm>
              <a:off x="9651368"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9"/>
              </p:custDataLst>
            </p:nvPr>
          </p:nvCxnSpPr>
          <p:spPr>
            <a:xfrm>
              <a:off x="10187576"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10"/>
              </p:custDataLst>
            </p:nvPr>
          </p:nvCxnSpPr>
          <p:spPr>
            <a:xfrm>
              <a:off x="9249212"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custDataLst>
                <p:tags r:id="rId11"/>
              </p:custDataLst>
            </p:nvPr>
          </p:nvCxnSpPr>
          <p:spPr>
            <a:xfrm>
              <a:off x="9919472"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custDataLst>
                <p:tags r:id="rId12"/>
              </p:custDataLst>
            </p:nvPr>
          </p:nvCxnSpPr>
          <p:spPr>
            <a:xfrm>
              <a:off x="1045568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custDataLst>
                <p:tags r:id="rId13"/>
              </p:custDataLst>
            </p:nvPr>
          </p:nvCxnSpPr>
          <p:spPr>
            <a:xfrm>
              <a:off x="10723784"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custDataLst>
                <p:tags r:id="rId14"/>
              </p:custDataLst>
            </p:nvPr>
          </p:nvCxnSpPr>
          <p:spPr>
            <a:xfrm>
              <a:off x="1219835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custDataLst>
                <p:tags r:id="rId15"/>
              </p:custDataLst>
            </p:nvPr>
          </p:nvCxnSpPr>
          <p:spPr>
            <a:xfrm>
              <a:off x="12064304"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custDataLst>
                <p:tags r:id="rId16"/>
              </p:custDataLst>
            </p:nvPr>
          </p:nvCxnSpPr>
          <p:spPr>
            <a:xfrm>
              <a:off x="1179620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custDataLst>
                <p:tags r:id="rId17"/>
              </p:custDataLst>
            </p:nvPr>
          </p:nvCxnSpPr>
          <p:spPr>
            <a:xfrm>
              <a:off x="11394044"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18"/>
              </p:custDataLst>
            </p:nvPr>
          </p:nvCxnSpPr>
          <p:spPr>
            <a:xfrm>
              <a:off x="1112594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custDataLst>
                <p:tags r:id="rId19"/>
              </p:custDataLst>
            </p:nvPr>
          </p:nvCxnSpPr>
          <p:spPr>
            <a:xfrm>
              <a:off x="9383264"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20"/>
              </p:custDataLst>
            </p:nvPr>
          </p:nvCxnSpPr>
          <p:spPr>
            <a:xfrm>
              <a:off x="978542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custDataLst>
                <p:tags r:id="rId21"/>
              </p:custDataLst>
            </p:nvPr>
          </p:nvCxnSpPr>
          <p:spPr>
            <a:xfrm>
              <a:off x="10321628"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custDataLst>
                <p:tags r:id="rId22"/>
              </p:custDataLst>
            </p:nvPr>
          </p:nvCxnSpPr>
          <p:spPr>
            <a:xfrm>
              <a:off x="9517316"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custDataLst>
                <p:tags r:id="rId23"/>
              </p:custDataLst>
            </p:nvPr>
          </p:nvCxnSpPr>
          <p:spPr>
            <a:xfrm>
              <a:off x="10053524"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custDataLst>
                <p:tags r:id="rId24"/>
              </p:custDataLst>
            </p:nvPr>
          </p:nvCxnSpPr>
          <p:spPr>
            <a:xfrm>
              <a:off x="10589732"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custDataLst>
                <p:tags r:id="rId25"/>
              </p:custDataLst>
            </p:nvPr>
          </p:nvCxnSpPr>
          <p:spPr>
            <a:xfrm>
              <a:off x="10857836"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32" name="椭圆 31"/>
          <p:cNvSpPr/>
          <p:nvPr>
            <p:custDataLst>
              <p:tags r:id="rId26"/>
            </p:custDataLst>
          </p:nvPr>
        </p:nvSpPr>
        <p:spPr>
          <a:xfrm>
            <a:off x="7490369" y="948895"/>
            <a:ext cx="3842284" cy="3842284"/>
          </a:xfrm>
          <a:prstGeom prst="ellipse">
            <a:avLst/>
          </a:prstGeom>
          <a:solidFill>
            <a:schemeClr val="accent1"/>
          </a:solidFill>
          <a:ln>
            <a:noFill/>
          </a:ln>
          <a:effectLst>
            <a:outerShdw blurRad="660400" sx="102000" sy="102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3" name="任意多边形: 形状 19"/>
          <p:cNvSpPr/>
          <p:nvPr>
            <p:custDataLst>
              <p:tags r:id="rId27"/>
            </p:custDataLst>
          </p:nvPr>
        </p:nvSpPr>
        <p:spPr>
          <a:xfrm>
            <a:off x="6352684" y="2805790"/>
            <a:ext cx="5839318" cy="4052211"/>
          </a:xfrm>
          <a:custGeom>
            <a:avLst/>
            <a:gdLst>
              <a:gd name="connsiteX0" fmla="*/ 3152097 w 5400187"/>
              <a:gd name="connsiteY0" fmla="*/ 0 h 3747475"/>
              <a:gd name="connsiteX1" fmla="*/ 5380966 w 5400187"/>
              <a:gd name="connsiteY1" fmla="*/ 923228 h 3747475"/>
              <a:gd name="connsiteX2" fmla="*/ 5400187 w 5400187"/>
              <a:gd name="connsiteY2" fmla="*/ 944376 h 3747475"/>
              <a:gd name="connsiteX3" fmla="*/ 5400187 w 5400187"/>
              <a:gd name="connsiteY3" fmla="*/ 3747475 h 3747475"/>
              <a:gd name="connsiteX4" fmla="*/ 57954 w 5400187"/>
              <a:gd name="connsiteY4" fmla="*/ 3747475 h 3747475"/>
              <a:gd name="connsiteX5" fmla="*/ 16274 w 5400187"/>
              <a:gd name="connsiteY5" fmla="*/ 3474380 h 3747475"/>
              <a:gd name="connsiteX6" fmla="*/ 0 w 5400187"/>
              <a:gd name="connsiteY6" fmla="*/ 3152096 h 3747475"/>
              <a:gd name="connsiteX7" fmla="*/ 3152097 w 5400187"/>
              <a:gd name="connsiteY7" fmla="*/ 0 h 374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0187" h="3747475">
                <a:moveTo>
                  <a:pt x="3152097" y="0"/>
                </a:moveTo>
                <a:cubicBezTo>
                  <a:pt x="4022524" y="0"/>
                  <a:pt x="4810549" y="352811"/>
                  <a:pt x="5380966" y="923228"/>
                </a:cubicBezTo>
                <a:lnTo>
                  <a:pt x="5400187" y="944376"/>
                </a:lnTo>
                <a:lnTo>
                  <a:pt x="5400187" y="3747475"/>
                </a:lnTo>
                <a:lnTo>
                  <a:pt x="57954" y="3747475"/>
                </a:lnTo>
                <a:lnTo>
                  <a:pt x="16274" y="3474380"/>
                </a:lnTo>
                <a:cubicBezTo>
                  <a:pt x="5513" y="3368416"/>
                  <a:pt x="0" y="3260900"/>
                  <a:pt x="0" y="3152096"/>
                </a:cubicBezTo>
                <a:cubicBezTo>
                  <a:pt x="0" y="1411241"/>
                  <a:pt x="1411242" y="0"/>
                  <a:pt x="3152097" y="0"/>
                </a:cubicBezTo>
                <a:close/>
              </a:path>
            </a:pathLst>
          </a:custGeom>
          <a:solidFill>
            <a:schemeClr val="lt1">
              <a:lumMod val="85000"/>
              <a:alpha val="99000"/>
            </a:schemeClr>
          </a:solidFill>
          <a:ln>
            <a:noFill/>
          </a:ln>
          <a:effectLst>
            <a:outerShdw blurRad="660400" sx="102000" sy="102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4" name="任意多边形: 形状 17"/>
          <p:cNvSpPr/>
          <p:nvPr>
            <p:custDataLst>
              <p:tags r:id="rId28"/>
            </p:custDataLst>
          </p:nvPr>
        </p:nvSpPr>
        <p:spPr>
          <a:xfrm>
            <a:off x="0" y="0"/>
            <a:ext cx="9411512" cy="6857999"/>
          </a:xfrm>
          <a:custGeom>
            <a:avLst/>
            <a:gdLst>
              <a:gd name="connsiteX0" fmla="*/ 0 w 9411512"/>
              <a:gd name="connsiteY0" fmla="*/ 0 h 6857999"/>
              <a:gd name="connsiteX1" fmla="*/ 9066539 w 9411512"/>
              <a:gd name="connsiteY1" fmla="*/ 0 h 6857999"/>
              <a:gd name="connsiteX2" fmla="*/ 9141589 w 9411512"/>
              <a:gd name="connsiteY2" fmla="*/ 221804 h 6857999"/>
              <a:gd name="connsiteX3" fmla="*/ 9411512 w 9411512"/>
              <a:gd name="connsiteY3" fmla="*/ 2007174 h 6857999"/>
              <a:gd name="connsiteX4" fmla="*/ 6999850 w 9411512"/>
              <a:gd name="connsiteY4" fmla="*/ 6818295 h 6857999"/>
              <a:gd name="connsiteX5" fmla="*/ 6944016 w 9411512"/>
              <a:gd name="connsiteY5" fmla="*/ 6857999 h 6857999"/>
              <a:gd name="connsiteX6" fmla="*/ 0 w 9411512"/>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1512" h="6857999">
                <a:moveTo>
                  <a:pt x="0" y="0"/>
                </a:moveTo>
                <a:lnTo>
                  <a:pt x="9066539" y="0"/>
                </a:lnTo>
                <a:lnTo>
                  <a:pt x="9141589" y="221804"/>
                </a:lnTo>
                <a:cubicBezTo>
                  <a:pt x="9317011" y="785802"/>
                  <a:pt x="9411512" y="1385452"/>
                  <a:pt x="9411512" y="2007174"/>
                </a:cubicBezTo>
                <a:cubicBezTo>
                  <a:pt x="9411512" y="3975961"/>
                  <a:pt x="8463877" y="5723415"/>
                  <a:pt x="6999850" y="6818295"/>
                </a:cubicBezTo>
                <a:lnTo>
                  <a:pt x="6944016" y="6857999"/>
                </a:lnTo>
                <a:lnTo>
                  <a:pt x="0" y="6857999"/>
                </a:lnTo>
                <a:close/>
              </a:path>
            </a:pathLst>
          </a:custGeom>
          <a:solidFill>
            <a:schemeClr val="lt1">
              <a:alpha val="99000"/>
            </a:schemeClr>
          </a:solidFill>
          <a:ln>
            <a:noFill/>
          </a:ln>
          <a:effectLst>
            <a:outerShdw blurRad="355600" dist="38100" algn="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7" name="文本框 6"/>
          <p:cNvSpPr txBox="1"/>
          <p:nvPr>
            <p:custDataLst>
              <p:tags r:id="rId29"/>
            </p:custDataLst>
          </p:nvPr>
        </p:nvSpPr>
        <p:spPr>
          <a:xfrm>
            <a:off x="1259205" y="2286000"/>
            <a:ext cx="8468360" cy="1892935"/>
          </a:xfrm>
          <a:prstGeom prst="rect">
            <a:avLst/>
          </a:prstGeom>
          <a:noFill/>
        </p:spPr>
        <p:txBody>
          <a:bodyPr wrap="square" lIns="63500" tIns="25400" rIns="63500" bIns="25400" rtlCol="0" anchor="ctr" anchorCtr="0">
            <a:normAutofit/>
          </a:bodyPr>
          <a:p>
            <a:pPr marL="0" indent="0" algn="l">
              <a:lnSpc>
                <a:spcPct val="100000"/>
              </a:lnSpc>
              <a:spcBef>
                <a:spcPts val="0"/>
              </a:spcBef>
              <a:spcAft>
                <a:spcPts val="0"/>
              </a:spcAft>
              <a:buSzPct val="100000"/>
              <a:buNone/>
            </a:pPr>
            <a:r>
              <a:rPr lang="en-US" altLang="zh-CN" sz="5400" b="1" spc="380" dirty="0">
                <a:solidFill>
                  <a:schemeClr val="tx1">
                    <a:lumMod val="85000"/>
                    <a:lumOff val="15000"/>
                  </a:schemeClr>
                </a:solidFill>
                <a:uFillTx/>
                <a:latin typeface="微软雅黑" panose="020B0503020204020204" charset="-122"/>
                <a:ea typeface="微软雅黑" panose="020B0503020204020204" charset="-122"/>
              </a:rPr>
              <a:t>14.2 </a:t>
            </a:r>
            <a:r>
              <a:rPr lang="en-US" altLang="zh-CN" sz="5400" b="1" dirty="0">
                <a:solidFill>
                  <a:srgbClr val="000000"/>
                </a:solidFill>
                <a:uFillTx/>
                <a:latin typeface="Times New Roman" panose="02020603050405020304" pitchFamily="18" charset="0"/>
                <a:ea typeface="微软雅黑" panose="020B0503020204020204" charset="-122"/>
                <a:sym typeface="+mn-ea"/>
              </a:rPr>
              <a:t>企业面临的挑战</a:t>
            </a:r>
            <a:endParaRPr lang="en-US" altLang="zh-CN" sz="5400" b="1" spc="380" dirty="0">
              <a:solidFill>
                <a:srgbClr val="000000"/>
              </a:solidFill>
              <a:uFillTx/>
              <a:latin typeface="微软雅黑" panose="020B0503020204020204" charset="-122"/>
              <a:ea typeface="微软雅黑" panose="020B0503020204020204" charset="-122"/>
              <a:sym typeface="+mn-ea"/>
            </a:endParaRPr>
          </a:p>
        </p:txBody>
      </p:sp>
    </p:spTree>
    <p:custDataLst>
      <p:tags r:id="rId30"/>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a:xfrm>
            <a:off x="679428" y="83185"/>
            <a:ext cx="11512572" cy="914400"/>
          </a:xfrm>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14.2 企业面临的挑战</a:t>
            </a:r>
            <a:endParaRPr lang="en-US" altLang="zh-CN" dirty="0">
              <a:latin typeface="微软雅黑" panose="020B0503020204020204" charset="-122"/>
              <a:ea typeface="微软雅黑" panose="020B0503020204020204" charset="-122"/>
              <a:cs typeface="微软雅黑" panose="020B0503020204020204" charset="-122"/>
            </a:endParaRPr>
          </a:p>
        </p:txBody>
      </p:sp>
      <p:sp>
        <p:nvSpPr>
          <p:cNvPr id="3" name="MH_Other_1"/>
          <p:cNvSpPr/>
          <p:nvPr>
            <p:custDataLst>
              <p:tags r:id="rId1"/>
            </p:custDataLst>
          </p:nvPr>
        </p:nvSpPr>
        <p:spPr>
          <a:xfrm>
            <a:off x="712470" y="1778953"/>
            <a:ext cx="704850" cy="730250"/>
          </a:xfrm>
          <a:prstGeom prst="rect">
            <a:avLst/>
          </a:prstGeom>
          <a:gradFill>
            <a:gsLst>
              <a:gs pos="0">
                <a:schemeClr val="accent2">
                  <a:lumMod val="60000"/>
                  <a:lumOff val="40000"/>
                </a:schemeClr>
              </a:gs>
              <a:gs pos="100000">
                <a:schemeClr val="accent2"/>
              </a:gs>
            </a:gsLst>
          </a:gradFill>
          <a:ln>
            <a:noFill/>
          </a:ln>
          <a:effectLst/>
        </p:spPr>
        <p:style>
          <a:lnRef idx="1">
            <a:schemeClr val="accent2"/>
          </a:lnRef>
          <a:fillRef idx="3">
            <a:schemeClr val="accent2"/>
          </a:fillRef>
          <a:effectRef idx="2">
            <a:schemeClr val="accent2"/>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accent1"/>
              </a:solidFill>
              <a:latin typeface="微软雅黑" panose="020B0503020204020204" charset="-122"/>
              <a:ea typeface="微软雅黑" panose="020B0503020204020204" charset="-122"/>
              <a:cs typeface="+mn-ea"/>
              <a:sym typeface="+mn-lt"/>
            </a:endParaRPr>
          </a:p>
        </p:txBody>
      </p:sp>
      <p:sp>
        <p:nvSpPr>
          <p:cNvPr id="4" name="MH_Other_2"/>
          <p:cNvSpPr/>
          <p:nvPr>
            <p:custDataLst>
              <p:tags r:id="rId2"/>
            </p:custDataLst>
          </p:nvPr>
        </p:nvSpPr>
        <p:spPr>
          <a:xfrm>
            <a:off x="577533" y="1639888"/>
            <a:ext cx="974725" cy="1009650"/>
          </a:xfrm>
          <a:custGeom>
            <a:avLst/>
            <a:gdLst>
              <a:gd name="connsiteX0" fmla="*/ 743029 w 757237"/>
              <a:gd name="connsiteY0" fmla="*/ 463225 h 783577"/>
              <a:gd name="connsiteX1" fmla="*/ 757237 w 757237"/>
              <a:gd name="connsiteY1" fmla="*/ 463225 h 783577"/>
              <a:gd name="connsiteX2" fmla="*/ 757237 w 757237"/>
              <a:gd name="connsiteY2" fmla="*/ 783577 h 783577"/>
              <a:gd name="connsiteX3" fmla="*/ 450056 w 757237"/>
              <a:gd name="connsiteY3" fmla="*/ 783577 h 783577"/>
              <a:gd name="connsiteX4" fmla="*/ 450056 w 757237"/>
              <a:gd name="connsiteY4" fmla="*/ 768874 h 783577"/>
              <a:gd name="connsiteX5" fmla="*/ 743029 w 757237"/>
              <a:gd name="connsiteY5" fmla="*/ 768874 h 783577"/>
              <a:gd name="connsiteX6" fmla="*/ 0 w 757237"/>
              <a:gd name="connsiteY6" fmla="*/ 463225 h 783577"/>
              <a:gd name="connsiteX7" fmla="*/ 14207 w 757237"/>
              <a:gd name="connsiteY7" fmla="*/ 463225 h 783577"/>
              <a:gd name="connsiteX8" fmla="*/ 14207 w 757237"/>
              <a:gd name="connsiteY8" fmla="*/ 768874 h 783577"/>
              <a:gd name="connsiteX9" fmla="*/ 307181 w 757237"/>
              <a:gd name="connsiteY9" fmla="*/ 768874 h 783577"/>
              <a:gd name="connsiteX10" fmla="*/ 307181 w 757237"/>
              <a:gd name="connsiteY10" fmla="*/ 783577 h 783577"/>
              <a:gd name="connsiteX11" fmla="*/ 0 w 757237"/>
              <a:gd name="connsiteY11" fmla="*/ 783577 h 783577"/>
              <a:gd name="connsiteX12" fmla="*/ 450056 w 757237"/>
              <a:gd name="connsiteY12" fmla="*/ 0 h 783577"/>
              <a:gd name="connsiteX13" fmla="*/ 757237 w 757237"/>
              <a:gd name="connsiteY13" fmla="*/ 0 h 783577"/>
              <a:gd name="connsiteX14" fmla="*/ 757237 w 757237"/>
              <a:gd name="connsiteY14" fmla="*/ 320350 h 783577"/>
              <a:gd name="connsiteX15" fmla="*/ 743029 w 757237"/>
              <a:gd name="connsiteY15" fmla="*/ 320350 h 783577"/>
              <a:gd name="connsiteX16" fmla="*/ 743029 w 757237"/>
              <a:gd name="connsiteY16" fmla="*/ 14702 h 783577"/>
              <a:gd name="connsiteX17" fmla="*/ 450056 w 757237"/>
              <a:gd name="connsiteY17" fmla="*/ 14702 h 783577"/>
              <a:gd name="connsiteX18" fmla="*/ 0 w 757237"/>
              <a:gd name="connsiteY18" fmla="*/ 0 h 783577"/>
              <a:gd name="connsiteX19" fmla="*/ 307181 w 757237"/>
              <a:gd name="connsiteY19" fmla="*/ 0 h 783577"/>
              <a:gd name="connsiteX20" fmla="*/ 307181 w 757237"/>
              <a:gd name="connsiteY20" fmla="*/ 14702 h 783577"/>
              <a:gd name="connsiteX21" fmla="*/ 14207 w 757237"/>
              <a:gd name="connsiteY21" fmla="*/ 14702 h 783577"/>
              <a:gd name="connsiteX22" fmla="*/ 14207 w 757237"/>
              <a:gd name="connsiteY22" fmla="*/ 320350 h 783577"/>
              <a:gd name="connsiteX23" fmla="*/ 0 w 757237"/>
              <a:gd name="connsiteY23" fmla="*/ 320350 h 7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7237" h="783577">
                <a:moveTo>
                  <a:pt x="743029" y="463225"/>
                </a:moveTo>
                <a:lnTo>
                  <a:pt x="757237" y="463225"/>
                </a:lnTo>
                <a:lnTo>
                  <a:pt x="757237" y="783577"/>
                </a:lnTo>
                <a:lnTo>
                  <a:pt x="450056" y="783577"/>
                </a:lnTo>
                <a:lnTo>
                  <a:pt x="450056" y="768874"/>
                </a:lnTo>
                <a:lnTo>
                  <a:pt x="743029" y="768874"/>
                </a:lnTo>
                <a:close/>
                <a:moveTo>
                  <a:pt x="0" y="463225"/>
                </a:moveTo>
                <a:lnTo>
                  <a:pt x="14207" y="463225"/>
                </a:lnTo>
                <a:lnTo>
                  <a:pt x="14207" y="768874"/>
                </a:lnTo>
                <a:lnTo>
                  <a:pt x="307181" y="768874"/>
                </a:lnTo>
                <a:lnTo>
                  <a:pt x="307181" y="783577"/>
                </a:lnTo>
                <a:lnTo>
                  <a:pt x="0" y="783577"/>
                </a:lnTo>
                <a:close/>
                <a:moveTo>
                  <a:pt x="450056" y="0"/>
                </a:moveTo>
                <a:lnTo>
                  <a:pt x="757237" y="0"/>
                </a:lnTo>
                <a:lnTo>
                  <a:pt x="757237" y="320350"/>
                </a:lnTo>
                <a:lnTo>
                  <a:pt x="743029" y="320350"/>
                </a:lnTo>
                <a:lnTo>
                  <a:pt x="743029" y="14702"/>
                </a:lnTo>
                <a:lnTo>
                  <a:pt x="450056" y="14702"/>
                </a:lnTo>
                <a:close/>
                <a:moveTo>
                  <a:pt x="0" y="0"/>
                </a:moveTo>
                <a:lnTo>
                  <a:pt x="307181" y="0"/>
                </a:lnTo>
                <a:lnTo>
                  <a:pt x="307181" y="14702"/>
                </a:lnTo>
                <a:lnTo>
                  <a:pt x="14207" y="14702"/>
                </a:lnTo>
                <a:lnTo>
                  <a:pt x="14207" y="320350"/>
                </a:lnTo>
                <a:lnTo>
                  <a:pt x="0" y="320350"/>
                </a:lnTo>
                <a:close/>
              </a:path>
            </a:pathLst>
          </a:custGeom>
          <a:solidFill>
            <a:srgbClr val="AFABAB"/>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accent1"/>
              </a:solidFill>
              <a:latin typeface="微软雅黑" panose="020B0503020204020204" charset="-122"/>
              <a:ea typeface="微软雅黑" panose="020B0503020204020204" charset="-122"/>
              <a:cs typeface="+mn-ea"/>
              <a:sym typeface="+mn-lt"/>
            </a:endParaRPr>
          </a:p>
        </p:txBody>
      </p:sp>
      <p:sp>
        <p:nvSpPr>
          <p:cNvPr id="5" name="MH_Other_3"/>
          <p:cNvSpPr/>
          <p:nvPr>
            <p:custDataLst>
              <p:tags r:id="rId3"/>
            </p:custDataLst>
          </p:nvPr>
        </p:nvSpPr>
        <p:spPr>
          <a:xfrm>
            <a:off x="712470" y="3251200"/>
            <a:ext cx="704850" cy="730250"/>
          </a:xfrm>
          <a:prstGeom prst="rect">
            <a:avLst/>
          </a:prstGeom>
          <a:gradFill>
            <a:gsLst>
              <a:gs pos="0">
                <a:schemeClr val="accent1">
                  <a:lumMod val="60000"/>
                  <a:lumOff val="40000"/>
                </a:schemeClr>
              </a:gs>
              <a:gs pos="100000">
                <a:srgbClr val="0557CD"/>
              </a:gs>
            </a:gsLst>
          </a:gradFill>
          <a:ln>
            <a:noFill/>
          </a:ln>
        </p:spPr>
        <p:style>
          <a:lnRef idx="0">
            <a:schemeClr val="accent1"/>
          </a:lnRef>
          <a:fillRef idx="3">
            <a:schemeClr val="accent1"/>
          </a:fillRef>
          <a:effectRef idx="3">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accent1"/>
              </a:solidFill>
              <a:latin typeface="微软雅黑" panose="020B0503020204020204" charset="-122"/>
              <a:ea typeface="微软雅黑" panose="020B0503020204020204" charset="-122"/>
              <a:cs typeface="+mn-ea"/>
              <a:sym typeface="+mn-lt"/>
            </a:endParaRPr>
          </a:p>
        </p:txBody>
      </p:sp>
      <p:sp>
        <p:nvSpPr>
          <p:cNvPr id="6" name="MH_Other_4"/>
          <p:cNvSpPr/>
          <p:nvPr>
            <p:custDataLst>
              <p:tags r:id="rId4"/>
            </p:custDataLst>
          </p:nvPr>
        </p:nvSpPr>
        <p:spPr>
          <a:xfrm>
            <a:off x="577533" y="3111500"/>
            <a:ext cx="974725" cy="1009650"/>
          </a:xfrm>
          <a:custGeom>
            <a:avLst/>
            <a:gdLst>
              <a:gd name="connsiteX0" fmla="*/ 743029 w 757237"/>
              <a:gd name="connsiteY0" fmla="*/ 463225 h 783577"/>
              <a:gd name="connsiteX1" fmla="*/ 757237 w 757237"/>
              <a:gd name="connsiteY1" fmla="*/ 463225 h 783577"/>
              <a:gd name="connsiteX2" fmla="*/ 757237 w 757237"/>
              <a:gd name="connsiteY2" fmla="*/ 783577 h 783577"/>
              <a:gd name="connsiteX3" fmla="*/ 450056 w 757237"/>
              <a:gd name="connsiteY3" fmla="*/ 783577 h 783577"/>
              <a:gd name="connsiteX4" fmla="*/ 450056 w 757237"/>
              <a:gd name="connsiteY4" fmla="*/ 768874 h 783577"/>
              <a:gd name="connsiteX5" fmla="*/ 743029 w 757237"/>
              <a:gd name="connsiteY5" fmla="*/ 768874 h 783577"/>
              <a:gd name="connsiteX6" fmla="*/ 0 w 757237"/>
              <a:gd name="connsiteY6" fmla="*/ 463225 h 783577"/>
              <a:gd name="connsiteX7" fmla="*/ 14207 w 757237"/>
              <a:gd name="connsiteY7" fmla="*/ 463225 h 783577"/>
              <a:gd name="connsiteX8" fmla="*/ 14207 w 757237"/>
              <a:gd name="connsiteY8" fmla="*/ 768874 h 783577"/>
              <a:gd name="connsiteX9" fmla="*/ 307181 w 757237"/>
              <a:gd name="connsiteY9" fmla="*/ 768874 h 783577"/>
              <a:gd name="connsiteX10" fmla="*/ 307181 w 757237"/>
              <a:gd name="connsiteY10" fmla="*/ 783577 h 783577"/>
              <a:gd name="connsiteX11" fmla="*/ 0 w 757237"/>
              <a:gd name="connsiteY11" fmla="*/ 783577 h 783577"/>
              <a:gd name="connsiteX12" fmla="*/ 450056 w 757237"/>
              <a:gd name="connsiteY12" fmla="*/ 0 h 783577"/>
              <a:gd name="connsiteX13" fmla="*/ 757237 w 757237"/>
              <a:gd name="connsiteY13" fmla="*/ 0 h 783577"/>
              <a:gd name="connsiteX14" fmla="*/ 757237 w 757237"/>
              <a:gd name="connsiteY14" fmla="*/ 320350 h 783577"/>
              <a:gd name="connsiteX15" fmla="*/ 743029 w 757237"/>
              <a:gd name="connsiteY15" fmla="*/ 320350 h 783577"/>
              <a:gd name="connsiteX16" fmla="*/ 743029 w 757237"/>
              <a:gd name="connsiteY16" fmla="*/ 14702 h 783577"/>
              <a:gd name="connsiteX17" fmla="*/ 450056 w 757237"/>
              <a:gd name="connsiteY17" fmla="*/ 14702 h 783577"/>
              <a:gd name="connsiteX18" fmla="*/ 0 w 757237"/>
              <a:gd name="connsiteY18" fmla="*/ 0 h 783577"/>
              <a:gd name="connsiteX19" fmla="*/ 307181 w 757237"/>
              <a:gd name="connsiteY19" fmla="*/ 0 h 783577"/>
              <a:gd name="connsiteX20" fmla="*/ 307181 w 757237"/>
              <a:gd name="connsiteY20" fmla="*/ 14702 h 783577"/>
              <a:gd name="connsiteX21" fmla="*/ 14207 w 757237"/>
              <a:gd name="connsiteY21" fmla="*/ 14702 h 783577"/>
              <a:gd name="connsiteX22" fmla="*/ 14207 w 757237"/>
              <a:gd name="connsiteY22" fmla="*/ 320350 h 783577"/>
              <a:gd name="connsiteX23" fmla="*/ 0 w 757237"/>
              <a:gd name="connsiteY23" fmla="*/ 320350 h 7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7237" h="783577">
                <a:moveTo>
                  <a:pt x="743029" y="463225"/>
                </a:moveTo>
                <a:lnTo>
                  <a:pt x="757237" y="463225"/>
                </a:lnTo>
                <a:lnTo>
                  <a:pt x="757237" y="783577"/>
                </a:lnTo>
                <a:lnTo>
                  <a:pt x="450056" y="783577"/>
                </a:lnTo>
                <a:lnTo>
                  <a:pt x="450056" y="768874"/>
                </a:lnTo>
                <a:lnTo>
                  <a:pt x="743029" y="768874"/>
                </a:lnTo>
                <a:close/>
                <a:moveTo>
                  <a:pt x="0" y="463225"/>
                </a:moveTo>
                <a:lnTo>
                  <a:pt x="14207" y="463225"/>
                </a:lnTo>
                <a:lnTo>
                  <a:pt x="14207" y="768874"/>
                </a:lnTo>
                <a:lnTo>
                  <a:pt x="307181" y="768874"/>
                </a:lnTo>
                <a:lnTo>
                  <a:pt x="307181" y="783577"/>
                </a:lnTo>
                <a:lnTo>
                  <a:pt x="0" y="783577"/>
                </a:lnTo>
                <a:close/>
                <a:moveTo>
                  <a:pt x="450056" y="0"/>
                </a:moveTo>
                <a:lnTo>
                  <a:pt x="757237" y="0"/>
                </a:lnTo>
                <a:lnTo>
                  <a:pt x="757237" y="320350"/>
                </a:lnTo>
                <a:lnTo>
                  <a:pt x="743029" y="320350"/>
                </a:lnTo>
                <a:lnTo>
                  <a:pt x="743029" y="14702"/>
                </a:lnTo>
                <a:lnTo>
                  <a:pt x="450056" y="14702"/>
                </a:lnTo>
                <a:close/>
                <a:moveTo>
                  <a:pt x="0" y="0"/>
                </a:moveTo>
                <a:lnTo>
                  <a:pt x="307181" y="0"/>
                </a:lnTo>
                <a:lnTo>
                  <a:pt x="307181" y="14702"/>
                </a:lnTo>
                <a:lnTo>
                  <a:pt x="14207" y="14702"/>
                </a:lnTo>
                <a:lnTo>
                  <a:pt x="14207" y="320350"/>
                </a:lnTo>
                <a:lnTo>
                  <a:pt x="0" y="3203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accent1"/>
              </a:solidFill>
              <a:latin typeface="微软雅黑" panose="020B0503020204020204" charset="-122"/>
              <a:ea typeface="微软雅黑" panose="020B0503020204020204" charset="-122"/>
              <a:cs typeface="+mn-ea"/>
              <a:sym typeface="+mn-lt"/>
            </a:endParaRPr>
          </a:p>
        </p:txBody>
      </p:sp>
      <p:sp>
        <p:nvSpPr>
          <p:cNvPr id="7" name="MH_Other_5"/>
          <p:cNvSpPr/>
          <p:nvPr>
            <p:custDataLst>
              <p:tags r:id="rId5"/>
            </p:custDataLst>
          </p:nvPr>
        </p:nvSpPr>
        <p:spPr>
          <a:xfrm>
            <a:off x="712470" y="4722813"/>
            <a:ext cx="704850" cy="730250"/>
          </a:xfrm>
          <a:prstGeom prst="rect">
            <a:avLst/>
          </a:prstGeom>
          <a:gradFill>
            <a:gsLst>
              <a:gs pos="0">
                <a:schemeClr val="accent4">
                  <a:lumMod val="60000"/>
                  <a:lumOff val="40000"/>
                </a:schemeClr>
              </a:gs>
              <a:gs pos="100000">
                <a:schemeClr val="accent4"/>
              </a:gs>
            </a:gsLst>
          </a:gradFill>
        </p:spPr>
        <p:style>
          <a:lnRef idx="0">
            <a:schemeClr val="accent4"/>
          </a:lnRef>
          <a:fillRef idx="3">
            <a:schemeClr val="accent4"/>
          </a:fillRef>
          <a:effectRef idx="3">
            <a:schemeClr val="accent4"/>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accent1"/>
              </a:solidFill>
              <a:latin typeface="微软雅黑" panose="020B0503020204020204" charset="-122"/>
              <a:ea typeface="微软雅黑" panose="020B0503020204020204" charset="-122"/>
              <a:cs typeface="+mn-ea"/>
              <a:sym typeface="+mn-lt"/>
            </a:endParaRPr>
          </a:p>
        </p:txBody>
      </p:sp>
      <p:sp>
        <p:nvSpPr>
          <p:cNvPr id="8" name="MH_Other_6"/>
          <p:cNvSpPr/>
          <p:nvPr>
            <p:custDataLst>
              <p:tags r:id="rId6"/>
            </p:custDataLst>
          </p:nvPr>
        </p:nvSpPr>
        <p:spPr>
          <a:xfrm>
            <a:off x="577533" y="4583113"/>
            <a:ext cx="974725" cy="1008062"/>
          </a:xfrm>
          <a:custGeom>
            <a:avLst/>
            <a:gdLst>
              <a:gd name="connsiteX0" fmla="*/ 743029 w 757237"/>
              <a:gd name="connsiteY0" fmla="*/ 463225 h 783577"/>
              <a:gd name="connsiteX1" fmla="*/ 757237 w 757237"/>
              <a:gd name="connsiteY1" fmla="*/ 463225 h 783577"/>
              <a:gd name="connsiteX2" fmla="*/ 757237 w 757237"/>
              <a:gd name="connsiteY2" fmla="*/ 783577 h 783577"/>
              <a:gd name="connsiteX3" fmla="*/ 450056 w 757237"/>
              <a:gd name="connsiteY3" fmla="*/ 783577 h 783577"/>
              <a:gd name="connsiteX4" fmla="*/ 450056 w 757237"/>
              <a:gd name="connsiteY4" fmla="*/ 768874 h 783577"/>
              <a:gd name="connsiteX5" fmla="*/ 743029 w 757237"/>
              <a:gd name="connsiteY5" fmla="*/ 768874 h 783577"/>
              <a:gd name="connsiteX6" fmla="*/ 0 w 757237"/>
              <a:gd name="connsiteY6" fmla="*/ 463225 h 783577"/>
              <a:gd name="connsiteX7" fmla="*/ 14207 w 757237"/>
              <a:gd name="connsiteY7" fmla="*/ 463225 h 783577"/>
              <a:gd name="connsiteX8" fmla="*/ 14207 w 757237"/>
              <a:gd name="connsiteY8" fmla="*/ 768874 h 783577"/>
              <a:gd name="connsiteX9" fmla="*/ 307181 w 757237"/>
              <a:gd name="connsiteY9" fmla="*/ 768874 h 783577"/>
              <a:gd name="connsiteX10" fmla="*/ 307181 w 757237"/>
              <a:gd name="connsiteY10" fmla="*/ 783577 h 783577"/>
              <a:gd name="connsiteX11" fmla="*/ 0 w 757237"/>
              <a:gd name="connsiteY11" fmla="*/ 783577 h 783577"/>
              <a:gd name="connsiteX12" fmla="*/ 450056 w 757237"/>
              <a:gd name="connsiteY12" fmla="*/ 0 h 783577"/>
              <a:gd name="connsiteX13" fmla="*/ 757237 w 757237"/>
              <a:gd name="connsiteY13" fmla="*/ 0 h 783577"/>
              <a:gd name="connsiteX14" fmla="*/ 757237 w 757237"/>
              <a:gd name="connsiteY14" fmla="*/ 320350 h 783577"/>
              <a:gd name="connsiteX15" fmla="*/ 743029 w 757237"/>
              <a:gd name="connsiteY15" fmla="*/ 320350 h 783577"/>
              <a:gd name="connsiteX16" fmla="*/ 743029 w 757237"/>
              <a:gd name="connsiteY16" fmla="*/ 14702 h 783577"/>
              <a:gd name="connsiteX17" fmla="*/ 450056 w 757237"/>
              <a:gd name="connsiteY17" fmla="*/ 14702 h 783577"/>
              <a:gd name="connsiteX18" fmla="*/ 0 w 757237"/>
              <a:gd name="connsiteY18" fmla="*/ 0 h 783577"/>
              <a:gd name="connsiteX19" fmla="*/ 307181 w 757237"/>
              <a:gd name="connsiteY19" fmla="*/ 0 h 783577"/>
              <a:gd name="connsiteX20" fmla="*/ 307181 w 757237"/>
              <a:gd name="connsiteY20" fmla="*/ 14702 h 783577"/>
              <a:gd name="connsiteX21" fmla="*/ 14207 w 757237"/>
              <a:gd name="connsiteY21" fmla="*/ 14702 h 783577"/>
              <a:gd name="connsiteX22" fmla="*/ 14207 w 757237"/>
              <a:gd name="connsiteY22" fmla="*/ 320350 h 783577"/>
              <a:gd name="connsiteX23" fmla="*/ 0 w 757237"/>
              <a:gd name="connsiteY23" fmla="*/ 320350 h 7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7237" h="783577">
                <a:moveTo>
                  <a:pt x="743029" y="463225"/>
                </a:moveTo>
                <a:lnTo>
                  <a:pt x="757237" y="463225"/>
                </a:lnTo>
                <a:lnTo>
                  <a:pt x="757237" y="783577"/>
                </a:lnTo>
                <a:lnTo>
                  <a:pt x="450056" y="783577"/>
                </a:lnTo>
                <a:lnTo>
                  <a:pt x="450056" y="768874"/>
                </a:lnTo>
                <a:lnTo>
                  <a:pt x="743029" y="768874"/>
                </a:lnTo>
                <a:close/>
                <a:moveTo>
                  <a:pt x="0" y="463225"/>
                </a:moveTo>
                <a:lnTo>
                  <a:pt x="14207" y="463225"/>
                </a:lnTo>
                <a:lnTo>
                  <a:pt x="14207" y="768874"/>
                </a:lnTo>
                <a:lnTo>
                  <a:pt x="307181" y="768874"/>
                </a:lnTo>
                <a:lnTo>
                  <a:pt x="307181" y="783577"/>
                </a:lnTo>
                <a:lnTo>
                  <a:pt x="0" y="783577"/>
                </a:lnTo>
                <a:close/>
                <a:moveTo>
                  <a:pt x="450056" y="0"/>
                </a:moveTo>
                <a:lnTo>
                  <a:pt x="757237" y="0"/>
                </a:lnTo>
                <a:lnTo>
                  <a:pt x="757237" y="320350"/>
                </a:lnTo>
                <a:lnTo>
                  <a:pt x="743029" y="320350"/>
                </a:lnTo>
                <a:lnTo>
                  <a:pt x="743029" y="14702"/>
                </a:lnTo>
                <a:lnTo>
                  <a:pt x="450056" y="14702"/>
                </a:lnTo>
                <a:close/>
                <a:moveTo>
                  <a:pt x="0" y="0"/>
                </a:moveTo>
                <a:lnTo>
                  <a:pt x="307181" y="0"/>
                </a:lnTo>
                <a:lnTo>
                  <a:pt x="307181" y="14702"/>
                </a:lnTo>
                <a:lnTo>
                  <a:pt x="14207" y="14702"/>
                </a:lnTo>
                <a:lnTo>
                  <a:pt x="14207" y="320350"/>
                </a:lnTo>
                <a:lnTo>
                  <a:pt x="0" y="32035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accent1"/>
              </a:solidFill>
              <a:latin typeface="微软雅黑" panose="020B0503020204020204" charset="-122"/>
              <a:ea typeface="微软雅黑" panose="020B0503020204020204" charset="-122"/>
              <a:cs typeface="+mn-ea"/>
              <a:sym typeface="+mn-lt"/>
            </a:endParaRPr>
          </a:p>
        </p:txBody>
      </p:sp>
      <p:sp>
        <p:nvSpPr>
          <p:cNvPr id="9" name="MH_Other_7"/>
          <p:cNvSpPr/>
          <p:nvPr>
            <p:custDataLst>
              <p:tags r:id="rId7"/>
            </p:custDataLst>
          </p:nvPr>
        </p:nvSpPr>
        <p:spPr bwMode="auto">
          <a:xfrm>
            <a:off x="860108" y="1949450"/>
            <a:ext cx="398462" cy="396875"/>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chemeClr val="accent1"/>
              </a:solidFill>
              <a:latin typeface="微软雅黑" panose="020B0503020204020204" charset="-122"/>
              <a:ea typeface="微软雅黑" panose="020B0503020204020204" charset="-122"/>
              <a:cs typeface="+mn-ea"/>
              <a:sym typeface="+mn-lt"/>
            </a:endParaRPr>
          </a:p>
        </p:txBody>
      </p:sp>
      <p:sp>
        <p:nvSpPr>
          <p:cNvPr id="10" name="MH_Other_8"/>
          <p:cNvSpPr>
            <a:spLocks noChangeAspect="1"/>
          </p:cNvSpPr>
          <p:nvPr>
            <p:custDataLst>
              <p:tags r:id="rId8"/>
            </p:custDataLst>
          </p:nvPr>
        </p:nvSpPr>
        <p:spPr bwMode="auto">
          <a:xfrm>
            <a:off x="877570" y="3419475"/>
            <a:ext cx="396875" cy="393700"/>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chemeClr val="accent1"/>
              </a:solidFill>
              <a:latin typeface="微软雅黑" panose="020B0503020204020204" charset="-122"/>
              <a:ea typeface="微软雅黑" panose="020B0503020204020204" charset="-122"/>
              <a:cs typeface="+mn-ea"/>
              <a:sym typeface="+mn-lt"/>
            </a:endParaRPr>
          </a:p>
        </p:txBody>
      </p:sp>
      <p:sp>
        <p:nvSpPr>
          <p:cNvPr id="11" name="MH_Other_9"/>
          <p:cNvSpPr>
            <a:spLocks noChangeAspect="1"/>
          </p:cNvSpPr>
          <p:nvPr>
            <p:custDataLst>
              <p:tags r:id="rId9"/>
            </p:custDataLst>
          </p:nvPr>
        </p:nvSpPr>
        <p:spPr bwMode="auto">
          <a:xfrm>
            <a:off x="860108" y="4884738"/>
            <a:ext cx="398462" cy="398462"/>
          </a:xfrm>
          <a:custGeom>
            <a:avLst/>
            <a:gdLst>
              <a:gd name="T0" fmla="*/ 883582 w 2298700"/>
              <a:gd name="T1" fmla="*/ 1295872 h 2298700"/>
              <a:gd name="T2" fmla="*/ 899660 w 2298700"/>
              <a:gd name="T3" fmla="*/ 1824434 h 2298700"/>
              <a:gd name="T4" fmla="*/ 870674 w 2298700"/>
              <a:gd name="T5" fmla="*/ 1867800 h 2298700"/>
              <a:gd name="T6" fmla="*/ 472571 w 2298700"/>
              <a:gd name="T7" fmla="*/ 1870524 h 2298700"/>
              <a:gd name="T8" fmla="*/ 439282 w 2298700"/>
              <a:gd name="T9" fmla="*/ 1829883 h 2298700"/>
              <a:gd name="T10" fmla="*/ 450831 w 2298700"/>
              <a:gd name="T11" fmla="*/ 1299959 h 2298700"/>
              <a:gd name="T12" fmla="*/ 1168971 w 2298700"/>
              <a:gd name="T13" fmla="*/ 903287 h 2298700"/>
              <a:gd name="T14" fmla="*/ 1561900 w 2298700"/>
              <a:gd name="T15" fmla="*/ 923717 h 2298700"/>
              <a:gd name="T16" fmla="*/ 1573443 w 2298700"/>
              <a:gd name="T17" fmla="*/ 1829892 h 2298700"/>
              <a:gd name="T18" fmla="*/ 1540624 w 2298700"/>
              <a:gd name="T19" fmla="*/ 1870524 h 2298700"/>
              <a:gd name="T20" fmla="*/ 1142262 w 2298700"/>
              <a:gd name="T21" fmla="*/ 1867800 h 2298700"/>
              <a:gd name="T22" fmla="*/ 1113291 w 2298700"/>
              <a:gd name="T23" fmla="*/ 1824444 h 2298700"/>
              <a:gd name="T24" fmla="*/ 1129361 w 2298700"/>
              <a:gd name="T25" fmla="*/ 919404 h 2298700"/>
              <a:gd name="T26" fmla="*/ 2191940 w 2298700"/>
              <a:gd name="T27" fmla="*/ 450850 h 2298700"/>
              <a:gd name="T28" fmla="*/ 2238385 w 2298700"/>
              <a:gd name="T29" fmla="*/ 475582 h 2298700"/>
              <a:gd name="T30" fmla="*/ 2245636 w 2298700"/>
              <a:gd name="T31" fmla="*/ 1835358 h 2298700"/>
              <a:gd name="T32" fmla="*/ 2208706 w 2298700"/>
              <a:gd name="T33" fmla="*/ 1872115 h 2298700"/>
              <a:gd name="T34" fmla="*/ 1810633 w 2298700"/>
              <a:gd name="T35" fmla="*/ 1865309 h 2298700"/>
              <a:gd name="T36" fmla="*/ 1785938 w 2298700"/>
              <a:gd name="T37" fmla="*/ 1818568 h 2298700"/>
              <a:gd name="T38" fmla="*/ 1806329 w 2298700"/>
              <a:gd name="T39" fmla="*/ 463556 h 2298700"/>
              <a:gd name="T40" fmla="*/ 1464870 w 2298700"/>
              <a:gd name="T41" fmla="*/ 38100 h 2298700"/>
              <a:gd name="T42" fmla="*/ 1493876 w 2298700"/>
              <a:gd name="T43" fmla="*/ 48317 h 2298700"/>
              <a:gd name="T44" fmla="*/ 1512005 w 2298700"/>
              <a:gd name="T45" fmla="*/ 72609 h 2298700"/>
              <a:gd name="T46" fmla="*/ 1540105 w 2298700"/>
              <a:gd name="T47" fmla="*/ 509198 h 2298700"/>
              <a:gd name="T48" fmla="*/ 1503847 w 2298700"/>
              <a:gd name="T49" fmla="*/ 543253 h 2298700"/>
              <a:gd name="T50" fmla="*/ 1459205 w 2298700"/>
              <a:gd name="T51" fmla="*/ 535761 h 2298700"/>
              <a:gd name="T52" fmla="*/ 1437677 w 2298700"/>
              <a:gd name="T53" fmla="*/ 503749 h 2298700"/>
              <a:gd name="T54" fmla="*/ 1348845 w 2298700"/>
              <a:gd name="T55" fmla="*/ 357311 h 2298700"/>
              <a:gd name="T56" fmla="*/ 1214465 w 2298700"/>
              <a:gd name="T57" fmla="*/ 507608 h 2298700"/>
              <a:gd name="T58" fmla="*/ 1010062 w 2298700"/>
              <a:gd name="T59" fmla="*/ 669711 h 2298700"/>
              <a:gd name="T60" fmla="*/ 834212 w 2298700"/>
              <a:gd name="T61" fmla="*/ 763477 h 2298700"/>
              <a:gd name="T62" fmla="*/ 682609 w 2298700"/>
              <a:gd name="T63" fmla="*/ 817965 h 2298700"/>
              <a:gd name="T64" fmla="*/ 523528 w 2298700"/>
              <a:gd name="T65" fmla="*/ 852928 h 2298700"/>
              <a:gd name="T66" fmla="*/ 404104 w 2298700"/>
              <a:gd name="T67" fmla="*/ 862464 h 2298700"/>
              <a:gd name="T68" fmla="*/ 374191 w 2298700"/>
              <a:gd name="T69" fmla="*/ 838852 h 2298700"/>
              <a:gd name="T70" fmla="*/ 369206 w 2298700"/>
              <a:gd name="T71" fmla="*/ 795034 h 2298700"/>
              <a:gd name="T72" fmla="*/ 405237 w 2298700"/>
              <a:gd name="T73" fmla="*/ 760071 h 2298700"/>
              <a:gd name="T74" fmla="*/ 535765 w 2298700"/>
              <a:gd name="T75" fmla="*/ 742589 h 2298700"/>
              <a:gd name="T76" fmla="*/ 679890 w 2298700"/>
              <a:gd name="T77" fmla="*/ 706945 h 2298700"/>
              <a:gd name="T78" fmla="*/ 816536 w 2298700"/>
              <a:gd name="T79" fmla="*/ 654273 h 2298700"/>
              <a:gd name="T80" fmla="*/ 989667 w 2298700"/>
              <a:gd name="T81" fmla="*/ 554832 h 2298700"/>
              <a:gd name="T82" fmla="*/ 1171862 w 2298700"/>
              <a:gd name="T83" fmla="*/ 398859 h 2298700"/>
              <a:gd name="T84" fmla="*/ 1282675 w 2298700"/>
              <a:gd name="T85" fmla="*/ 267178 h 2298700"/>
              <a:gd name="T86" fmla="*/ 1087110 w 2298700"/>
              <a:gd name="T87" fmla="*/ 283979 h 2298700"/>
              <a:gd name="T88" fmla="*/ 1044054 w 2298700"/>
              <a:gd name="T89" fmla="*/ 259005 h 2298700"/>
              <a:gd name="T90" fmla="*/ 1040654 w 2298700"/>
              <a:gd name="T91" fmla="*/ 208376 h 2298700"/>
              <a:gd name="T92" fmla="*/ 1446288 w 2298700"/>
              <a:gd name="T93" fmla="*/ 40370 h 2298700"/>
              <a:gd name="T94" fmla="*/ 128386 w 2298700"/>
              <a:gd name="T95" fmla="*/ 3403 h 2298700"/>
              <a:gd name="T96" fmla="*/ 171711 w 2298700"/>
              <a:gd name="T97" fmla="*/ 26993 h 2298700"/>
              <a:gd name="T98" fmla="*/ 199157 w 2298700"/>
              <a:gd name="T99" fmla="*/ 67596 h 2298700"/>
              <a:gd name="T100" fmla="*/ 2201163 w 2298700"/>
              <a:gd name="T101" fmla="*/ 2093192 h 2298700"/>
              <a:gd name="T102" fmla="*/ 2249251 w 2298700"/>
              <a:gd name="T103" fmla="*/ 2107936 h 2298700"/>
              <a:gd name="T104" fmla="*/ 2283729 w 2298700"/>
              <a:gd name="T105" fmla="*/ 2142414 h 2298700"/>
              <a:gd name="T106" fmla="*/ 2298473 w 2298700"/>
              <a:gd name="T107" fmla="*/ 2190729 h 2298700"/>
              <a:gd name="T108" fmla="*/ 2288720 w 2298700"/>
              <a:gd name="T109" fmla="*/ 2240405 h 2298700"/>
              <a:gd name="T110" fmla="*/ 2257417 w 2298700"/>
              <a:gd name="T111" fmla="*/ 2278059 h 2298700"/>
              <a:gd name="T112" fmla="*/ 2211597 w 2298700"/>
              <a:gd name="T113" fmla="*/ 2297566 h 2298700"/>
              <a:gd name="T114" fmla="*/ 72132 w 2298700"/>
              <a:gd name="T115" fmla="*/ 2294164 h 2298700"/>
              <a:gd name="T116" fmla="*/ 29715 w 2298700"/>
              <a:gd name="T117" fmla="*/ 2268532 h 2298700"/>
              <a:gd name="T118" fmla="*/ 4537 w 2298700"/>
              <a:gd name="T119" fmla="*/ 2226568 h 2298700"/>
              <a:gd name="T120" fmla="*/ 907 w 2298700"/>
              <a:gd name="T121" fmla="*/ 87330 h 2298700"/>
              <a:gd name="T122" fmla="*/ 20188 w 2298700"/>
              <a:gd name="T123" fmla="*/ 41510 h 2298700"/>
              <a:gd name="T124" fmla="*/ 57842 w 2298700"/>
              <a:gd name="T125" fmla="*/ 10434 h 2298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98700" h="2298700">
                <a:moveTo>
                  <a:pt x="494084" y="1279525"/>
                </a:moveTo>
                <a:lnTo>
                  <a:pt x="844179" y="1279525"/>
                </a:lnTo>
                <a:lnTo>
                  <a:pt x="849841" y="1279752"/>
                </a:lnTo>
                <a:lnTo>
                  <a:pt x="855502" y="1280660"/>
                </a:lnTo>
                <a:lnTo>
                  <a:pt x="860710" y="1282023"/>
                </a:lnTo>
                <a:lnTo>
                  <a:pt x="865692" y="1283839"/>
                </a:lnTo>
                <a:lnTo>
                  <a:pt x="870674" y="1286109"/>
                </a:lnTo>
                <a:lnTo>
                  <a:pt x="875203" y="1289061"/>
                </a:lnTo>
                <a:lnTo>
                  <a:pt x="879732" y="1292467"/>
                </a:lnTo>
                <a:lnTo>
                  <a:pt x="883582" y="1295872"/>
                </a:lnTo>
                <a:lnTo>
                  <a:pt x="887205" y="1299959"/>
                </a:lnTo>
                <a:lnTo>
                  <a:pt x="890602" y="1304273"/>
                </a:lnTo>
                <a:lnTo>
                  <a:pt x="893320" y="1308814"/>
                </a:lnTo>
                <a:lnTo>
                  <a:pt x="895584" y="1313809"/>
                </a:lnTo>
                <a:lnTo>
                  <a:pt x="897396" y="1319031"/>
                </a:lnTo>
                <a:lnTo>
                  <a:pt x="898981" y="1324480"/>
                </a:lnTo>
                <a:lnTo>
                  <a:pt x="899660" y="1329702"/>
                </a:lnTo>
                <a:lnTo>
                  <a:pt x="900113" y="1335378"/>
                </a:lnTo>
                <a:lnTo>
                  <a:pt x="900113" y="1818531"/>
                </a:lnTo>
                <a:lnTo>
                  <a:pt x="899660" y="1824434"/>
                </a:lnTo>
                <a:lnTo>
                  <a:pt x="898981" y="1829883"/>
                </a:lnTo>
                <a:lnTo>
                  <a:pt x="897396" y="1835332"/>
                </a:lnTo>
                <a:lnTo>
                  <a:pt x="895584" y="1840554"/>
                </a:lnTo>
                <a:lnTo>
                  <a:pt x="893320" y="1845322"/>
                </a:lnTo>
                <a:lnTo>
                  <a:pt x="890602" y="1850090"/>
                </a:lnTo>
                <a:lnTo>
                  <a:pt x="887205" y="1854404"/>
                </a:lnTo>
                <a:lnTo>
                  <a:pt x="883582" y="1858264"/>
                </a:lnTo>
                <a:lnTo>
                  <a:pt x="879732" y="1861897"/>
                </a:lnTo>
                <a:lnTo>
                  <a:pt x="875203" y="1865302"/>
                </a:lnTo>
                <a:lnTo>
                  <a:pt x="870674" y="1867800"/>
                </a:lnTo>
                <a:lnTo>
                  <a:pt x="865692" y="1870524"/>
                </a:lnTo>
                <a:lnTo>
                  <a:pt x="860710" y="1872114"/>
                </a:lnTo>
                <a:lnTo>
                  <a:pt x="855502" y="1873476"/>
                </a:lnTo>
                <a:lnTo>
                  <a:pt x="849841" y="1874611"/>
                </a:lnTo>
                <a:lnTo>
                  <a:pt x="844179" y="1874838"/>
                </a:lnTo>
                <a:lnTo>
                  <a:pt x="494084" y="1874838"/>
                </a:lnTo>
                <a:lnTo>
                  <a:pt x="488423" y="1874611"/>
                </a:lnTo>
                <a:lnTo>
                  <a:pt x="482761" y="1873476"/>
                </a:lnTo>
                <a:lnTo>
                  <a:pt x="477326" y="1872114"/>
                </a:lnTo>
                <a:lnTo>
                  <a:pt x="472571" y="1870524"/>
                </a:lnTo>
                <a:lnTo>
                  <a:pt x="467589" y="1867800"/>
                </a:lnTo>
                <a:lnTo>
                  <a:pt x="463060" y="1865302"/>
                </a:lnTo>
                <a:lnTo>
                  <a:pt x="458531" y="1861897"/>
                </a:lnTo>
                <a:lnTo>
                  <a:pt x="454455" y="1858264"/>
                </a:lnTo>
                <a:lnTo>
                  <a:pt x="450831" y="1854404"/>
                </a:lnTo>
                <a:lnTo>
                  <a:pt x="447661" y="1850090"/>
                </a:lnTo>
                <a:lnTo>
                  <a:pt x="444944" y="1845322"/>
                </a:lnTo>
                <a:lnTo>
                  <a:pt x="442679" y="1840554"/>
                </a:lnTo>
                <a:lnTo>
                  <a:pt x="440868" y="1835332"/>
                </a:lnTo>
                <a:lnTo>
                  <a:pt x="439282" y="1829883"/>
                </a:lnTo>
                <a:lnTo>
                  <a:pt x="438603" y="1824434"/>
                </a:lnTo>
                <a:lnTo>
                  <a:pt x="438150" y="1818531"/>
                </a:lnTo>
                <a:lnTo>
                  <a:pt x="438150" y="1335378"/>
                </a:lnTo>
                <a:lnTo>
                  <a:pt x="438603" y="1329702"/>
                </a:lnTo>
                <a:lnTo>
                  <a:pt x="439282" y="1324480"/>
                </a:lnTo>
                <a:lnTo>
                  <a:pt x="440868" y="1319031"/>
                </a:lnTo>
                <a:lnTo>
                  <a:pt x="442679" y="1313809"/>
                </a:lnTo>
                <a:lnTo>
                  <a:pt x="444944" y="1308814"/>
                </a:lnTo>
                <a:lnTo>
                  <a:pt x="447661" y="1304273"/>
                </a:lnTo>
                <a:lnTo>
                  <a:pt x="450831" y="1299959"/>
                </a:lnTo>
                <a:lnTo>
                  <a:pt x="454455" y="1295872"/>
                </a:lnTo>
                <a:lnTo>
                  <a:pt x="458531" y="1292467"/>
                </a:lnTo>
                <a:lnTo>
                  <a:pt x="463060" y="1289061"/>
                </a:lnTo>
                <a:lnTo>
                  <a:pt x="467589" y="1286109"/>
                </a:lnTo>
                <a:lnTo>
                  <a:pt x="472571" y="1283839"/>
                </a:lnTo>
                <a:lnTo>
                  <a:pt x="477326" y="1282023"/>
                </a:lnTo>
                <a:lnTo>
                  <a:pt x="482761" y="1280660"/>
                </a:lnTo>
                <a:lnTo>
                  <a:pt x="488423" y="1279752"/>
                </a:lnTo>
                <a:lnTo>
                  <a:pt x="494084" y="1279525"/>
                </a:lnTo>
                <a:close/>
                <a:moveTo>
                  <a:pt x="1168971" y="903287"/>
                </a:moveTo>
                <a:lnTo>
                  <a:pt x="1518668" y="903287"/>
                </a:lnTo>
                <a:lnTo>
                  <a:pt x="1524553" y="903514"/>
                </a:lnTo>
                <a:lnTo>
                  <a:pt x="1529985" y="904195"/>
                </a:lnTo>
                <a:lnTo>
                  <a:pt x="1535418" y="905557"/>
                </a:lnTo>
                <a:lnTo>
                  <a:pt x="1540624" y="907600"/>
                </a:lnTo>
                <a:lnTo>
                  <a:pt x="1545377" y="909870"/>
                </a:lnTo>
                <a:lnTo>
                  <a:pt x="1550130" y="912821"/>
                </a:lnTo>
                <a:lnTo>
                  <a:pt x="1554430" y="915999"/>
                </a:lnTo>
                <a:lnTo>
                  <a:pt x="1558278" y="919404"/>
                </a:lnTo>
                <a:lnTo>
                  <a:pt x="1561900" y="923717"/>
                </a:lnTo>
                <a:lnTo>
                  <a:pt x="1565295" y="927803"/>
                </a:lnTo>
                <a:lnTo>
                  <a:pt x="1567784" y="932343"/>
                </a:lnTo>
                <a:lnTo>
                  <a:pt x="1570274" y="937337"/>
                </a:lnTo>
                <a:lnTo>
                  <a:pt x="1572085" y="942558"/>
                </a:lnTo>
                <a:lnTo>
                  <a:pt x="1573443" y="948006"/>
                </a:lnTo>
                <a:lnTo>
                  <a:pt x="1574575" y="953681"/>
                </a:lnTo>
                <a:lnTo>
                  <a:pt x="1574801" y="959355"/>
                </a:lnTo>
                <a:lnTo>
                  <a:pt x="1574801" y="1818542"/>
                </a:lnTo>
                <a:lnTo>
                  <a:pt x="1574575" y="1824444"/>
                </a:lnTo>
                <a:lnTo>
                  <a:pt x="1573443" y="1829892"/>
                </a:lnTo>
                <a:lnTo>
                  <a:pt x="1572085" y="1835340"/>
                </a:lnTo>
                <a:lnTo>
                  <a:pt x="1570274" y="1840560"/>
                </a:lnTo>
                <a:lnTo>
                  <a:pt x="1567784" y="1845327"/>
                </a:lnTo>
                <a:lnTo>
                  <a:pt x="1565295" y="1850094"/>
                </a:lnTo>
                <a:lnTo>
                  <a:pt x="1561900" y="1854407"/>
                </a:lnTo>
                <a:lnTo>
                  <a:pt x="1558278" y="1858266"/>
                </a:lnTo>
                <a:lnTo>
                  <a:pt x="1554430" y="1861898"/>
                </a:lnTo>
                <a:lnTo>
                  <a:pt x="1550130" y="1865303"/>
                </a:lnTo>
                <a:lnTo>
                  <a:pt x="1545377" y="1867800"/>
                </a:lnTo>
                <a:lnTo>
                  <a:pt x="1540624" y="1870524"/>
                </a:lnTo>
                <a:lnTo>
                  <a:pt x="1535418" y="1872113"/>
                </a:lnTo>
                <a:lnTo>
                  <a:pt x="1529985" y="1873475"/>
                </a:lnTo>
                <a:lnTo>
                  <a:pt x="1524553" y="1874610"/>
                </a:lnTo>
                <a:lnTo>
                  <a:pt x="1518668" y="1874837"/>
                </a:lnTo>
                <a:lnTo>
                  <a:pt x="1168971" y="1874837"/>
                </a:lnTo>
                <a:lnTo>
                  <a:pt x="1163312" y="1874610"/>
                </a:lnTo>
                <a:lnTo>
                  <a:pt x="1157654" y="1873475"/>
                </a:lnTo>
                <a:lnTo>
                  <a:pt x="1152221" y="1872113"/>
                </a:lnTo>
                <a:lnTo>
                  <a:pt x="1147242" y="1870524"/>
                </a:lnTo>
                <a:lnTo>
                  <a:pt x="1142262" y="1867800"/>
                </a:lnTo>
                <a:lnTo>
                  <a:pt x="1137736" y="1865303"/>
                </a:lnTo>
                <a:lnTo>
                  <a:pt x="1133435" y="1861898"/>
                </a:lnTo>
                <a:lnTo>
                  <a:pt x="1129361" y="1858266"/>
                </a:lnTo>
                <a:lnTo>
                  <a:pt x="1125740" y="1854407"/>
                </a:lnTo>
                <a:lnTo>
                  <a:pt x="1122797" y="1850094"/>
                </a:lnTo>
                <a:lnTo>
                  <a:pt x="1119855" y="1845327"/>
                </a:lnTo>
                <a:lnTo>
                  <a:pt x="1117365" y="1840560"/>
                </a:lnTo>
                <a:lnTo>
                  <a:pt x="1115554" y="1835340"/>
                </a:lnTo>
                <a:lnTo>
                  <a:pt x="1114196" y="1829892"/>
                </a:lnTo>
                <a:lnTo>
                  <a:pt x="1113291" y="1824444"/>
                </a:lnTo>
                <a:lnTo>
                  <a:pt x="1112838" y="1818542"/>
                </a:lnTo>
                <a:lnTo>
                  <a:pt x="1112838" y="959355"/>
                </a:lnTo>
                <a:lnTo>
                  <a:pt x="1113291" y="953681"/>
                </a:lnTo>
                <a:lnTo>
                  <a:pt x="1114196" y="948006"/>
                </a:lnTo>
                <a:lnTo>
                  <a:pt x="1115554" y="942558"/>
                </a:lnTo>
                <a:lnTo>
                  <a:pt x="1117365" y="937337"/>
                </a:lnTo>
                <a:lnTo>
                  <a:pt x="1119855" y="932343"/>
                </a:lnTo>
                <a:lnTo>
                  <a:pt x="1122797" y="927803"/>
                </a:lnTo>
                <a:lnTo>
                  <a:pt x="1125740" y="923717"/>
                </a:lnTo>
                <a:lnTo>
                  <a:pt x="1129361" y="919404"/>
                </a:lnTo>
                <a:lnTo>
                  <a:pt x="1133435" y="915999"/>
                </a:lnTo>
                <a:lnTo>
                  <a:pt x="1137736" y="912821"/>
                </a:lnTo>
                <a:lnTo>
                  <a:pt x="1142262" y="909870"/>
                </a:lnTo>
                <a:lnTo>
                  <a:pt x="1147242" y="907600"/>
                </a:lnTo>
                <a:lnTo>
                  <a:pt x="1152221" y="905557"/>
                </a:lnTo>
                <a:lnTo>
                  <a:pt x="1157654" y="904195"/>
                </a:lnTo>
                <a:lnTo>
                  <a:pt x="1163312" y="903514"/>
                </a:lnTo>
                <a:lnTo>
                  <a:pt x="1168971" y="903287"/>
                </a:lnTo>
                <a:close/>
                <a:moveTo>
                  <a:pt x="1841899" y="450850"/>
                </a:moveTo>
                <a:lnTo>
                  <a:pt x="2191940" y="450850"/>
                </a:lnTo>
                <a:lnTo>
                  <a:pt x="2197604" y="451077"/>
                </a:lnTo>
                <a:lnTo>
                  <a:pt x="2203268" y="451985"/>
                </a:lnTo>
                <a:lnTo>
                  <a:pt x="2208706" y="453573"/>
                </a:lnTo>
                <a:lnTo>
                  <a:pt x="2213917" y="455388"/>
                </a:lnTo>
                <a:lnTo>
                  <a:pt x="2218674" y="457657"/>
                </a:lnTo>
                <a:lnTo>
                  <a:pt x="2223206" y="460380"/>
                </a:lnTo>
                <a:lnTo>
                  <a:pt x="2227510" y="463556"/>
                </a:lnTo>
                <a:lnTo>
                  <a:pt x="2231589" y="467186"/>
                </a:lnTo>
                <a:lnTo>
                  <a:pt x="2235214" y="471271"/>
                </a:lnTo>
                <a:lnTo>
                  <a:pt x="2238385" y="475582"/>
                </a:lnTo>
                <a:lnTo>
                  <a:pt x="2241104" y="480119"/>
                </a:lnTo>
                <a:lnTo>
                  <a:pt x="2243596" y="484884"/>
                </a:lnTo>
                <a:lnTo>
                  <a:pt x="2245636" y="490103"/>
                </a:lnTo>
                <a:lnTo>
                  <a:pt x="2246768" y="495548"/>
                </a:lnTo>
                <a:lnTo>
                  <a:pt x="2247675" y="501221"/>
                </a:lnTo>
                <a:lnTo>
                  <a:pt x="2247901" y="506893"/>
                </a:lnTo>
                <a:lnTo>
                  <a:pt x="2247901" y="1818568"/>
                </a:lnTo>
                <a:lnTo>
                  <a:pt x="2247675" y="1824468"/>
                </a:lnTo>
                <a:lnTo>
                  <a:pt x="2246768" y="1829913"/>
                </a:lnTo>
                <a:lnTo>
                  <a:pt x="2245636" y="1835358"/>
                </a:lnTo>
                <a:lnTo>
                  <a:pt x="2243596" y="1840577"/>
                </a:lnTo>
                <a:lnTo>
                  <a:pt x="2241104" y="1845342"/>
                </a:lnTo>
                <a:lnTo>
                  <a:pt x="2238385" y="1850107"/>
                </a:lnTo>
                <a:lnTo>
                  <a:pt x="2235214" y="1854418"/>
                </a:lnTo>
                <a:lnTo>
                  <a:pt x="2231589" y="1858275"/>
                </a:lnTo>
                <a:lnTo>
                  <a:pt x="2227510" y="1861905"/>
                </a:lnTo>
                <a:lnTo>
                  <a:pt x="2223206" y="1865309"/>
                </a:lnTo>
                <a:lnTo>
                  <a:pt x="2218674" y="1867804"/>
                </a:lnTo>
                <a:lnTo>
                  <a:pt x="2213917" y="1870527"/>
                </a:lnTo>
                <a:lnTo>
                  <a:pt x="2208706" y="1872115"/>
                </a:lnTo>
                <a:lnTo>
                  <a:pt x="2203268" y="1873477"/>
                </a:lnTo>
                <a:lnTo>
                  <a:pt x="2197604" y="1874611"/>
                </a:lnTo>
                <a:lnTo>
                  <a:pt x="2191940" y="1874838"/>
                </a:lnTo>
                <a:lnTo>
                  <a:pt x="1841899" y="1874838"/>
                </a:lnTo>
                <a:lnTo>
                  <a:pt x="1836235" y="1874611"/>
                </a:lnTo>
                <a:lnTo>
                  <a:pt x="1830798" y="1873477"/>
                </a:lnTo>
                <a:lnTo>
                  <a:pt x="1825360" y="1872115"/>
                </a:lnTo>
                <a:lnTo>
                  <a:pt x="1820149" y="1870527"/>
                </a:lnTo>
                <a:lnTo>
                  <a:pt x="1815165" y="1867804"/>
                </a:lnTo>
                <a:lnTo>
                  <a:pt x="1810633" y="1865309"/>
                </a:lnTo>
                <a:lnTo>
                  <a:pt x="1806329" y="1861905"/>
                </a:lnTo>
                <a:lnTo>
                  <a:pt x="1802477" y="1858275"/>
                </a:lnTo>
                <a:lnTo>
                  <a:pt x="1798852" y="1854418"/>
                </a:lnTo>
                <a:lnTo>
                  <a:pt x="1795454" y="1850107"/>
                </a:lnTo>
                <a:lnTo>
                  <a:pt x="1792508" y="1845342"/>
                </a:lnTo>
                <a:lnTo>
                  <a:pt x="1790243" y="1840577"/>
                </a:lnTo>
                <a:lnTo>
                  <a:pt x="1788430" y="1835358"/>
                </a:lnTo>
                <a:lnTo>
                  <a:pt x="1786844" y="1829913"/>
                </a:lnTo>
                <a:lnTo>
                  <a:pt x="1786165" y="1824468"/>
                </a:lnTo>
                <a:lnTo>
                  <a:pt x="1785938" y="1818568"/>
                </a:lnTo>
                <a:lnTo>
                  <a:pt x="1785938" y="506893"/>
                </a:lnTo>
                <a:lnTo>
                  <a:pt x="1786165" y="501221"/>
                </a:lnTo>
                <a:lnTo>
                  <a:pt x="1786844" y="495548"/>
                </a:lnTo>
                <a:lnTo>
                  <a:pt x="1788430" y="490103"/>
                </a:lnTo>
                <a:lnTo>
                  <a:pt x="1790243" y="484884"/>
                </a:lnTo>
                <a:lnTo>
                  <a:pt x="1792508" y="480119"/>
                </a:lnTo>
                <a:lnTo>
                  <a:pt x="1795454" y="475582"/>
                </a:lnTo>
                <a:lnTo>
                  <a:pt x="1798852" y="471271"/>
                </a:lnTo>
                <a:lnTo>
                  <a:pt x="1802477" y="467186"/>
                </a:lnTo>
                <a:lnTo>
                  <a:pt x="1806329" y="463556"/>
                </a:lnTo>
                <a:lnTo>
                  <a:pt x="1810633" y="460380"/>
                </a:lnTo>
                <a:lnTo>
                  <a:pt x="1815165" y="457657"/>
                </a:lnTo>
                <a:lnTo>
                  <a:pt x="1820149" y="455388"/>
                </a:lnTo>
                <a:lnTo>
                  <a:pt x="1825360" y="453573"/>
                </a:lnTo>
                <a:lnTo>
                  <a:pt x="1830798" y="451985"/>
                </a:lnTo>
                <a:lnTo>
                  <a:pt x="1836235" y="451077"/>
                </a:lnTo>
                <a:lnTo>
                  <a:pt x="1841899" y="450850"/>
                </a:lnTo>
                <a:close/>
                <a:moveTo>
                  <a:pt x="1458752" y="38100"/>
                </a:moveTo>
                <a:lnTo>
                  <a:pt x="1461698" y="38100"/>
                </a:lnTo>
                <a:lnTo>
                  <a:pt x="1464870" y="38100"/>
                </a:lnTo>
                <a:lnTo>
                  <a:pt x="1468043" y="38327"/>
                </a:lnTo>
                <a:lnTo>
                  <a:pt x="1470989" y="38554"/>
                </a:lnTo>
                <a:lnTo>
                  <a:pt x="1473935" y="39235"/>
                </a:lnTo>
                <a:lnTo>
                  <a:pt x="1477107" y="40143"/>
                </a:lnTo>
                <a:lnTo>
                  <a:pt x="1479827" y="40825"/>
                </a:lnTo>
                <a:lnTo>
                  <a:pt x="1482773" y="42187"/>
                </a:lnTo>
                <a:lnTo>
                  <a:pt x="1485718" y="43322"/>
                </a:lnTo>
                <a:lnTo>
                  <a:pt x="1488438" y="44684"/>
                </a:lnTo>
                <a:lnTo>
                  <a:pt x="1491157" y="46500"/>
                </a:lnTo>
                <a:lnTo>
                  <a:pt x="1493876" y="48317"/>
                </a:lnTo>
                <a:lnTo>
                  <a:pt x="1496143" y="50133"/>
                </a:lnTo>
                <a:lnTo>
                  <a:pt x="1498409" y="52176"/>
                </a:lnTo>
                <a:lnTo>
                  <a:pt x="1500675" y="54447"/>
                </a:lnTo>
                <a:lnTo>
                  <a:pt x="1502714" y="56490"/>
                </a:lnTo>
                <a:lnTo>
                  <a:pt x="1504754" y="59214"/>
                </a:lnTo>
                <a:lnTo>
                  <a:pt x="1506567" y="61485"/>
                </a:lnTo>
                <a:lnTo>
                  <a:pt x="1508153" y="64436"/>
                </a:lnTo>
                <a:lnTo>
                  <a:pt x="1509739" y="66934"/>
                </a:lnTo>
                <a:lnTo>
                  <a:pt x="1511099" y="69658"/>
                </a:lnTo>
                <a:lnTo>
                  <a:pt x="1512005" y="72609"/>
                </a:lnTo>
                <a:lnTo>
                  <a:pt x="1513138" y="75334"/>
                </a:lnTo>
                <a:lnTo>
                  <a:pt x="1514045" y="78512"/>
                </a:lnTo>
                <a:lnTo>
                  <a:pt x="1514725" y="81691"/>
                </a:lnTo>
                <a:lnTo>
                  <a:pt x="1515178" y="84642"/>
                </a:lnTo>
                <a:lnTo>
                  <a:pt x="1515405" y="87821"/>
                </a:lnTo>
                <a:lnTo>
                  <a:pt x="1543051" y="488083"/>
                </a:lnTo>
                <a:lnTo>
                  <a:pt x="1543051" y="493305"/>
                </a:lnTo>
                <a:lnTo>
                  <a:pt x="1542371" y="498754"/>
                </a:lnTo>
                <a:lnTo>
                  <a:pt x="1541691" y="503976"/>
                </a:lnTo>
                <a:lnTo>
                  <a:pt x="1540105" y="509198"/>
                </a:lnTo>
                <a:lnTo>
                  <a:pt x="1538066" y="513965"/>
                </a:lnTo>
                <a:lnTo>
                  <a:pt x="1535800" y="518506"/>
                </a:lnTo>
                <a:lnTo>
                  <a:pt x="1532854" y="522820"/>
                </a:lnTo>
                <a:lnTo>
                  <a:pt x="1529908" y="526906"/>
                </a:lnTo>
                <a:lnTo>
                  <a:pt x="1526282" y="530539"/>
                </a:lnTo>
                <a:lnTo>
                  <a:pt x="1522429" y="533944"/>
                </a:lnTo>
                <a:lnTo>
                  <a:pt x="1518350" y="537123"/>
                </a:lnTo>
                <a:lnTo>
                  <a:pt x="1513592" y="539620"/>
                </a:lnTo>
                <a:lnTo>
                  <a:pt x="1509059" y="541663"/>
                </a:lnTo>
                <a:lnTo>
                  <a:pt x="1503847" y="543253"/>
                </a:lnTo>
                <a:lnTo>
                  <a:pt x="1498635" y="544615"/>
                </a:lnTo>
                <a:lnTo>
                  <a:pt x="1493197" y="545069"/>
                </a:lnTo>
                <a:lnTo>
                  <a:pt x="1488211" y="545296"/>
                </a:lnTo>
                <a:lnTo>
                  <a:pt x="1482999" y="544842"/>
                </a:lnTo>
                <a:lnTo>
                  <a:pt x="1478014" y="543934"/>
                </a:lnTo>
                <a:lnTo>
                  <a:pt x="1473481" y="542799"/>
                </a:lnTo>
                <a:lnTo>
                  <a:pt x="1469629" y="541437"/>
                </a:lnTo>
                <a:lnTo>
                  <a:pt x="1466003" y="539847"/>
                </a:lnTo>
                <a:lnTo>
                  <a:pt x="1462604" y="537804"/>
                </a:lnTo>
                <a:lnTo>
                  <a:pt x="1459205" y="535761"/>
                </a:lnTo>
                <a:lnTo>
                  <a:pt x="1456032" y="533490"/>
                </a:lnTo>
                <a:lnTo>
                  <a:pt x="1453086" y="530766"/>
                </a:lnTo>
                <a:lnTo>
                  <a:pt x="1450367" y="528041"/>
                </a:lnTo>
                <a:lnTo>
                  <a:pt x="1447874" y="525090"/>
                </a:lnTo>
                <a:lnTo>
                  <a:pt x="1445382" y="522139"/>
                </a:lnTo>
                <a:lnTo>
                  <a:pt x="1443342" y="518733"/>
                </a:lnTo>
                <a:lnTo>
                  <a:pt x="1441529" y="515100"/>
                </a:lnTo>
                <a:lnTo>
                  <a:pt x="1439943" y="511468"/>
                </a:lnTo>
                <a:lnTo>
                  <a:pt x="1438583" y="507608"/>
                </a:lnTo>
                <a:lnTo>
                  <a:pt x="1437677" y="503749"/>
                </a:lnTo>
                <a:lnTo>
                  <a:pt x="1436770" y="499662"/>
                </a:lnTo>
                <a:lnTo>
                  <a:pt x="1436317" y="495348"/>
                </a:lnTo>
                <a:lnTo>
                  <a:pt x="1419775" y="256735"/>
                </a:lnTo>
                <a:lnTo>
                  <a:pt x="1404592" y="280119"/>
                </a:lnTo>
                <a:lnTo>
                  <a:pt x="1396434" y="292606"/>
                </a:lnTo>
                <a:lnTo>
                  <a:pt x="1387596" y="304866"/>
                </a:lnTo>
                <a:lnTo>
                  <a:pt x="1378531" y="317580"/>
                </a:lnTo>
                <a:lnTo>
                  <a:pt x="1369014" y="330748"/>
                </a:lnTo>
                <a:lnTo>
                  <a:pt x="1359270" y="343916"/>
                </a:lnTo>
                <a:lnTo>
                  <a:pt x="1348845" y="357311"/>
                </a:lnTo>
                <a:lnTo>
                  <a:pt x="1338421" y="370933"/>
                </a:lnTo>
                <a:lnTo>
                  <a:pt x="1327317" y="384782"/>
                </a:lnTo>
                <a:lnTo>
                  <a:pt x="1315760" y="398632"/>
                </a:lnTo>
                <a:lnTo>
                  <a:pt x="1303750" y="412935"/>
                </a:lnTo>
                <a:lnTo>
                  <a:pt x="1291513" y="426784"/>
                </a:lnTo>
                <a:lnTo>
                  <a:pt x="1278823" y="441314"/>
                </a:lnTo>
                <a:lnTo>
                  <a:pt x="1265679" y="455390"/>
                </a:lnTo>
                <a:lnTo>
                  <a:pt x="1252082" y="469920"/>
                </a:lnTo>
                <a:lnTo>
                  <a:pt x="1233500" y="488991"/>
                </a:lnTo>
                <a:lnTo>
                  <a:pt x="1214465" y="507608"/>
                </a:lnTo>
                <a:lnTo>
                  <a:pt x="1195430" y="525998"/>
                </a:lnTo>
                <a:lnTo>
                  <a:pt x="1175715" y="543707"/>
                </a:lnTo>
                <a:lnTo>
                  <a:pt x="1156226" y="560961"/>
                </a:lnTo>
                <a:lnTo>
                  <a:pt x="1136058" y="577762"/>
                </a:lnTo>
                <a:lnTo>
                  <a:pt x="1115663" y="594336"/>
                </a:lnTo>
                <a:lnTo>
                  <a:pt x="1095041" y="610455"/>
                </a:lnTo>
                <a:lnTo>
                  <a:pt x="1074193" y="625893"/>
                </a:lnTo>
                <a:lnTo>
                  <a:pt x="1053118" y="641105"/>
                </a:lnTo>
                <a:lnTo>
                  <a:pt x="1031590" y="655408"/>
                </a:lnTo>
                <a:lnTo>
                  <a:pt x="1010062" y="669711"/>
                </a:lnTo>
                <a:lnTo>
                  <a:pt x="988081" y="683333"/>
                </a:lnTo>
                <a:lnTo>
                  <a:pt x="966099" y="696501"/>
                </a:lnTo>
                <a:lnTo>
                  <a:pt x="943891" y="709442"/>
                </a:lnTo>
                <a:lnTo>
                  <a:pt x="921004" y="721702"/>
                </a:lnTo>
                <a:lnTo>
                  <a:pt x="906954" y="729194"/>
                </a:lnTo>
                <a:lnTo>
                  <a:pt x="892451" y="736232"/>
                </a:lnTo>
                <a:lnTo>
                  <a:pt x="878174" y="743497"/>
                </a:lnTo>
                <a:lnTo>
                  <a:pt x="863671" y="750309"/>
                </a:lnTo>
                <a:lnTo>
                  <a:pt x="848941" y="756893"/>
                </a:lnTo>
                <a:lnTo>
                  <a:pt x="834212" y="763477"/>
                </a:lnTo>
                <a:lnTo>
                  <a:pt x="819482" y="769834"/>
                </a:lnTo>
                <a:lnTo>
                  <a:pt x="804526" y="775736"/>
                </a:lnTo>
                <a:lnTo>
                  <a:pt x="789569" y="781866"/>
                </a:lnTo>
                <a:lnTo>
                  <a:pt x="774613" y="787542"/>
                </a:lnTo>
                <a:lnTo>
                  <a:pt x="759430" y="793218"/>
                </a:lnTo>
                <a:lnTo>
                  <a:pt x="744247" y="798440"/>
                </a:lnTo>
                <a:lnTo>
                  <a:pt x="729064" y="803435"/>
                </a:lnTo>
                <a:lnTo>
                  <a:pt x="713655" y="808657"/>
                </a:lnTo>
                <a:lnTo>
                  <a:pt x="698472" y="813197"/>
                </a:lnTo>
                <a:lnTo>
                  <a:pt x="682609" y="817965"/>
                </a:lnTo>
                <a:lnTo>
                  <a:pt x="667199" y="822279"/>
                </a:lnTo>
                <a:lnTo>
                  <a:pt x="651563" y="826365"/>
                </a:lnTo>
                <a:lnTo>
                  <a:pt x="635701" y="830452"/>
                </a:lnTo>
                <a:lnTo>
                  <a:pt x="620064" y="834084"/>
                </a:lnTo>
                <a:lnTo>
                  <a:pt x="604202" y="837717"/>
                </a:lnTo>
                <a:lnTo>
                  <a:pt x="588112" y="841350"/>
                </a:lnTo>
                <a:lnTo>
                  <a:pt x="572249" y="844528"/>
                </a:lnTo>
                <a:lnTo>
                  <a:pt x="555933" y="847479"/>
                </a:lnTo>
                <a:lnTo>
                  <a:pt x="539618" y="850431"/>
                </a:lnTo>
                <a:lnTo>
                  <a:pt x="523528" y="852928"/>
                </a:lnTo>
                <a:lnTo>
                  <a:pt x="507212" y="855653"/>
                </a:lnTo>
                <a:lnTo>
                  <a:pt x="490896" y="857923"/>
                </a:lnTo>
                <a:lnTo>
                  <a:pt x="474353" y="859966"/>
                </a:lnTo>
                <a:lnTo>
                  <a:pt x="458037" y="861783"/>
                </a:lnTo>
                <a:lnTo>
                  <a:pt x="441268" y="863372"/>
                </a:lnTo>
                <a:lnTo>
                  <a:pt x="424726" y="864961"/>
                </a:lnTo>
                <a:lnTo>
                  <a:pt x="419287" y="865188"/>
                </a:lnTo>
                <a:lnTo>
                  <a:pt x="414075" y="864734"/>
                </a:lnTo>
                <a:lnTo>
                  <a:pt x="409089" y="863826"/>
                </a:lnTo>
                <a:lnTo>
                  <a:pt x="404104" y="862464"/>
                </a:lnTo>
                <a:lnTo>
                  <a:pt x="400252" y="861329"/>
                </a:lnTo>
                <a:lnTo>
                  <a:pt x="396626" y="859739"/>
                </a:lnTo>
                <a:lnTo>
                  <a:pt x="393227" y="857923"/>
                </a:lnTo>
                <a:lnTo>
                  <a:pt x="389827" y="855880"/>
                </a:lnTo>
                <a:lnTo>
                  <a:pt x="386882" y="853609"/>
                </a:lnTo>
                <a:lnTo>
                  <a:pt x="383936" y="850885"/>
                </a:lnTo>
                <a:lnTo>
                  <a:pt x="381216" y="848161"/>
                </a:lnTo>
                <a:lnTo>
                  <a:pt x="378497" y="845209"/>
                </a:lnTo>
                <a:lnTo>
                  <a:pt x="376231" y="842258"/>
                </a:lnTo>
                <a:lnTo>
                  <a:pt x="374191" y="838852"/>
                </a:lnTo>
                <a:lnTo>
                  <a:pt x="372378" y="835447"/>
                </a:lnTo>
                <a:lnTo>
                  <a:pt x="370566" y="831814"/>
                </a:lnTo>
                <a:lnTo>
                  <a:pt x="369206" y="827955"/>
                </a:lnTo>
                <a:lnTo>
                  <a:pt x="368299" y="824095"/>
                </a:lnTo>
                <a:lnTo>
                  <a:pt x="367620" y="820008"/>
                </a:lnTo>
                <a:lnTo>
                  <a:pt x="366940" y="815922"/>
                </a:lnTo>
                <a:lnTo>
                  <a:pt x="366713" y="810473"/>
                </a:lnTo>
                <a:lnTo>
                  <a:pt x="367167" y="805024"/>
                </a:lnTo>
                <a:lnTo>
                  <a:pt x="368073" y="799802"/>
                </a:lnTo>
                <a:lnTo>
                  <a:pt x="369206" y="795034"/>
                </a:lnTo>
                <a:lnTo>
                  <a:pt x="371472" y="790040"/>
                </a:lnTo>
                <a:lnTo>
                  <a:pt x="373738" y="785272"/>
                </a:lnTo>
                <a:lnTo>
                  <a:pt x="376231" y="780958"/>
                </a:lnTo>
                <a:lnTo>
                  <a:pt x="379403" y="776872"/>
                </a:lnTo>
                <a:lnTo>
                  <a:pt x="383029" y="773239"/>
                </a:lnTo>
                <a:lnTo>
                  <a:pt x="386882" y="769607"/>
                </a:lnTo>
                <a:lnTo>
                  <a:pt x="390961" y="766882"/>
                </a:lnTo>
                <a:lnTo>
                  <a:pt x="395266" y="763931"/>
                </a:lnTo>
                <a:lnTo>
                  <a:pt x="400252" y="761887"/>
                </a:lnTo>
                <a:lnTo>
                  <a:pt x="405237" y="760071"/>
                </a:lnTo>
                <a:lnTo>
                  <a:pt x="410222" y="758709"/>
                </a:lnTo>
                <a:lnTo>
                  <a:pt x="415661" y="758255"/>
                </a:lnTo>
                <a:lnTo>
                  <a:pt x="431071" y="756666"/>
                </a:lnTo>
                <a:lnTo>
                  <a:pt x="446027" y="755076"/>
                </a:lnTo>
                <a:lnTo>
                  <a:pt x="461210" y="753714"/>
                </a:lnTo>
                <a:lnTo>
                  <a:pt x="476166" y="751898"/>
                </a:lnTo>
                <a:lnTo>
                  <a:pt x="491123" y="749854"/>
                </a:lnTo>
                <a:lnTo>
                  <a:pt x="506079" y="747357"/>
                </a:lnTo>
                <a:lnTo>
                  <a:pt x="521035" y="745087"/>
                </a:lnTo>
                <a:lnTo>
                  <a:pt x="535765" y="742589"/>
                </a:lnTo>
                <a:lnTo>
                  <a:pt x="550495" y="739638"/>
                </a:lnTo>
                <a:lnTo>
                  <a:pt x="565224" y="736913"/>
                </a:lnTo>
                <a:lnTo>
                  <a:pt x="579728" y="733735"/>
                </a:lnTo>
                <a:lnTo>
                  <a:pt x="594231" y="730329"/>
                </a:lnTo>
                <a:lnTo>
                  <a:pt x="608734" y="726697"/>
                </a:lnTo>
                <a:lnTo>
                  <a:pt x="623010" y="723064"/>
                </a:lnTo>
                <a:lnTo>
                  <a:pt x="637287" y="719432"/>
                </a:lnTo>
                <a:lnTo>
                  <a:pt x="651563" y="715345"/>
                </a:lnTo>
                <a:lnTo>
                  <a:pt x="665613" y="711259"/>
                </a:lnTo>
                <a:lnTo>
                  <a:pt x="679890" y="706945"/>
                </a:lnTo>
                <a:lnTo>
                  <a:pt x="693713" y="702404"/>
                </a:lnTo>
                <a:lnTo>
                  <a:pt x="707763" y="697864"/>
                </a:lnTo>
                <a:lnTo>
                  <a:pt x="721586" y="692869"/>
                </a:lnTo>
                <a:lnTo>
                  <a:pt x="735183" y="687874"/>
                </a:lnTo>
                <a:lnTo>
                  <a:pt x="749233" y="682652"/>
                </a:lnTo>
                <a:lnTo>
                  <a:pt x="762603" y="677430"/>
                </a:lnTo>
                <a:lnTo>
                  <a:pt x="776199" y="671755"/>
                </a:lnTo>
                <a:lnTo>
                  <a:pt x="789569" y="666079"/>
                </a:lnTo>
                <a:lnTo>
                  <a:pt x="803166" y="660176"/>
                </a:lnTo>
                <a:lnTo>
                  <a:pt x="816536" y="654273"/>
                </a:lnTo>
                <a:lnTo>
                  <a:pt x="829679" y="648143"/>
                </a:lnTo>
                <a:lnTo>
                  <a:pt x="842823" y="641559"/>
                </a:lnTo>
                <a:lnTo>
                  <a:pt x="855966" y="634975"/>
                </a:lnTo>
                <a:lnTo>
                  <a:pt x="868883" y="628164"/>
                </a:lnTo>
                <a:lnTo>
                  <a:pt x="889505" y="617039"/>
                </a:lnTo>
                <a:lnTo>
                  <a:pt x="910126" y="605460"/>
                </a:lnTo>
                <a:lnTo>
                  <a:pt x="930068" y="593655"/>
                </a:lnTo>
                <a:lnTo>
                  <a:pt x="950237" y="580941"/>
                </a:lnTo>
                <a:lnTo>
                  <a:pt x="970178" y="568000"/>
                </a:lnTo>
                <a:lnTo>
                  <a:pt x="989667" y="554832"/>
                </a:lnTo>
                <a:lnTo>
                  <a:pt x="1008929" y="540982"/>
                </a:lnTo>
                <a:lnTo>
                  <a:pt x="1027964" y="526906"/>
                </a:lnTo>
                <a:lnTo>
                  <a:pt x="1046773" y="512149"/>
                </a:lnTo>
                <a:lnTo>
                  <a:pt x="1065355" y="497165"/>
                </a:lnTo>
                <a:lnTo>
                  <a:pt x="1083937" y="481726"/>
                </a:lnTo>
                <a:lnTo>
                  <a:pt x="1102066" y="466061"/>
                </a:lnTo>
                <a:lnTo>
                  <a:pt x="1119742" y="449714"/>
                </a:lnTo>
                <a:lnTo>
                  <a:pt x="1137644" y="433141"/>
                </a:lnTo>
                <a:lnTo>
                  <a:pt x="1154866" y="416113"/>
                </a:lnTo>
                <a:lnTo>
                  <a:pt x="1171862" y="398859"/>
                </a:lnTo>
                <a:lnTo>
                  <a:pt x="1184779" y="385236"/>
                </a:lnTo>
                <a:lnTo>
                  <a:pt x="1197469" y="371841"/>
                </a:lnTo>
                <a:lnTo>
                  <a:pt x="1209480" y="358219"/>
                </a:lnTo>
                <a:lnTo>
                  <a:pt x="1221037" y="344597"/>
                </a:lnTo>
                <a:lnTo>
                  <a:pt x="1232367" y="331429"/>
                </a:lnTo>
                <a:lnTo>
                  <a:pt x="1243245" y="318261"/>
                </a:lnTo>
                <a:lnTo>
                  <a:pt x="1253895" y="305093"/>
                </a:lnTo>
                <a:lnTo>
                  <a:pt x="1263866" y="292606"/>
                </a:lnTo>
                <a:lnTo>
                  <a:pt x="1273384" y="279665"/>
                </a:lnTo>
                <a:lnTo>
                  <a:pt x="1282675" y="267178"/>
                </a:lnTo>
                <a:lnTo>
                  <a:pt x="1291739" y="255145"/>
                </a:lnTo>
                <a:lnTo>
                  <a:pt x="1300124" y="242886"/>
                </a:lnTo>
                <a:lnTo>
                  <a:pt x="1308282" y="231307"/>
                </a:lnTo>
                <a:lnTo>
                  <a:pt x="1316213" y="219728"/>
                </a:lnTo>
                <a:lnTo>
                  <a:pt x="1330263" y="197706"/>
                </a:lnTo>
                <a:lnTo>
                  <a:pt x="1107958" y="281027"/>
                </a:lnTo>
                <a:lnTo>
                  <a:pt x="1102746" y="282390"/>
                </a:lnTo>
                <a:lnTo>
                  <a:pt x="1097534" y="283525"/>
                </a:lnTo>
                <a:lnTo>
                  <a:pt x="1092322" y="283979"/>
                </a:lnTo>
                <a:lnTo>
                  <a:pt x="1087110" y="283979"/>
                </a:lnTo>
                <a:lnTo>
                  <a:pt x="1081898" y="283752"/>
                </a:lnTo>
                <a:lnTo>
                  <a:pt x="1076686" y="282844"/>
                </a:lnTo>
                <a:lnTo>
                  <a:pt x="1071927" y="281255"/>
                </a:lnTo>
                <a:lnTo>
                  <a:pt x="1067168" y="279438"/>
                </a:lnTo>
                <a:lnTo>
                  <a:pt x="1062636" y="277168"/>
                </a:lnTo>
                <a:lnTo>
                  <a:pt x="1058103" y="274216"/>
                </a:lnTo>
                <a:lnTo>
                  <a:pt x="1054251" y="270811"/>
                </a:lnTo>
                <a:lnTo>
                  <a:pt x="1050399" y="267178"/>
                </a:lnTo>
                <a:lnTo>
                  <a:pt x="1047226" y="263319"/>
                </a:lnTo>
                <a:lnTo>
                  <a:pt x="1044054" y="259005"/>
                </a:lnTo>
                <a:lnTo>
                  <a:pt x="1041561" y="254237"/>
                </a:lnTo>
                <a:lnTo>
                  <a:pt x="1039295" y="249470"/>
                </a:lnTo>
                <a:lnTo>
                  <a:pt x="1037482" y="244021"/>
                </a:lnTo>
                <a:lnTo>
                  <a:pt x="1036575" y="238799"/>
                </a:lnTo>
                <a:lnTo>
                  <a:pt x="1036122" y="233350"/>
                </a:lnTo>
                <a:lnTo>
                  <a:pt x="1036122" y="228355"/>
                </a:lnTo>
                <a:lnTo>
                  <a:pt x="1036349" y="223134"/>
                </a:lnTo>
                <a:lnTo>
                  <a:pt x="1037255" y="218139"/>
                </a:lnTo>
                <a:lnTo>
                  <a:pt x="1038841" y="213144"/>
                </a:lnTo>
                <a:lnTo>
                  <a:pt x="1040654" y="208376"/>
                </a:lnTo>
                <a:lnTo>
                  <a:pt x="1042920" y="203836"/>
                </a:lnTo>
                <a:lnTo>
                  <a:pt x="1045866" y="199295"/>
                </a:lnTo>
                <a:lnTo>
                  <a:pt x="1049266" y="195435"/>
                </a:lnTo>
                <a:lnTo>
                  <a:pt x="1052891" y="191576"/>
                </a:lnTo>
                <a:lnTo>
                  <a:pt x="1056744" y="188170"/>
                </a:lnTo>
                <a:lnTo>
                  <a:pt x="1061049" y="185219"/>
                </a:lnTo>
                <a:lnTo>
                  <a:pt x="1065582" y="182494"/>
                </a:lnTo>
                <a:lnTo>
                  <a:pt x="1070567" y="180451"/>
                </a:lnTo>
                <a:lnTo>
                  <a:pt x="1443569" y="41279"/>
                </a:lnTo>
                <a:lnTo>
                  <a:pt x="1446288" y="40370"/>
                </a:lnTo>
                <a:lnTo>
                  <a:pt x="1449461" y="39462"/>
                </a:lnTo>
                <a:lnTo>
                  <a:pt x="1452633" y="38781"/>
                </a:lnTo>
                <a:lnTo>
                  <a:pt x="1455579" y="38327"/>
                </a:lnTo>
                <a:lnTo>
                  <a:pt x="1458752" y="38100"/>
                </a:lnTo>
                <a:close/>
                <a:moveTo>
                  <a:pt x="102528" y="0"/>
                </a:moveTo>
                <a:lnTo>
                  <a:pt x="107971" y="454"/>
                </a:lnTo>
                <a:lnTo>
                  <a:pt x="113189" y="681"/>
                </a:lnTo>
                <a:lnTo>
                  <a:pt x="118406" y="1361"/>
                </a:lnTo>
                <a:lnTo>
                  <a:pt x="123169" y="2268"/>
                </a:lnTo>
                <a:lnTo>
                  <a:pt x="128386" y="3403"/>
                </a:lnTo>
                <a:lnTo>
                  <a:pt x="133376" y="4764"/>
                </a:lnTo>
                <a:lnTo>
                  <a:pt x="137913" y="6578"/>
                </a:lnTo>
                <a:lnTo>
                  <a:pt x="142450" y="8393"/>
                </a:lnTo>
                <a:lnTo>
                  <a:pt x="147213" y="10434"/>
                </a:lnTo>
                <a:lnTo>
                  <a:pt x="151523" y="12476"/>
                </a:lnTo>
                <a:lnTo>
                  <a:pt x="156059" y="14971"/>
                </a:lnTo>
                <a:lnTo>
                  <a:pt x="160143" y="17693"/>
                </a:lnTo>
                <a:lnTo>
                  <a:pt x="164225" y="20642"/>
                </a:lnTo>
                <a:lnTo>
                  <a:pt x="168082" y="23590"/>
                </a:lnTo>
                <a:lnTo>
                  <a:pt x="171711" y="26993"/>
                </a:lnTo>
                <a:lnTo>
                  <a:pt x="175340" y="30169"/>
                </a:lnTo>
                <a:lnTo>
                  <a:pt x="178743" y="33798"/>
                </a:lnTo>
                <a:lnTo>
                  <a:pt x="181918" y="37427"/>
                </a:lnTo>
                <a:lnTo>
                  <a:pt x="185094" y="41510"/>
                </a:lnTo>
                <a:lnTo>
                  <a:pt x="188043" y="45593"/>
                </a:lnTo>
                <a:lnTo>
                  <a:pt x="190538" y="49676"/>
                </a:lnTo>
                <a:lnTo>
                  <a:pt x="193033" y="53986"/>
                </a:lnTo>
                <a:lnTo>
                  <a:pt x="195074" y="58296"/>
                </a:lnTo>
                <a:lnTo>
                  <a:pt x="197343" y="63059"/>
                </a:lnTo>
                <a:lnTo>
                  <a:pt x="199157" y="67596"/>
                </a:lnTo>
                <a:lnTo>
                  <a:pt x="200745" y="72359"/>
                </a:lnTo>
                <a:lnTo>
                  <a:pt x="202106" y="77122"/>
                </a:lnTo>
                <a:lnTo>
                  <a:pt x="203467" y="82340"/>
                </a:lnTo>
                <a:lnTo>
                  <a:pt x="204148" y="87330"/>
                </a:lnTo>
                <a:lnTo>
                  <a:pt x="205055" y="92320"/>
                </a:lnTo>
                <a:lnTo>
                  <a:pt x="205282" y="97537"/>
                </a:lnTo>
                <a:lnTo>
                  <a:pt x="205509" y="102981"/>
                </a:lnTo>
                <a:lnTo>
                  <a:pt x="205509" y="2092965"/>
                </a:lnTo>
                <a:lnTo>
                  <a:pt x="2195719" y="2092965"/>
                </a:lnTo>
                <a:lnTo>
                  <a:pt x="2201163" y="2093192"/>
                </a:lnTo>
                <a:lnTo>
                  <a:pt x="2206380" y="2093419"/>
                </a:lnTo>
                <a:lnTo>
                  <a:pt x="2211597" y="2094326"/>
                </a:lnTo>
                <a:lnTo>
                  <a:pt x="2216587" y="2095233"/>
                </a:lnTo>
                <a:lnTo>
                  <a:pt x="2221578" y="2096367"/>
                </a:lnTo>
                <a:lnTo>
                  <a:pt x="2226568" y="2097501"/>
                </a:lnTo>
                <a:lnTo>
                  <a:pt x="2231105" y="2099316"/>
                </a:lnTo>
                <a:lnTo>
                  <a:pt x="2235868" y="2101131"/>
                </a:lnTo>
                <a:lnTo>
                  <a:pt x="2240405" y="2103172"/>
                </a:lnTo>
                <a:lnTo>
                  <a:pt x="2244714" y="2105667"/>
                </a:lnTo>
                <a:lnTo>
                  <a:pt x="2249251" y="2107936"/>
                </a:lnTo>
                <a:lnTo>
                  <a:pt x="2253334" y="2110658"/>
                </a:lnTo>
                <a:lnTo>
                  <a:pt x="2257417" y="2113606"/>
                </a:lnTo>
                <a:lnTo>
                  <a:pt x="2261273" y="2116328"/>
                </a:lnTo>
                <a:lnTo>
                  <a:pt x="2264902" y="2119731"/>
                </a:lnTo>
                <a:lnTo>
                  <a:pt x="2268532" y="2123133"/>
                </a:lnTo>
                <a:lnTo>
                  <a:pt x="2271934" y="2126763"/>
                </a:lnTo>
                <a:lnTo>
                  <a:pt x="2275337" y="2130619"/>
                </a:lnTo>
                <a:lnTo>
                  <a:pt x="2278285" y="2134475"/>
                </a:lnTo>
                <a:lnTo>
                  <a:pt x="2281234" y="2138331"/>
                </a:lnTo>
                <a:lnTo>
                  <a:pt x="2283729" y="2142414"/>
                </a:lnTo>
                <a:lnTo>
                  <a:pt x="2286224" y="2146724"/>
                </a:lnTo>
                <a:lnTo>
                  <a:pt x="2288720" y="2151260"/>
                </a:lnTo>
                <a:lnTo>
                  <a:pt x="2290761" y="2155797"/>
                </a:lnTo>
                <a:lnTo>
                  <a:pt x="2292576" y="2160560"/>
                </a:lnTo>
                <a:lnTo>
                  <a:pt x="2294164" y="2165324"/>
                </a:lnTo>
                <a:lnTo>
                  <a:pt x="2295298" y="2170087"/>
                </a:lnTo>
                <a:lnTo>
                  <a:pt x="2296659" y="2175304"/>
                </a:lnTo>
                <a:lnTo>
                  <a:pt x="2297339" y="2180068"/>
                </a:lnTo>
                <a:lnTo>
                  <a:pt x="2298246" y="2185285"/>
                </a:lnTo>
                <a:lnTo>
                  <a:pt x="2298473" y="2190729"/>
                </a:lnTo>
                <a:lnTo>
                  <a:pt x="2298700" y="2195946"/>
                </a:lnTo>
                <a:lnTo>
                  <a:pt x="2298473" y="2201163"/>
                </a:lnTo>
                <a:lnTo>
                  <a:pt x="2298246" y="2206380"/>
                </a:lnTo>
                <a:lnTo>
                  <a:pt x="2297339" y="2211597"/>
                </a:lnTo>
                <a:lnTo>
                  <a:pt x="2296659" y="2216361"/>
                </a:lnTo>
                <a:lnTo>
                  <a:pt x="2295298" y="2221578"/>
                </a:lnTo>
                <a:lnTo>
                  <a:pt x="2294164" y="2226568"/>
                </a:lnTo>
                <a:lnTo>
                  <a:pt x="2292576" y="2231105"/>
                </a:lnTo>
                <a:lnTo>
                  <a:pt x="2290761" y="2235868"/>
                </a:lnTo>
                <a:lnTo>
                  <a:pt x="2288720" y="2240405"/>
                </a:lnTo>
                <a:lnTo>
                  <a:pt x="2286224" y="2244941"/>
                </a:lnTo>
                <a:lnTo>
                  <a:pt x="2283729" y="2249251"/>
                </a:lnTo>
                <a:lnTo>
                  <a:pt x="2281234" y="2253334"/>
                </a:lnTo>
                <a:lnTo>
                  <a:pt x="2278285" y="2257417"/>
                </a:lnTo>
                <a:lnTo>
                  <a:pt x="2275337" y="2261273"/>
                </a:lnTo>
                <a:lnTo>
                  <a:pt x="2271934" y="2264902"/>
                </a:lnTo>
                <a:lnTo>
                  <a:pt x="2268532" y="2268532"/>
                </a:lnTo>
                <a:lnTo>
                  <a:pt x="2264902" y="2271934"/>
                </a:lnTo>
                <a:lnTo>
                  <a:pt x="2261273" y="2275337"/>
                </a:lnTo>
                <a:lnTo>
                  <a:pt x="2257417" y="2278059"/>
                </a:lnTo>
                <a:lnTo>
                  <a:pt x="2253334" y="2281234"/>
                </a:lnTo>
                <a:lnTo>
                  <a:pt x="2249251" y="2283729"/>
                </a:lnTo>
                <a:lnTo>
                  <a:pt x="2244714" y="2286451"/>
                </a:lnTo>
                <a:lnTo>
                  <a:pt x="2240405" y="2288493"/>
                </a:lnTo>
                <a:lnTo>
                  <a:pt x="2235868" y="2290534"/>
                </a:lnTo>
                <a:lnTo>
                  <a:pt x="2231105" y="2292349"/>
                </a:lnTo>
                <a:lnTo>
                  <a:pt x="2226568" y="2294164"/>
                </a:lnTo>
                <a:lnTo>
                  <a:pt x="2221578" y="2295298"/>
                </a:lnTo>
                <a:lnTo>
                  <a:pt x="2216587" y="2296659"/>
                </a:lnTo>
                <a:lnTo>
                  <a:pt x="2211597" y="2297566"/>
                </a:lnTo>
                <a:lnTo>
                  <a:pt x="2206380" y="2298246"/>
                </a:lnTo>
                <a:lnTo>
                  <a:pt x="2201163" y="2298473"/>
                </a:lnTo>
                <a:lnTo>
                  <a:pt x="2195719" y="2298700"/>
                </a:lnTo>
                <a:lnTo>
                  <a:pt x="102528" y="2298700"/>
                </a:lnTo>
                <a:lnTo>
                  <a:pt x="97310" y="2298473"/>
                </a:lnTo>
                <a:lnTo>
                  <a:pt x="92093" y="2298246"/>
                </a:lnTo>
                <a:lnTo>
                  <a:pt x="86876" y="2297566"/>
                </a:lnTo>
                <a:lnTo>
                  <a:pt x="81886" y="2296659"/>
                </a:lnTo>
                <a:lnTo>
                  <a:pt x="77122" y="2295298"/>
                </a:lnTo>
                <a:lnTo>
                  <a:pt x="72132" y="2294164"/>
                </a:lnTo>
                <a:lnTo>
                  <a:pt x="67142" y="2292349"/>
                </a:lnTo>
                <a:lnTo>
                  <a:pt x="62605" y="2290534"/>
                </a:lnTo>
                <a:lnTo>
                  <a:pt x="57842" y="2288493"/>
                </a:lnTo>
                <a:lnTo>
                  <a:pt x="53532" y="2286451"/>
                </a:lnTo>
                <a:lnTo>
                  <a:pt x="49449" y="2283729"/>
                </a:lnTo>
                <a:lnTo>
                  <a:pt x="45139" y="2281234"/>
                </a:lnTo>
                <a:lnTo>
                  <a:pt x="41283" y="2278059"/>
                </a:lnTo>
                <a:lnTo>
                  <a:pt x="37200" y="2275337"/>
                </a:lnTo>
                <a:lnTo>
                  <a:pt x="33344" y="2271934"/>
                </a:lnTo>
                <a:lnTo>
                  <a:pt x="29715" y="2268532"/>
                </a:lnTo>
                <a:lnTo>
                  <a:pt x="26539" y="2264902"/>
                </a:lnTo>
                <a:lnTo>
                  <a:pt x="23364" y="2261273"/>
                </a:lnTo>
                <a:lnTo>
                  <a:pt x="20188" y="2257417"/>
                </a:lnTo>
                <a:lnTo>
                  <a:pt x="17466" y="2253334"/>
                </a:lnTo>
                <a:lnTo>
                  <a:pt x="14517" y="2249251"/>
                </a:lnTo>
                <a:lnTo>
                  <a:pt x="12249" y="2244941"/>
                </a:lnTo>
                <a:lnTo>
                  <a:pt x="9981" y="2240405"/>
                </a:lnTo>
                <a:lnTo>
                  <a:pt x="7939" y="2235868"/>
                </a:lnTo>
                <a:lnTo>
                  <a:pt x="6125" y="2231105"/>
                </a:lnTo>
                <a:lnTo>
                  <a:pt x="4537" y="2226568"/>
                </a:lnTo>
                <a:lnTo>
                  <a:pt x="2949" y="2221578"/>
                </a:lnTo>
                <a:lnTo>
                  <a:pt x="2042" y="2216361"/>
                </a:lnTo>
                <a:lnTo>
                  <a:pt x="907" y="2211597"/>
                </a:lnTo>
                <a:lnTo>
                  <a:pt x="454" y="2206380"/>
                </a:lnTo>
                <a:lnTo>
                  <a:pt x="0" y="2201163"/>
                </a:lnTo>
                <a:lnTo>
                  <a:pt x="0" y="2195946"/>
                </a:lnTo>
                <a:lnTo>
                  <a:pt x="0" y="102981"/>
                </a:lnTo>
                <a:lnTo>
                  <a:pt x="0" y="97537"/>
                </a:lnTo>
                <a:lnTo>
                  <a:pt x="454" y="92320"/>
                </a:lnTo>
                <a:lnTo>
                  <a:pt x="907" y="87330"/>
                </a:lnTo>
                <a:lnTo>
                  <a:pt x="2042" y="82340"/>
                </a:lnTo>
                <a:lnTo>
                  <a:pt x="2949" y="77122"/>
                </a:lnTo>
                <a:lnTo>
                  <a:pt x="4537" y="72359"/>
                </a:lnTo>
                <a:lnTo>
                  <a:pt x="6125" y="67596"/>
                </a:lnTo>
                <a:lnTo>
                  <a:pt x="7939" y="63059"/>
                </a:lnTo>
                <a:lnTo>
                  <a:pt x="9981" y="58296"/>
                </a:lnTo>
                <a:lnTo>
                  <a:pt x="12249" y="53986"/>
                </a:lnTo>
                <a:lnTo>
                  <a:pt x="14517" y="49676"/>
                </a:lnTo>
                <a:lnTo>
                  <a:pt x="17466" y="45593"/>
                </a:lnTo>
                <a:lnTo>
                  <a:pt x="20188" y="41510"/>
                </a:lnTo>
                <a:lnTo>
                  <a:pt x="23364" y="37427"/>
                </a:lnTo>
                <a:lnTo>
                  <a:pt x="26539" y="33798"/>
                </a:lnTo>
                <a:lnTo>
                  <a:pt x="29715" y="30169"/>
                </a:lnTo>
                <a:lnTo>
                  <a:pt x="33344" y="26993"/>
                </a:lnTo>
                <a:lnTo>
                  <a:pt x="37200" y="23590"/>
                </a:lnTo>
                <a:lnTo>
                  <a:pt x="41283" y="20642"/>
                </a:lnTo>
                <a:lnTo>
                  <a:pt x="45139" y="17693"/>
                </a:lnTo>
                <a:lnTo>
                  <a:pt x="49449" y="14971"/>
                </a:lnTo>
                <a:lnTo>
                  <a:pt x="53532" y="12476"/>
                </a:lnTo>
                <a:lnTo>
                  <a:pt x="57842" y="10434"/>
                </a:lnTo>
                <a:lnTo>
                  <a:pt x="62605" y="8393"/>
                </a:lnTo>
                <a:lnTo>
                  <a:pt x="67142" y="6578"/>
                </a:lnTo>
                <a:lnTo>
                  <a:pt x="72132" y="4764"/>
                </a:lnTo>
                <a:lnTo>
                  <a:pt x="77122" y="3403"/>
                </a:lnTo>
                <a:lnTo>
                  <a:pt x="81886" y="2268"/>
                </a:lnTo>
                <a:lnTo>
                  <a:pt x="86876" y="1361"/>
                </a:lnTo>
                <a:lnTo>
                  <a:pt x="92093" y="681"/>
                </a:lnTo>
                <a:lnTo>
                  <a:pt x="97310" y="454"/>
                </a:lnTo>
                <a:lnTo>
                  <a:pt x="102528"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chemeClr val="accent1"/>
              </a:solidFill>
              <a:latin typeface="微软雅黑" panose="020B0503020204020204" charset="-122"/>
              <a:ea typeface="微软雅黑" panose="020B0503020204020204" charset="-122"/>
              <a:cs typeface="+mn-ea"/>
              <a:sym typeface="+mn-lt"/>
            </a:endParaRPr>
          </a:p>
        </p:txBody>
      </p:sp>
      <p:sp>
        <p:nvSpPr>
          <p:cNvPr id="45" name="文本框 44"/>
          <p:cNvSpPr txBox="1"/>
          <p:nvPr/>
        </p:nvSpPr>
        <p:spPr>
          <a:xfrm>
            <a:off x="1901190" y="1948815"/>
            <a:ext cx="9717405" cy="414020"/>
          </a:xfrm>
          <a:prstGeom prst="rect">
            <a:avLst/>
          </a:prstGeom>
          <a:noFill/>
        </p:spPr>
        <p:txBody>
          <a:bodyPr wrap="square">
            <a:spAutoFit/>
          </a:bodyPr>
          <a:lstStyle/>
          <a:p>
            <a:pPr eaLnBrk="1" fontAlgn="auto" hangingPunct="1">
              <a:lnSpc>
                <a:spcPct val="150000"/>
              </a:lnSpc>
              <a:spcBef>
                <a:spcPts val="0"/>
              </a:spcBef>
              <a:spcAft>
                <a:spcPts val="0"/>
              </a:spcAft>
              <a:defRPr/>
            </a:pPr>
            <a:r>
              <a:rPr lang="zh-CN" altLang="en-US" sz="1400">
                <a:solidFill>
                  <a:schemeClr val="tx1"/>
                </a:solidFill>
                <a:latin typeface="微软雅黑" panose="020B0503020204020204" charset="-122"/>
                <a:ea typeface="微软雅黑" panose="020B0503020204020204" charset="-122"/>
                <a:cs typeface="+mn-ea"/>
                <a:sym typeface="+mn-lt"/>
              </a:rPr>
              <a:t>数据治理工作中，业务部门对数据应用有迫切需求，但对数据管理有独到见解的业务骨干人员并未被纳入治理组织架构。</a:t>
            </a:r>
            <a:endParaRPr lang="zh-CN" altLang="en-US" sz="1400">
              <a:solidFill>
                <a:schemeClr val="tx1"/>
              </a:solidFill>
              <a:latin typeface="微软雅黑" panose="020B0503020204020204" charset="-122"/>
              <a:ea typeface="微软雅黑" panose="020B0503020204020204" charset="-122"/>
              <a:cs typeface="+mn-ea"/>
              <a:sym typeface="+mn-lt"/>
            </a:endParaRPr>
          </a:p>
        </p:txBody>
      </p:sp>
      <p:sp>
        <p:nvSpPr>
          <p:cNvPr id="12" name="文本框 45"/>
          <p:cNvSpPr txBox="1">
            <a:spLocks noChangeArrowheads="1"/>
          </p:cNvSpPr>
          <p:nvPr/>
        </p:nvSpPr>
        <p:spPr bwMode="auto">
          <a:xfrm>
            <a:off x="1901508" y="1639888"/>
            <a:ext cx="338328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9pPr>
          </a:lstStyle>
          <a:p>
            <a:pPr algn="l" eaLnBrk="1" hangingPunct="1">
              <a:lnSpc>
                <a:spcPct val="100000"/>
              </a:lnSpc>
              <a:spcBef>
                <a:spcPct val="0"/>
              </a:spcBef>
              <a:buFont typeface="Arial" panose="020B0604020202020204" pitchFamily="34" charset="0"/>
              <a:buNone/>
            </a:pPr>
            <a:r>
              <a:rPr lang="zh-CN" altLang="en-US" sz="1800" b="1">
                <a:solidFill>
                  <a:srgbClr val="3E3A39"/>
                </a:solidFill>
                <a:sym typeface="Calibri" panose="020F0502020204030204" charset="0"/>
              </a:rPr>
              <a:t>数据治理工作未与业务有效对接</a:t>
            </a:r>
            <a:endParaRPr lang="zh-CN" altLang="en-US" sz="1800" b="1">
              <a:solidFill>
                <a:srgbClr val="3E3A39"/>
              </a:solidFill>
              <a:sym typeface="Calibri" panose="020F0502020204030204" charset="0"/>
            </a:endParaRPr>
          </a:p>
        </p:txBody>
      </p:sp>
      <p:sp>
        <p:nvSpPr>
          <p:cNvPr id="13" name="文本框 46"/>
          <p:cNvSpPr txBox="1">
            <a:spLocks noChangeArrowheads="1"/>
          </p:cNvSpPr>
          <p:nvPr/>
        </p:nvSpPr>
        <p:spPr bwMode="auto">
          <a:xfrm>
            <a:off x="1901508" y="3130550"/>
            <a:ext cx="384048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9pPr>
          </a:lstStyle>
          <a:p>
            <a:pPr algn="l" eaLnBrk="1" hangingPunct="1">
              <a:lnSpc>
                <a:spcPct val="100000"/>
              </a:lnSpc>
              <a:spcBef>
                <a:spcPct val="0"/>
              </a:spcBef>
              <a:buFont typeface="Arial" panose="020B0604020202020204" pitchFamily="34" charset="0"/>
              <a:buNone/>
            </a:pPr>
            <a:r>
              <a:rPr lang="zh-CN" altLang="en-US" sz="1800" b="1">
                <a:solidFill>
                  <a:srgbClr val="3E3A39"/>
                </a:solidFill>
                <a:sym typeface="Calibri" panose="020F0502020204030204" charset="0"/>
              </a:rPr>
              <a:t>各部门对数据治理工作缺乏统一认识</a:t>
            </a:r>
            <a:endParaRPr lang="zh-CN" altLang="en-US" sz="1800" b="1">
              <a:solidFill>
                <a:srgbClr val="3E3A39"/>
              </a:solidFill>
              <a:sym typeface="Calibri" panose="020F0502020204030204" charset="0"/>
            </a:endParaRPr>
          </a:p>
        </p:txBody>
      </p:sp>
      <p:sp>
        <p:nvSpPr>
          <p:cNvPr id="14" name="文本框 47"/>
          <p:cNvSpPr txBox="1">
            <a:spLocks noChangeArrowheads="1"/>
          </p:cNvSpPr>
          <p:nvPr/>
        </p:nvSpPr>
        <p:spPr bwMode="auto">
          <a:xfrm>
            <a:off x="1901508" y="4583113"/>
            <a:ext cx="338328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9pPr>
          </a:lstStyle>
          <a:p>
            <a:pPr algn="l" eaLnBrk="1" hangingPunct="1">
              <a:lnSpc>
                <a:spcPct val="100000"/>
              </a:lnSpc>
              <a:spcBef>
                <a:spcPct val="0"/>
              </a:spcBef>
              <a:buFont typeface="Arial" panose="020B0604020202020204" pitchFamily="34" charset="0"/>
              <a:buNone/>
            </a:pPr>
            <a:r>
              <a:rPr lang="zh-CN" altLang="en-US" sz="1800" b="1">
                <a:solidFill>
                  <a:srgbClr val="3E3A39"/>
                </a:solidFill>
                <a:sym typeface="Calibri" panose="020F0502020204030204" charset="0"/>
              </a:rPr>
              <a:t>数据问题的解决方式仅关注个例</a:t>
            </a:r>
            <a:endParaRPr lang="zh-CN" altLang="en-US" sz="1800" b="1">
              <a:solidFill>
                <a:srgbClr val="3E3A39"/>
              </a:solidFill>
              <a:sym typeface="Calibri" panose="020F0502020204030204" charset="0"/>
            </a:endParaRPr>
          </a:p>
        </p:txBody>
      </p:sp>
      <p:sp>
        <p:nvSpPr>
          <p:cNvPr id="50" name="文本框 49"/>
          <p:cNvSpPr txBox="1"/>
          <p:nvPr/>
        </p:nvSpPr>
        <p:spPr>
          <a:xfrm>
            <a:off x="1901190" y="3404235"/>
            <a:ext cx="9717405" cy="737235"/>
          </a:xfrm>
          <a:prstGeom prst="rect">
            <a:avLst/>
          </a:prstGeom>
          <a:noFill/>
        </p:spPr>
        <p:txBody>
          <a:bodyPr wrap="square">
            <a:spAutoFit/>
          </a:bodyPr>
          <a:lstStyle/>
          <a:p>
            <a:pPr eaLnBrk="1" fontAlgn="auto" hangingPunct="1">
              <a:lnSpc>
                <a:spcPct val="150000"/>
              </a:lnSpc>
              <a:spcBef>
                <a:spcPts val="0"/>
              </a:spcBef>
              <a:spcAft>
                <a:spcPts val="0"/>
              </a:spcAft>
              <a:defRPr/>
            </a:pPr>
            <a:r>
              <a:rPr lang="zh-CN" altLang="en-US" sz="1400">
                <a:solidFill>
                  <a:schemeClr val="tx1"/>
                </a:solidFill>
                <a:latin typeface="微软雅黑" panose="020B0503020204020204" charset="-122"/>
                <a:ea typeface="微软雅黑" panose="020B0503020204020204" charset="-122"/>
                <a:cs typeface="+mn-ea"/>
                <a:sym typeface="+mn-lt"/>
              </a:rPr>
              <a:t>各部门尚未意识到各种问题与数据治理工作思路、数据治理对象之间的关系，仅针对问题现状从自身角度提出不同的解决方式。虽然已认识到数据治理工作的重要性，但对其内容理解不统一，</a:t>
            </a:r>
            <a:r>
              <a:rPr lang="zh-CN" altLang="en-US" sz="1400">
                <a:solidFill>
                  <a:schemeClr val="tx1"/>
                </a:solidFill>
                <a:latin typeface="微软雅黑" panose="020B0503020204020204" charset="-122"/>
                <a:ea typeface="微软雅黑" panose="020B0503020204020204" charset="-122"/>
                <a:cs typeface="+mn-ea"/>
                <a:sym typeface="+mn-ea"/>
              </a:rPr>
              <a:t>导致问题无法统一解决，为数据治理工作埋下隐患。</a:t>
            </a:r>
            <a:endParaRPr lang="zh-CN" altLang="en-US" sz="1400">
              <a:solidFill>
                <a:schemeClr val="tx1"/>
              </a:solidFill>
              <a:latin typeface="微软雅黑" panose="020B0503020204020204" charset="-122"/>
              <a:ea typeface="微软雅黑" panose="020B0503020204020204" charset="-122"/>
              <a:cs typeface="+mn-ea"/>
              <a:sym typeface="+mn-ea"/>
            </a:endParaRPr>
          </a:p>
        </p:txBody>
      </p:sp>
      <p:sp>
        <p:nvSpPr>
          <p:cNvPr id="51" name="文本框 50"/>
          <p:cNvSpPr txBox="1"/>
          <p:nvPr/>
        </p:nvSpPr>
        <p:spPr>
          <a:xfrm>
            <a:off x="1901190" y="4857115"/>
            <a:ext cx="9717405" cy="737235"/>
          </a:xfrm>
          <a:prstGeom prst="rect">
            <a:avLst/>
          </a:prstGeom>
          <a:noFill/>
        </p:spPr>
        <p:txBody>
          <a:bodyPr wrap="square">
            <a:spAutoFit/>
          </a:bodyPr>
          <a:lstStyle/>
          <a:p>
            <a:pPr fontAlgn="auto">
              <a:lnSpc>
                <a:spcPct val="150000"/>
              </a:lnSpc>
              <a:spcBef>
                <a:spcPts val="0"/>
              </a:spcBef>
              <a:spcAft>
                <a:spcPts val="0"/>
              </a:spcAft>
              <a:defRPr/>
            </a:pPr>
            <a:r>
              <a:rPr lang="zh-CN" altLang="en-US" sz="1400">
                <a:solidFill>
                  <a:schemeClr val="tx1"/>
                </a:solidFill>
                <a:latin typeface="微软雅黑" panose="020B0503020204020204" charset="-122"/>
                <a:ea typeface="微软雅黑" panose="020B0503020204020204" charset="-122"/>
                <a:cs typeface="+mn-ea"/>
                <a:sym typeface="+mn-lt"/>
              </a:rPr>
              <a:t>虽然已经解决了许多质量问题，但是由于缺少科学的数据治理方法指导，且对于问题的解决过于聚焦，因此在解决问题的过程中，仅从个案出发，缺少体系化的整体改进方案，</a:t>
            </a:r>
            <a:r>
              <a:rPr lang="zh-CN" altLang="en-US" sz="1400">
                <a:solidFill>
                  <a:schemeClr val="tx1"/>
                </a:solidFill>
                <a:latin typeface="微软雅黑" panose="020B0503020204020204" charset="-122"/>
                <a:ea typeface="微软雅黑" panose="020B0503020204020204" charset="-122"/>
                <a:cs typeface="+mn-ea"/>
                <a:sym typeface="+mn-ea"/>
              </a:rPr>
              <a:t>导致相同问题反复出现</a:t>
            </a:r>
            <a:r>
              <a:rPr lang="zh-CN" altLang="en-US" sz="1400">
                <a:solidFill>
                  <a:schemeClr val="tx1"/>
                </a:solidFill>
                <a:latin typeface="微软雅黑" panose="020B0503020204020204" charset="-122"/>
                <a:ea typeface="微软雅黑" panose="020B0503020204020204" charset="-122"/>
                <a:cs typeface="+mn-ea"/>
                <a:sym typeface="+mn-lt"/>
              </a:rPr>
              <a:t>。</a:t>
            </a:r>
            <a:endParaRPr lang="zh-CN" altLang="en-US" sz="1400">
              <a:solidFill>
                <a:schemeClr val="tx1"/>
              </a:solidFill>
              <a:latin typeface="微软雅黑" panose="020B0503020204020204" charset="-122"/>
              <a:ea typeface="微软雅黑" panose="020B0503020204020204" charset="-122"/>
              <a:cs typeface="+mn-ea"/>
              <a:sym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ctrTitle"/>
          </p:nvPr>
        </p:nvSpPr>
        <p:spPr/>
        <p:txBody>
          <a:bodyPr/>
          <a:p>
            <a:endParaRPr lang="zh-CN" altLang="en-US"/>
          </a:p>
        </p:txBody>
      </p:sp>
      <p:sp>
        <p:nvSpPr>
          <p:cNvPr id="16" name="副标题 15"/>
          <p:cNvSpPr>
            <a:spLocks noGrp="1"/>
          </p:cNvSpPr>
          <p:nvPr>
            <p:ph type="subTitle" idx="1"/>
          </p:nvPr>
        </p:nvSpPr>
        <p:spPr/>
        <p:txBody>
          <a:bodyPr/>
          <a:p>
            <a:endParaRPr lang="zh-CN" altLang="en-US"/>
          </a:p>
        </p:txBody>
      </p:sp>
      <p:grpSp>
        <p:nvGrpSpPr>
          <p:cNvPr id="3" name="组合 2"/>
          <p:cNvGrpSpPr/>
          <p:nvPr>
            <p:custDataLst>
              <p:tags r:id="rId1"/>
            </p:custDataLst>
          </p:nvPr>
        </p:nvGrpSpPr>
        <p:grpSpPr>
          <a:xfrm>
            <a:off x="9115160" y="0"/>
            <a:ext cx="3083190" cy="4178868"/>
            <a:chOff x="9115160" y="0"/>
            <a:chExt cx="3083190" cy="4178868"/>
          </a:xfrm>
        </p:grpSpPr>
        <p:cxnSp>
          <p:nvCxnSpPr>
            <p:cNvPr id="2" name="直接连接符 1"/>
            <p:cNvCxnSpPr/>
            <p:nvPr>
              <p:custDataLst>
                <p:tags r:id="rId2"/>
              </p:custDataLst>
            </p:nvPr>
          </p:nvCxnSpPr>
          <p:spPr>
            <a:xfrm>
              <a:off x="11930252"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custDataLst>
                <p:tags r:id="rId3"/>
              </p:custDataLst>
            </p:nvPr>
          </p:nvCxnSpPr>
          <p:spPr>
            <a:xfrm>
              <a:off x="11662148"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custDataLst>
                <p:tags r:id="rId4"/>
              </p:custDataLst>
            </p:nvPr>
          </p:nvCxnSpPr>
          <p:spPr>
            <a:xfrm>
              <a:off x="11528096"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custDataLst>
                <p:tags r:id="rId5"/>
              </p:custDataLst>
            </p:nvPr>
          </p:nvCxnSpPr>
          <p:spPr>
            <a:xfrm>
              <a:off x="11259992"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custDataLst>
                <p:tags r:id="rId6"/>
              </p:custDataLst>
            </p:nvPr>
          </p:nvCxnSpPr>
          <p:spPr>
            <a:xfrm>
              <a:off x="10991888"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custDataLst>
                <p:tags r:id="rId7"/>
              </p:custDataLst>
            </p:nvPr>
          </p:nvCxnSpPr>
          <p:spPr>
            <a:xfrm>
              <a:off x="911516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8"/>
              </p:custDataLst>
            </p:nvPr>
          </p:nvCxnSpPr>
          <p:spPr>
            <a:xfrm>
              <a:off x="9651368"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9"/>
              </p:custDataLst>
            </p:nvPr>
          </p:nvCxnSpPr>
          <p:spPr>
            <a:xfrm>
              <a:off x="10187576"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10"/>
              </p:custDataLst>
            </p:nvPr>
          </p:nvCxnSpPr>
          <p:spPr>
            <a:xfrm>
              <a:off x="9249212"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custDataLst>
                <p:tags r:id="rId11"/>
              </p:custDataLst>
            </p:nvPr>
          </p:nvCxnSpPr>
          <p:spPr>
            <a:xfrm>
              <a:off x="9919472"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custDataLst>
                <p:tags r:id="rId12"/>
              </p:custDataLst>
            </p:nvPr>
          </p:nvCxnSpPr>
          <p:spPr>
            <a:xfrm>
              <a:off x="1045568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custDataLst>
                <p:tags r:id="rId13"/>
              </p:custDataLst>
            </p:nvPr>
          </p:nvCxnSpPr>
          <p:spPr>
            <a:xfrm>
              <a:off x="10723784"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custDataLst>
                <p:tags r:id="rId14"/>
              </p:custDataLst>
            </p:nvPr>
          </p:nvCxnSpPr>
          <p:spPr>
            <a:xfrm>
              <a:off x="1219835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custDataLst>
                <p:tags r:id="rId15"/>
              </p:custDataLst>
            </p:nvPr>
          </p:nvCxnSpPr>
          <p:spPr>
            <a:xfrm>
              <a:off x="12064304"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custDataLst>
                <p:tags r:id="rId16"/>
              </p:custDataLst>
            </p:nvPr>
          </p:nvCxnSpPr>
          <p:spPr>
            <a:xfrm>
              <a:off x="1179620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custDataLst>
                <p:tags r:id="rId17"/>
              </p:custDataLst>
            </p:nvPr>
          </p:nvCxnSpPr>
          <p:spPr>
            <a:xfrm>
              <a:off x="11394044"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18"/>
              </p:custDataLst>
            </p:nvPr>
          </p:nvCxnSpPr>
          <p:spPr>
            <a:xfrm>
              <a:off x="1112594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custDataLst>
                <p:tags r:id="rId19"/>
              </p:custDataLst>
            </p:nvPr>
          </p:nvCxnSpPr>
          <p:spPr>
            <a:xfrm>
              <a:off x="9383264"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20"/>
              </p:custDataLst>
            </p:nvPr>
          </p:nvCxnSpPr>
          <p:spPr>
            <a:xfrm>
              <a:off x="978542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custDataLst>
                <p:tags r:id="rId21"/>
              </p:custDataLst>
            </p:nvPr>
          </p:nvCxnSpPr>
          <p:spPr>
            <a:xfrm>
              <a:off x="10321628"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custDataLst>
                <p:tags r:id="rId22"/>
              </p:custDataLst>
            </p:nvPr>
          </p:nvCxnSpPr>
          <p:spPr>
            <a:xfrm>
              <a:off x="9517316"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custDataLst>
                <p:tags r:id="rId23"/>
              </p:custDataLst>
            </p:nvPr>
          </p:nvCxnSpPr>
          <p:spPr>
            <a:xfrm>
              <a:off x="10053524"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custDataLst>
                <p:tags r:id="rId24"/>
              </p:custDataLst>
            </p:nvPr>
          </p:nvCxnSpPr>
          <p:spPr>
            <a:xfrm>
              <a:off x="10589732"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custDataLst>
                <p:tags r:id="rId25"/>
              </p:custDataLst>
            </p:nvPr>
          </p:nvCxnSpPr>
          <p:spPr>
            <a:xfrm>
              <a:off x="10857836"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32" name="椭圆 31"/>
          <p:cNvSpPr/>
          <p:nvPr>
            <p:custDataLst>
              <p:tags r:id="rId26"/>
            </p:custDataLst>
          </p:nvPr>
        </p:nvSpPr>
        <p:spPr>
          <a:xfrm>
            <a:off x="7490369" y="948895"/>
            <a:ext cx="3842284" cy="3842284"/>
          </a:xfrm>
          <a:prstGeom prst="ellipse">
            <a:avLst/>
          </a:prstGeom>
          <a:solidFill>
            <a:schemeClr val="accent1"/>
          </a:solidFill>
          <a:ln>
            <a:noFill/>
          </a:ln>
          <a:effectLst>
            <a:outerShdw blurRad="660400" sx="102000" sy="102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3" name="任意多边形: 形状 19"/>
          <p:cNvSpPr/>
          <p:nvPr>
            <p:custDataLst>
              <p:tags r:id="rId27"/>
            </p:custDataLst>
          </p:nvPr>
        </p:nvSpPr>
        <p:spPr>
          <a:xfrm>
            <a:off x="6352684" y="2805790"/>
            <a:ext cx="5839318" cy="4052211"/>
          </a:xfrm>
          <a:custGeom>
            <a:avLst/>
            <a:gdLst>
              <a:gd name="connsiteX0" fmla="*/ 3152097 w 5400187"/>
              <a:gd name="connsiteY0" fmla="*/ 0 h 3747475"/>
              <a:gd name="connsiteX1" fmla="*/ 5380966 w 5400187"/>
              <a:gd name="connsiteY1" fmla="*/ 923228 h 3747475"/>
              <a:gd name="connsiteX2" fmla="*/ 5400187 w 5400187"/>
              <a:gd name="connsiteY2" fmla="*/ 944376 h 3747475"/>
              <a:gd name="connsiteX3" fmla="*/ 5400187 w 5400187"/>
              <a:gd name="connsiteY3" fmla="*/ 3747475 h 3747475"/>
              <a:gd name="connsiteX4" fmla="*/ 57954 w 5400187"/>
              <a:gd name="connsiteY4" fmla="*/ 3747475 h 3747475"/>
              <a:gd name="connsiteX5" fmla="*/ 16274 w 5400187"/>
              <a:gd name="connsiteY5" fmla="*/ 3474380 h 3747475"/>
              <a:gd name="connsiteX6" fmla="*/ 0 w 5400187"/>
              <a:gd name="connsiteY6" fmla="*/ 3152096 h 3747475"/>
              <a:gd name="connsiteX7" fmla="*/ 3152097 w 5400187"/>
              <a:gd name="connsiteY7" fmla="*/ 0 h 374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0187" h="3747475">
                <a:moveTo>
                  <a:pt x="3152097" y="0"/>
                </a:moveTo>
                <a:cubicBezTo>
                  <a:pt x="4022524" y="0"/>
                  <a:pt x="4810549" y="352811"/>
                  <a:pt x="5380966" y="923228"/>
                </a:cubicBezTo>
                <a:lnTo>
                  <a:pt x="5400187" y="944376"/>
                </a:lnTo>
                <a:lnTo>
                  <a:pt x="5400187" y="3747475"/>
                </a:lnTo>
                <a:lnTo>
                  <a:pt x="57954" y="3747475"/>
                </a:lnTo>
                <a:lnTo>
                  <a:pt x="16274" y="3474380"/>
                </a:lnTo>
                <a:cubicBezTo>
                  <a:pt x="5513" y="3368416"/>
                  <a:pt x="0" y="3260900"/>
                  <a:pt x="0" y="3152096"/>
                </a:cubicBezTo>
                <a:cubicBezTo>
                  <a:pt x="0" y="1411241"/>
                  <a:pt x="1411242" y="0"/>
                  <a:pt x="3152097" y="0"/>
                </a:cubicBezTo>
                <a:close/>
              </a:path>
            </a:pathLst>
          </a:custGeom>
          <a:solidFill>
            <a:schemeClr val="lt1">
              <a:lumMod val="85000"/>
              <a:alpha val="99000"/>
            </a:schemeClr>
          </a:solidFill>
          <a:ln>
            <a:noFill/>
          </a:ln>
          <a:effectLst>
            <a:outerShdw blurRad="660400" sx="102000" sy="102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4" name="任意多边形: 形状 17"/>
          <p:cNvSpPr/>
          <p:nvPr>
            <p:custDataLst>
              <p:tags r:id="rId28"/>
            </p:custDataLst>
          </p:nvPr>
        </p:nvSpPr>
        <p:spPr>
          <a:xfrm>
            <a:off x="0" y="0"/>
            <a:ext cx="9411512" cy="6857999"/>
          </a:xfrm>
          <a:custGeom>
            <a:avLst/>
            <a:gdLst>
              <a:gd name="connsiteX0" fmla="*/ 0 w 9411512"/>
              <a:gd name="connsiteY0" fmla="*/ 0 h 6857999"/>
              <a:gd name="connsiteX1" fmla="*/ 9066539 w 9411512"/>
              <a:gd name="connsiteY1" fmla="*/ 0 h 6857999"/>
              <a:gd name="connsiteX2" fmla="*/ 9141589 w 9411512"/>
              <a:gd name="connsiteY2" fmla="*/ 221804 h 6857999"/>
              <a:gd name="connsiteX3" fmla="*/ 9411512 w 9411512"/>
              <a:gd name="connsiteY3" fmla="*/ 2007174 h 6857999"/>
              <a:gd name="connsiteX4" fmla="*/ 6999850 w 9411512"/>
              <a:gd name="connsiteY4" fmla="*/ 6818295 h 6857999"/>
              <a:gd name="connsiteX5" fmla="*/ 6944016 w 9411512"/>
              <a:gd name="connsiteY5" fmla="*/ 6857999 h 6857999"/>
              <a:gd name="connsiteX6" fmla="*/ 0 w 9411512"/>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1512" h="6857999">
                <a:moveTo>
                  <a:pt x="0" y="0"/>
                </a:moveTo>
                <a:lnTo>
                  <a:pt x="9066539" y="0"/>
                </a:lnTo>
                <a:lnTo>
                  <a:pt x="9141589" y="221804"/>
                </a:lnTo>
                <a:cubicBezTo>
                  <a:pt x="9317011" y="785802"/>
                  <a:pt x="9411512" y="1385452"/>
                  <a:pt x="9411512" y="2007174"/>
                </a:cubicBezTo>
                <a:cubicBezTo>
                  <a:pt x="9411512" y="3975961"/>
                  <a:pt x="8463877" y="5723415"/>
                  <a:pt x="6999850" y="6818295"/>
                </a:cubicBezTo>
                <a:lnTo>
                  <a:pt x="6944016" y="6857999"/>
                </a:lnTo>
                <a:lnTo>
                  <a:pt x="0" y="6857999"/>
                </a:lnTo>
                <a:close/>
              </a:path>
            </a:pathLst>
          </a:custGeom>
          <a:solidFill>
            <a:schemeClr val="lt1">
              <a:alpha val="99000"/>
            </a:schemeClr>
          </a:solidFill>
          <a:ln>
            <a:noFill/>
          </a:ln>
          <a:effectLst>
            <a:outerShdw blurRad="355600" dist="38100" algn="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7" name="文本框 6"/>
          <p:cNvSpPr txBox="1"/>
          <p:nvPr>
            <p:custDataLst>
              <p:tags r:id="rId29"/>
            </p:custDataLst>
          </p:nvPr>
        </p:nvSpPr>
        <p:spPr>
          <a:xfrm>
            <a:off x="1259205" y="2286000"/>
            <a:ext cx="8468360" cy="1892935"/>
          </a:xfrm>
          <a:prstGeom prst="rect">
            <a:avLst/>
          </a:prstGeom>
          <a:noFill/>
        </p:spPr>
        <p:txBody>
          <a:bodyPr wrap="square" lIns="63500" tIns="25400" rIns="63500" bIns="25400" rtlCol="0" anchor="ctr" anchorCtr="0">
            <a:normAutofit/>
          </a:bodyPr>
          <a:p>
            <a:pPr marL="0" indent="0" algn="l">
              <a:lnSpc>
                <a:spcPct val="100000"/>
              </a:lnSpc>
              <a:spcBef>
                <a:spcPts val="0"/>
              </a:spcBef>
              <a:spcAft>
                <a:spcPts val="0"/>
              </a:spcAft>
              <a:buSzPct val="100000"/>
              <a:buNone/>
            </a:pPr>
            <a:r>
              <a:rPr lang="en-US" altLang="zh-CN" sz="5400" b="1" spc="380" dirty="0">
                <a:solidFill>
                  <a:schemeClr val="tx1">
                    <a:lumMod val="85000"/>
                    <a:lumOff val="15000"/>
                  </a:schemeClr>
                </a:solidFill>
                <a:uFillTx/>
                <a:latin typeface="微软雅黑" panose="020B0503020204020204" charset="-122"/>
                <a:ea typeface="微软雅黑" panose="020B0503020204020204" charset="-122"/>
              </a:rPr>
              <a:t>14.3 </a:t>
            </a:r>
            <a:r>
              <a:rPr lang="en-US" altLang="zh-CN" sz="5400" b="1" dirty="0">
                <a:solidFill>
                  <a:srgbClr val="000000"/>
                </a:solidFill>
                <a:uFillTx/>
                <a:latin typeface="Times New Roman" panose="02020603050405020304" pitchFamily="18" charset="0"/>
                <a:ea typeface="微软雅黑" panose="020B0503020204020204" charset="-122"/>
                <a:sym typeface="+mn-ea"/>
              </a:rPr>
              <a:t>建设方案</a:t>
            </a:r>
            <a:endParaRPr lang="en-US" altLang="zh-CN" sz="5400" b="1" spc="380" dirty="0">
              <a:solidFill>
                <a:srgbClr val="000000"/>
              </a:solidFill>
              <a:uFillTx/>
              <a:latin typeface="微软雅黑" panose="020B0503020204020204" charset="-122"/>
              <a:ea typeface="微软雅黑" panose="020B0503020204020204" charset="-122"/>
              <a:sym typeface="+mn-ea"/>
            </a:endParaRPr>
          </a:p>
        </p:txBody>
      </p:sp>
    </p:spTree>
    <p:custDataLst>
      <p:tags r:id="rId30"/>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7417_1*i*1"/>
  <p:tag name="KSO_WM_TEMPLATE_CATEGORY" val="diagram"/>
  <p:tag name="KSO_WM_TEMPLATE_INDEX" val="20217417"/>
  <p:tag name="KSO_WM_UNIT_LAYERLEVEL" val="1"/>
  <p:tag name="KSO_WM_TAG_VERSION" val="1.0"/>
  <p:tag name="KSO_WM_BEAUTIFY_FLAG" val="#wm#"/>
  <p:tag name="KSO_WM_UNIT_BLOCK" val="0"/>
  <p:tag name="KSO_WM_UNIT_SM_LIMIT_TYPE" val="2"/>
  <p:tag name="KSO_WM_UNIT_DEC_AREA_ID" val="e7ff1980d3894a1bb6fd46b57ff4aee9"/>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fd07de04d383dce34166708"/>
  <p:tag name="KSO_WM_CHIP_XID" val="5fd07de04d383dce34166709"/>
  <p:tag name="KSO_WM_UNIT_FILL_FORE_SCHEMECOLOR_INDEX_BRIGHTNESS" val="0"/>
  <p:tag name="KSO_WM_UNIT_FILL_FORE_SCHEMECOLOR_INDEX" val="5"/>
  <p:tag name="KSO_WM_UNIT_FILL_TYPE" val="1"/>
  <p:tag name="KSO_WM_UNIT_VALUE" val="224"/>
  <p:tag name="KSO_WM_TEMPLATE_ASSEMBLE_XID" val="606570804054ed1e2fb81690"/>
  <p:tag name="KSO_WM_TEMPLATE_ASSEMBLE_GROUPID" val="606570804054ed1e2fb81690"/>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7417_1*i*2"/>
  <p:tag name="KSO_WM_TEMPLATE_CATEGORY" val="diagram"/>
  <p:tag name="KSO_WM_TEMPLATE_INDEX" val="20217417"/>
  <p:tag name="KSO_WM_UNIT_LAYERLEVEL" val="1"/>
  <p:tag name="KSO_WM_TAG_VERSION" val="1.0"/>
  <p:tag name="KSO_WM_BEAUTIFY_FLAG" val="#wm#"/>
  <p:tag name="KSO_WM_UNIT_BLOCK" val="0"/>
  <p:tag name="KSO_WM_UNIT_SM_LIMIT_TYPE" val="2"/>
  <p:tag name="KSO_WM_UNIT_DEC_AREA_ID" val="152d74ec4eb043c9b7eeb03a6010262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d07de04d383dce34166708"/>
  <p:tag name="KSO_WM_CHIP_XID" val="5fd07de04d383dce34166709"/>
  <p:tag name="KSO_WM_UNIT_FILL_FORE_SCHEMECOLOR_INDEX_BRIGHTNESS" val="-0.15"/>
  <p:tag name="KSO_WM_UNIT_FILL_FORE_SCHEMECOLOR_INDEX" val="14"/>
  <p:tag name="KSO_WM_UNIT_FILL_TYPE" val="1"/>
  <p:tag name="KSO_WM_UNIT_VALUE" val="375"/>
  <p:tag name="KSO_WM_TEMPLATE_ASSEMBLE_XID" val="606570804054ed1e2fb81690"/>
  <p:tag name="KSO_WM_TEMPLATE_ASSEMBLE_GROUPID" val="606570804054ed1e2fb81690"/>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7417_1*i*3"/>
  <p:tag name="KSO_WM_TEMPLATE_CATEGORY" val="diagram"/>
  <p:tag name="KSO_WM_TEMPLATE_INDEX" val="20217417"/>
  <p:tag name="KSO_WM_UNIT_LAYERLEVEL" val="1"/>
  <p:tag name="KSO_WM_TAG_VERSION" val="1.0"/>
  <p:tag name="KSO_WM_BEAUTIFY_FLAG" val="#wm#"/>
  <p:tag name="KSO_WM_UNIT_BLOCK" val="0"/>
  <p:tag name="KSO_WM_UNIT_SM_LIMIT_TYPE" val="2"/>
  <p:tag name="KSO_WM_UNIT_DEC_AREA_ID" val="9de46e294f0b4ff889a48b926d08a45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d07de04d383dce34166708"/>
  <p:tag name="KSO_WM_CHIP_XID" val="5fd07de04d383dce34166709"/>
  <p:tag name="KSO_WM_UNIT_FILL_FORE_SCHEMECOLOR_INDEX_BRIGHTNESS" val="0"/>
  <p:tag name="KSO_WM_UNIT_FILL_FORE_SCHEMECOLOR_INDEX" val="14"/>
  <p:tag name="KSO_WM_UNIT_FILL_TYPE" val="1"/>
  <p:tag name="KSO_WM_UNIT_VALUE" val="1025"/>
  <p:tag name="KSO_WM_TEMPLATE_ASSEMBLE_XID" val="606570804054ed1e2fb81690"/>
  <p:tag name="KSO_WM_TEMPLATE_ASSEMBLE_GROUPID" val="606570804054ed1e2fb81690"/>
</p:tagLst>
</file>

<file path=ppt/tags/tag126.xml><?xml version="1.0" encoding="utf-8"?>
<p:tagLst xmlns:p="http://schemas.openxmlformats.org/presentationml/2006/main">
  <p:tag name="KSO_WM_UNIT_ISCONTENTSTITLE" val="0"/>
  <p:tag name="KSO_WM_UNIT_ISNUMDGMTITLE" val="0"/>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diagram20217417_1*a*1"/>
  <p:tag name="KSO_WM_TEMPLATE_CATEGORY" val="diagram"/>
  <p:tag name="KSO_WM_TEMPLATE_INDEX" val="20217417"/>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2676e4020c47449a961cff97fad0e34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18aeb0fbd7a9469c97317536f75164cc"/>
  <p:tag name="KSO_WM_UNIT_SUPPORT_BIG_FONT" val="1"/>
  <p:tag name="KSO_WM_UNIT_TEXT_FILL_FORE_SCHEMECOLOR_INDEX_BRIGHTNESS" val="0"/>
  <p:tag name="KSO_WM_UNIT_TEXT_FILL_FORE_SCHEMECOLOR_INDEX" val="13"/>
  <p:tag name="KSO_WM_UNIT_TEXT_FILL_TYPE" val="1"/>
  <p:tag name="KSO_WM_TEMPLATE_ASSEMBLE_XID" val="606570804054ed1e2fb81690"/>
  <p:tag name="KSO_WM_TEMPLATE_ASSEMBLE_GROUPID" val="606570804054ed1e2fb81690"/>
</p:tagLst>
</file>

<file path=ppt/tags/tag127.xml><?xml version="1.0" encoding="utf-8"?>
<p:tagLst xmlns:p="http://schemas.openxmlformats.org/presentationml/2006/main">
  <p:tag name="KSO_WM_SLIDE_ID" val="diagram20217417_1"/>
  <p:tag name="KSO_WM_TEMPLATE_SUBCATEGORY" val="21"/>
  <p:tag name="KSO_WM_TEMPLATE_MASTER_TYPE" val="0"/>
  <p:tag name="KSO_WM_TEMPLATE_COLOR_TYPE" val="1"/>
  <p:tag name="KSO_WM_SLIDE_ITEM_CNT" val="0"/>
  <p:tag name="KSO_WM_SLIDE_INDEX" val="1"/>
  <p:tag name="KSO_WM_TAG_VERSION" val="1.0"/>
  <p:tag name="KSO_WM_BEAUTIFY_FLAG" val="#wm#"/>
  <p:tag name="KSO_WM_TEMPLATE_CATEGORY" val="diagram"/>
  <p:tag name="KSO_WM_TEMPLATE_INDEX" val="20217417"/>
  <p:tag name="KSO_WM_SLIDE_LAYOUT" val="a"/>
  <p:tag name="KSO_WM_SLIDE_LAYOUT_CNT" val="1"/>
  <p:tag name="KSO_WM_SLIDE_TYPE" val="text"/>
  <p:tag name="KSO_WM_SLIDE_SUBTYPE" val="pureTxt"/>
  <p:tag name="KSO_WM_SLIDE_SIZE" val="960*540"/>
  <p:tag name="KSO_WM_SLIDE_POSITION" val="0*0"/>
  <p:tag name="KSO_WM_SLIDE_RATIO" val="1.777778"/>
  <p:tag name="KSO_WM_CHIP_INFOS" val="{&quot;type&quot;:0,&quot;layout_type&quot;:&quot;full&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d07de04d383dce34166709"/>
  <p:tag name="KSO_WM_CHIP_FILLPROP" val="[[{&quot;text_align&quot;:&quot;lm&quot;,&quot;text_direction&quot;:&quot;horizontal&quot;,&quot;support_big_font&quot;:true,&quot;picture_toward&quot;:0,&quot;picture_dockside&quot;:[],&quot;fill_id&quot;:&quot;29d18f7ffd4745349d5fbab5978f6e7b&quot;,&quot;fill_align&quot;:&quot;lm&quot;,&quot;chip_types&quot;:[&quot;text&quot;,&quot;header&quot;]}]]"/>
  <p:tag name="KSO_WM_CHIP_DECFILLPROP" val="[]"/>
  <p:tag name="KSO_WM_SLIDE_CAN_ADD_NAVIGATION" val="1"/>
  <p:tag name="KSO_WM_CHIP_GROUPID" val="5fd07de04d383dce34166708"/>
  <p:tag name="KSO_WM_SLIDE_BK_DARK_LIGHT" val="2"/>
  <p:tag name="KSO_WM_SLIDE_BACKGROUND_TYPE" val="general"/>
  <p:tag name="KSO_WM_SLIDE_SUPPORT_FEATURE_TYPE" val="0"/>
  <p:tag name="KSO_WM_TEMPLATE_ASSEMBLE_XID" val="606570804054ed1e2fb81690"/>
  <p:tag name="KSO_WM_TEMPLATE_ASSEMBLE_GROUPID" val="606570804054ed1e2fb81690"/>
  <p:tag name="KSO_WM_SLIDE_BACKGROUND" val="[&quot;general&quot;]"/>
  <p:tag name="KSO_WM_TEMPLATE_THUMBS_INDEX" val="1、4"/>
  <p:tag name="KSO_WM_SLIDE_LAYOUT_INFO" val="{&quot;backgroundInfo&quot;:[{&quot;bottom&quot;:0,&quot;bottomAbs&quot;:false,&quot;left&quot;:0,&quot;leftAbs&quot;:false,&quot;right&quot;:0,&quot;rightAbs&quot;:false,&quot;top&quot;:0,&quot;topAbs&quot;:false,&quot;type&quot;:&quot;general&quot;}],&quot;direction&quot;:1,&quot;id&quot;:&quot;2021-04-01T16:20:59&quot;,&quot;maxSize&quot;:{&quot;size1&quot;:63.8},&quot;minSize&quot;:{&quot;size1&quot;:63.8},&quot;normalSize&quot;:{&quot;size1&quot;:63.8},&quot;subLayout&quot;:[{&quot;id&quot;:&quot;2021-04-01T16:20:59&quot;,&quot;margin&quot;:{&quot;bottom&quot;:4.2330002784729,&quot;left&quot;:3.809999942779541,&quot;right&quot;:0.02600000612437725,&quot;top&quot;:4.2330002784729},&quot;type&quot;:0},{&quot;id&quot;:&quot;2021-04-01T16:20:59&quot;,&quot;type&quot;:0}],&quot;type&quot;:0}"/>
</p:tagLst>
</file>

<file path=ppt/tags/tag128.xml><?xml version="1.0" encoding="utf-8"?>
<p:tagLst xmlns:p="http://schemas.openxmlformats.org/presentationml/2006/main">
  <p:tag name="MH" val="20160112163156"/>
  <p:tag name="MH_LIBRARY" val="GRAPHIC"/>
  <p:tag name="MH_TYPE" val="Other"/>
  <p:tag name="MH_ORDER" val="1"/>
</p:tagLst>
</file>

<file path=ppt/tags/tag129.xml><?xml version="1.0" encoding="utf-8"?>
<p:tagLst xmlns:p="http://schemas.openxmlformats.org/presentationml/2006/main">
  <p:tag name="MH" val="20160112163156"/>
  <p:tag name="MH_LIBRARY" val="GRAPHIC"/>
  <p:tag name="MH_TYPE" val="Other"/>
  <p:tag name="MH_ORDER" val="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MH" val="20160112163156"/>
  <p:tag name="MH_LIBRARY" val="GRAPHIC"/>
  <p:tag name="MH_TYPE" val="Other"/>
  <p:tag name="MH_ORDER" val="3"/>
</p:tagLst>
</file>

<file path=ppt/tags/tag131.xml><?xml version="1.0" encoding="utf-8"?>
<p:tagLst xmlns:p="http://schemas.openxmlformats.org/presentationml/2006/main">
  <p:tag name="MH" val="20160112163156"/>
  <p:tag name="MH_LIBRARY" val="GRAPHIC"/>
  <p:tag name="MH_TYPE" val="Other"/>
  <p:tag name="MH_ORDER" val="4"/>
</p:tagLst>
</file>

<file path=ppt/tags/tag132.xml><?xml version="1.0" encoding="utf-8"?>
<p:tagLst xmlns:p="http://schemas.openxmlformats.org/presentationml/2006/main">
  <p:tag name="MH" val="20160112163156"/>
  <p:tag name="MH_LIBRARY" val="GRAPHIC"/>
  <p:tag name="MH_TYPE" val="Other"/>
  <p:tag name="MH_ORDER" val="5"/>
</p:tagLst>
</file>

<file path=ppt/tags/tag133.xml><?xml version="1.0" encoding="utf-8"?>
<p:tagLst xmlns:p="http://schemas.openxmlformats.org/presentationml/2006/main">
  <p:tag name="MH" val="20160112163156"/>
  <p:tag name="MH_LIBRARY" val="GRAPHIC"/>
  <p:tag name="MH_TYPE" val="Other"/>
  <p:tag name="MH_ORDER" val="6"/>
</p:tagLst>
</file>

<file path=ppt/tags/tag134.xml><?xml version="1.0" encoding="utf-8"?>
<p:tagLst xmlns:p="http://schemas.openxmlformats.org/presentationml/2006/main">
  <p:tag name="MH" val="20160112163156"/>
  <p:tag name="MH_LIBRARY" val="GRAPHIC"/>
  <p:tag name="MH_TYPE" val="Other"/>
  <p:tag name="MH_ORDER" val="7"/>
</p:tagLst>
</file>

<file path=ppt/tags/tag135.xml><?xml version="1.0" encoding="utf-8"?>
<p:tagLst xmlns:p="http://schemas.openxmlformats.org/presentationml/2006/main">
  <p:tag name="MH" val="20160112163156"/>
  <p:tag name="MH_LIBRARY" val="GRAPHIC"/>
  <p:tag name="MH_TYPE" val="Other"/>
  <p:tag name="MH_ORDER" val="8"/>
</p:tagLst>
</file>

<file path=ppt/tags/tag136.xml><?xml version="1.0" encoding="utf-8"?>
<p:tagLst xmlns:p="http://schemas.openxmlformats.org/presentationml/2006/main">
  <p:tag name="MH" val="20160112163156"/>
  <p:tag name="MH_LIBRARY" val="GRAPHIC"/>
  <p:tag name="MH_TYPE" val="Other"/>
  <p:tag name="MH_ORDER" val="9"/>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BLOCK" val="0"/>
  <p:tag name="KSO_WM_UNIT_DEC_AREA_ID" val="25136182e3114f46b6c3ca0cac3854a7"/>
  <p:tag name="KSO_WM_UNIT_SM_LIMIT_TYPE" val="2"/>
  <p:tag name="KSO_WM_CHIP_GROUPID" val="5fd07de04d383dce34166708"/>
  <p:tag name="KSO_WM_CHIP_XID" val="5fd07de04d383dce34166709"/>
  <p:tag name="KSO_WM_TEMPLATE_ASSEMBLE_XID" val="606570804054ed1e2fb81690"/>
  <p:tag name="KSO_WM_TEMPLATE_ASSEMBLE_GROUPID" val="606570804054ed1e2fb81690"/>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7417_1*i*1"/>
  <p:tag name="KSO_WM_TEMPLATE_CATEGORY" val="diagram"/>
  <p:tag name="KSO_WM_TEMPLATE_INDEX" val="20217417"/>
  <p:tag name="KSO_WM_UNIT_LAYERLEVEL" val="1"/>
  <p:tag name="KSO_WM_TAG_VERSION" val="1.0"/>
  <p:tag name="KSO_WM_BEAUTIFY_FLAG" val="#wm#"/>
  <p:tag name="KSO_WM_UNIT_BLOCK" val="0"/>
  <p:tag name="KSO_WM_UNIT_SM_LIMIT_TYPE" val="2"/>
  <p:tag name="KSO_WM_UNIT_DEC_AREA_ID" val="e7ff1980d3894a1bb6fd46b57ff4aee9"/>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fd07de04d383dce34166708"/>
  <p:tag name="KSO_WM_CHIP_XID" val="5fd07de04d383dce34166709"/>
  <p:tag name="KSO_WM_UNIT_FILL_FORE_SCHEMECOLOR_INDEX_BRIGHTNESS" val="0"/>
  <p:tag name="KSO_WM_UNIT_FILL_FORE_SCHEMECOLOR_INDEX" val="5"/>
  <p:tag name="KSO_WM_UNIT_FILL_TYPE" val="1"/>
  <p:tag name="KSO_WM_UNIT_VALUE" val="224"/>
  <p:tag name="KSO_WM_TEMPLATE_ASSEMBLE_XID" val="606570804054ed1e2fb81690"/>
  <p:tag name="KSO_WM_TEMPLATE_ASSEMBLE_GROUPID" val="606570804054ed1e2fb81690"/>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7417_1*i*2"/>
  <p:tag name="KSO_WM_TEMPLATE_CATEGORY" val="diagram"/>
  <p:tag name="KSO_WM_TEMPLATE_INDEX" val="20217417"/>
  <p:tag name="KSO_WM_UNIT_LAYERLEVEL" val="1"/>
  <p:tag name="KSO_WM_TAG_VERSION" val="1.0"/>
  <p:tag name="KSO_WM_BEAUTIFY_FLAG" val="#wm#"/>
  <p:tag name="KSO_WM_UNIT_BLOCK" val="0"/>
  <p:tag name="KSO_WM_UNIT_SM_LIMIT_TYPE" val="2"/>
  <p:tag name="KSO_WM_UNIT_DEC_AREA_ID" val="152d74ec4eb043c9b7eeb03a6010262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d07de04d383dce34166708"/>
  <p:tag name="KSO_WM_CHIP_XID" val="5fd07de04d383dce34166709"/>
  <p:tag name="KSO_WM_UNIT_FILL_FORE_SCHEMECOLOR_INDEX_BRIGHTNESS" val="-0.15"/>
  <p:tag name="KSO_WM_UNIT_FILL_FORE_SCHEMECOLOR_INDEX" val="14"/>
  <p:tag name="KSO_WM_UNIT_FILL_TYPE" val="1"/>
  <p:tag name="KSO_WM_UNIT_VALUE" val="375"/>
  <p:tag name="KSO_WM_TEMPLATE_ASSEMBLE_XID" val="606570804054ed1e2fb81690"/>
  <p:tag name="KSO_WM_TEMPLATE_ASSEMBLE_GROUPID" val="606570804054ed1e2fb81690"/>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7417_1*i*3"/>
  <p:tag name="KSO_WM_TEMPLATE_CATEGORY" val="diagram"/>
  <p:tag name="KSO_WM_TEMPLATE_INDEX" val="20217417"/>
  <p:tag name="KSO_WM_UNIT_LAYERLEVEL" val="1"/>
  <p:tag name="KSO_WM_TAG_VERSION" val="1.0"/>
  <p:tag name="KSO_WM_BEAUTIFY_FLAG" val="#wm#"/>
  <p:tag name="KSO_WM_UNIT_BLOCK" val="0"/>
  <p:tag name="KSO_WM_UNIT_SM_LIMIT_TYPE" val="2"/>
  <p:tag name="KSO_WM_UNIT_DEC_AREA_ID" val="9de46e294f0b4ff889a48b926d08a45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d07de04d383dce34166708"/>
  <p:tag name="KSO_WM_CHIP_XID" val="5fd07de04d383dce34166709"/>
  <p:tag name="KSO_WM_UNIT_FILL_FORE_SCHEMECOLOR_INDEX_BRIGHTNESS" val="0"/>
  <p:tag name="KSO_WM_UNIT_FILL_FORE_SCHEMECOLOR_INDEX" val="14"/>
  <p:tag name="KSO_WM_UNIT_FILL_TYPE" val="1"/>
  <p:tag name="KSO_WM_UNIT_VALUE" val="1025"/>
  <p:tag name="KSO_WM_TEMPLATE_ASSEMBLE_XID" val="606570804054ed1e2fb81690"/>
  <p:tag name="KSO_WM_TEMPLATE_ASSEMBLE_GROUPID" val="606570804054ed1e2fb81690"/>
</p:tagLst>
</file>

<file path=ppt/tags/tag165.xml><?xml version="1.0" encoding="utf-8"?>
<p:tagLst xmlns:p="http://schemas.openxmlformats.org/presentationml/2006/main">
  <p:tag name="KSO_WM_UNIT_ISCONTENTSTITLE" val="0"/>
  <p:tag name="KSO_WM_UNIT_ISNUMDGMTITLE" val="0"/>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diagram20217417_1*a*1"/>
  <p:tag name="KSO_WM_TEMPLATE_CATEGORY" val="diagram"/>
  <p:tag name="KSO_WM_TEMPLATE_INDEX" val="20217417"/>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2676e4020c47449a961cff97fad0e34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18aeb0fbd7a9469c97317536f75164cc"/>
  <p:tag name="KSO_WM_UNIT_SUPPORT_BIG_FONT" val="1"/>
  <p:tag name="KSO_WM_UNIT_TEXT_FILL_FORE_SCHEMECOLOR_INDEX_BRIGHTNESS" val="0"/>
  <p:tag name="KSO_WM_UNIT_TEXT_FILL_FORE_SCHEMECOLOR_INDEX" val="13"/>
  <p:tag name="KSO_WM_UNIT_TEXT_FILL_TYPE" val="1"/>
  <p:tag name="KSO_WM_TEMPLATE_ASSEMBLE_XID" val="606570804054ed1e2fb81690"/>
  <p:tag name="KSO_WM_TEMPLATE_ASSEMBLE_GROUPID" val="606570804054ed1e2fb81690"/>
</p:tagLst>
</file>

<file path=ppt/tags/tag166.xml><?xml version="1.0" encoding="utf-8"?>
<p:tagLst xmlns:p="http://schemas.openxmlformats.org/presentationml/2006/main">
  <p:tag name="KSO_WM_SLIDE_ID" val="diagram20217417_1"/>
  <p:tag name="KSO_WM_TEMPLATE_SUBCATEGORY" val="21"/>
  <p:tag name="KSO_WM_TEMPLATE_MASTER_TYPE" val="0"/>
  <p:tag name="KSO_WM_TEMPLATE_COLOR_TYPE" val="1"/>
  <p:tag name="KSO_WM_SLIDE_ITEM_CNT" val="0"/>
  <p:tag name="KSO_WM_SLIDE_INDEX" val="1"/>
  <p:tag name="KSO_WM_TAG_VERSION" val="1.0"/>
  <p:tag name="KSO_WM_BEAUTIFY_FLAG" val="#wm#"/>
  <p:tag name="KSO_WM_TEMPLATE_CATEGORY" val="diagram"/>
  <p:tag name="KSO_WM_TEMPLATE_INDEX" val="20217417"/>
  <p:tag name="KSO_WM_SLIDE_LAYOUT" val="a"/>
  <p:tag name="KSO_WM_SLIDE_LAYOUT_CNT" val="1"/>
  <p:tag name="KSO_WM_SLIDE_TYPE" val="text"/>
  <p:tag name="KSO_WM_SLIDE_SUBTYPE" val="pureTxt"/>
  <p:tag name="KSO_WM_SLIDE_SIZE" val="960*540"/>
  <p:tag name="KSO_WM_SLIDE_POSITION" val="0*0"/>
  <p:tag name="KSO_WM_SLIDE_RATIO" val="1.777778"/>
  <p:tag name="KSO_WM_CHIP_INFOS" val="{&quot;type&quot;:0,&quot;layout_type&quot;:&quot;full&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d07de04d383dce34166709"/>
  <p:tag name="KSO_WM_CHIP_FILLPROP" val="[[{&quot;text_align&quot;:&quot;lm&quot;,&quot;text_direction&quot;:&quot;horizontal&quot;,&quot;support_big_font&quot;:true,&quot;picture_toward&quot;:0,&quot;picture_dockside&quot;:[],&quot;fill_id&quot;:&quot;29d18f7ffd4745349d5fbab5978f6e7b&quot;,&quot;fill_align&quot;:&quot;lm&quot;,&quot;chip_types&quot;:[&quot;text&quot;,&quot;header&quot;]}]]"/>
  <p:tag name="KSO_WM_CHIP_DECFILLPROP" val="[]"/>
  <p:tag name="KSO_WM_SLIDE_CAN_ADD_NAVIGATION" val="1"/>
  <p:tag name="KSO_WM_CHIP_GROUPID" val="5fd07de04d383dce34166708"/>
  <p:tag name="KSO_WM_SLIDE_BK_DARK_LIGHT" val="2"/>
  <p:tag name="KSO_WM_SLIDE_BACKGROUND_TYPE" val="general"/>
  <p:tag name="KSO_WM_SLIDE_SUPPORT_FEATURE_TYPE" val="0"/>
  <p:tag name="KSO_WM_TEMPLATE_ASSEMBLE_XID" val="606570804054ed1e2fb81690"/>
  <p:tag name="KSO_WM_TEMPLATE_ASSEMBLE_GROUPID" val="606570804054ed1e2fb81690"/>
  <p:tag name="KSO_WM_SLIDE_BACKGROUND" val="[&quot;general&quot;]"/>
  <p:tag name="KSO_WM_TEMPLATE_THUMBS_INDEX" val="1、4"/>
  <p:tag name="KSO_WM_SLIDE_LAYOUT_INFO" val="{&quot;backgroundInfo&quot;:[{&quot;bottom&quot;:0,&quot;bottomAbs&quot;:false,&quot;left&quot;:0,&quot;leftAbs&quot;:false,&quot;right&quot;:0,&quot;rightAbs&quot;:false,&quot;top&quot;:0,&quot;topAbs&quot;:false,&quot;type&quot;:&quot;general&quot;}],&quot;direction&quot;:1,&quot;id&quot;:&quot;2021-04-01T16:20:59&quot;,&quot;maxSize&quot;:{&quot;size1&quot;:63.8},&quot;minSize&quot;:{&quot;size1&quot;:63.8},&quot;normalSize&quot;:{&quot;size1&quot;:63.8},&quot;subLayout&quot;:[{&quot;id&quot;:&quot;2021-04-01T16:20:59&quot;,&quot;margin&quot;:{&quot;bottom&quot;:4.2330002784729,&quot;left&quot;:3.809999942779541,&quot;right&quot;:0.02600000612437725,&quot;top&quot;:4.2330002784729},&quot;type&quot;:0},{&quot;id&quot;:&quot;2021-04-01T16:20:59&quot;,&quot;type&quot;:0}],&quot;type&quot;:0}"/>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31372_4*l_h_i*1_3_3"/>
  <p:tag name="KSO_WM_TEMPLATE_CATEGORY" val="diagram"/>
  <p:tag name="KSO_WM_TEMPLATE_INDEX" val="20231372"/>
  <p:tag name="KSO_WM_UNIT_LAYERLEVEL" val="1_1_1"/>
  <p:tag name="KSO_WM_TAG_VERSION" val="3.0"/>
  <p:tag name="KSO_WM_BEAUTIFY_FLAG" val="#wm#"/>
  <p:tag name="KSO_WM_DIAGRAM_VERSION" val="3"/>
  <p:tag name="KSO_WM_DIAGRAM_COLOR_TEXT_CAN_REMOVE" val="n"/>
  <p:tag name="KSO_WM_UNIT_FILL_FORE_SCHEMECOLOR_INDEX" val="5"/>
  <p:tag name="KSO_WM_DIAGRAM_MAX_ITEMCNT" val="6"/>
  <p:tag name="KSO_WM_DIAGRAM_MIN_ITEMCNT" val="2"/>
  <p:tag name="KSO_WM_DIAGRAM_VIRTUALLY_FRAME" val="{&quot;height&quot;:375.9,&quot;width&quot;:859.2}"/>
  <p:tag name="KSO_WM_DIAGRAM_COLOR_MATCH_VALUE" val="{&quot;shape&quot;:{&quot;fill&quot;:{&quot;solid&quot;:{&quot;brightness&quot;:0,&quot;colorType&quot;:1,&quot;foreColorIndex&quot;:5,&quot;transparency&quot;:0},&quot;type&quot;:1},&quot;glow&quot;:{&quot;colorType&quot;:0},&quot;line&quot;:{&quot;type&quot;:0},&quot;shadow&quot;:{&quot;brightness&quot;:0,&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372_4*l_h_i*1_3_2"/>
  <p:tag name="KSO_WM_TEMPLATE_CATEGORY" val="diagram"/>
  <p:tag name="KSO_WM_TEMPLATE_INDEX" val="20231372"/>
  <p:tag name="KSO_WM_UNIT_LAYERLEVEL" val="1_1_1"/>
  <p:tag name="KSO_WM_TAG_VERSION" val="3.0"/>
  <p:tag name="KSO_WM_BEAUTIFY_FLAG" val="#wm#"/>
  <p:tag name="KSO_WM_DIAGRAM_VERSION" val="3"/>
  <p:tag name="KSO_WM_DIAGRAM_COLOR_TEXT_CAN_REMOVE" val="n"/>
  <p:tag name="KSO_WM_DIAGRAM_MAX_ITEMCNT" val="6"/>
  <p:tag name="KSO_WM_DIAGRAM_MIN_ITEMCNT" val="2"/>
  <p:tag name="KSO_WM_DIAGRAM_VIRTUALLY_FRAME" val="{&quot;height&quot;:375.9,&quot;width&quot;:859.2}"/>
  <p:tag name="KSO_WM_DIAGRAM_COLOR_MATCH_VALUE" val="{&quot;shape&quot;:{&quot;fill&quot;:{&quot;solid&quot;:{&quot;brightness&quot;:0,&quot;colorType&quot;:1,&quot;foreColorIndex&quot;:14,&quot;transparency&quot;:0},&quot;type&quot;:1},&quot;glow&quot;:{&quot;colorType&quot;:0},&quot;line&quot;:{&quot;type&quot;:0},&quot;shadow&quot;:{&quot;brightness&quot;:0,&quot;colorType&quot;:2,&quot;rgb&quot;:&quot;#000000&quot;,&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231372_4*l_h_i*1_3_1"/>
  <p:tag name="KSO_WM_TEMPLATE_CATEGORY" val="diagram"/>
  <p:tag name="KSO_WM_TEMPLATE_INDEX" val="20231372"/>
  <p:tag name="KSO_WM_UNIT_LAYERLEVEL" val="1_1_1"/>
  <p:tag name="KSO_WM_TAG_VERSION" val="3.0"/>
  <p:tag name="KSO_WM_BEAUTIFY_FLAG" val="#wm#"/>
  <p:tag name="KSO_WM_DIAGRAM_VERSION" val="3"/>
  <p:tag name="KSO_WM_DIAGRAM_COLOR_TEXT_CAN_REMOVE" val="n"/>
  <p:tag name="KSO_WM_UNIT_FILL_FORE_SCHEMECOLOR_INDEX" val="5"/>
  <p:tag name="KSO_WM_DIAGRAM_MAX_ITEMCNT" val="6"/>
  <p:tag name="KSO_WM_DIAGRAM_MIN_ITEMCNT" val="2"/>
  <p:tag name="KSO_WM_DIAGRAM_VIRTUALLY_FRAME" val="{&quot;height&quot;:375.9,&quot;width&quot;:859.2}"/>
  <p:tag name="KSO_WM_DIAGRAM_COLOR_MATCH_VALUE" val="{&quot;shape&quot;:{&quot;fill&quot;:{&quot;solid&quot;:{&quot;brightness&quot;:0,&quot;colorType&quot;:1,&quot;foreColorIndex&quot;:5,&quot;transparency&quot;:0},&quot;type&quot;:1},&quot;glow&quot;:{&quot;colorType&quot;:0},&quot;line&quot;:{&quot;type&quot;:0},&quot;shadow&quot;:{&quot;brightness&quot;:0,&quot;colorType&quot;:1,&quot;foreColorIndex&quot;:5,&quot;transparency&quot;:0.47999998927116394},&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231372_4*l_h_i*1_4_3"/>
  <p:tag name="KSO_WM_TEMPLATE_CATEGORY" val="diagram"/>
  <p:tag name="KSO_WM_TEMPLATE_INDEX" val="20231372"/>
  <p:tag name="KSO_WM_UNIT_LAYERLEVEL" val="1_1_1"/>
  <p:tag name="KSO_WM_TAG_VERSION" val="3.0"/>
  <p:tag name="KSO_WM_BEAUTIFY_FLAG" val="#wm#"/>
  <p:tag name="KSO_WM_DIAGRAM_VERSION" val="3"/>
  <p:tag name="KSO_WM_DIAGRAM_COLOR_TEXT_CAN_REMOVE" val="n"/>
  <p:tag name="KSO_WM_UNIT_FILL_FORE_SCHEMECOLOR_INDEX" val="10"/>
  <p:tag name="KSO_WM_DIAGRAM_MAX_ITEMCNT" val="6"/>
  <p:tag name="KSO_WM_DIAGRAM_MIN_ITEMCNT" val="2"/>
  <p:tag name="KSO_WM_DIAGRAM_VIRTUALLY_FRAME" val="{&quot;height&quot;:375.9,&quot;width&quot;:859.2}"/>
  <p:tag name="KSO_WM_DIAGRAM_COLOR_MATCH_VALUE" val="{&quot;shape&quot;:{&quot;fill&quot;:{&quot;solid&quot;:{&quot;brightness&quot;:0,&quot;colorType&quot;:1,&quot;foreColorIndex&quot;:10,&quot;transparency&quot;:0},&quot;type&quot;:1},&quot;glow&quot;:{&quot;colorType&quot;:0},&quot;line&quot;:{&quot;type&quot;:0},&quot;shadow&quot;:{&quot;brightness&quot;:0,&quot;colorType&quot;:1,&quot;foreColorIndex&quot;:10,&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231372_4*l_h_i*1_4_2"/>
  <p:tag name="KSO_WM_TEMPLATE_CATEGORY" val="diagram"/>
  <p:tag name="KSO_WM_TEMPLATE_INDEX" val="20231372"/>
  <p:tag name="KSO_WM_UNIT_LAYERLEVEL" val="1_1_1"/>
  <p:tag name="KSO_WM_TAG_VERSION" val="3.0"/>
  <p:tag name="KSO_WM_BEAUTIFY_FLAG" val="#wm#"/>
  <p:tag name="KSO_WM_DIAGRAM_VERSION" val="3"/>
  <p:tag name="KSO_WM_DIAGRAM_COLOR_TEXT_CAN_REMOVE" val="n"/>
  <p:tag name="KSO_WM_DIAGRAM_MAX_ITEMCNT" val="6"/>
  <p:tag name="KSO_WM_DIAGRAM_MIN_ITEMCNT" val="2"/>
  <p:tag name="KSO_WM_DIAGRAM_VIRTUALLY_FRAME" val="{&quot;height&quot;:375.9,&quot;width&quot;:859.2}"/>
  <p:tag name="KSO_WM_DIAGRAM_COLOR_MATCH_VALUE" val="{&quot;shape&quot;:{&quot;fill&quot;:{&quot;solid&quot;:{&quot;brightness&quot;:0,&quot;colorType&quot;:1,&quot;foreColorIndex&quot;:14,&quot;transparency&quot;:0},&quot;type&quot;:1},&quot;glow&quot;:{&quot;colorType&quot;:0},&quot;line&quot;:{&quot;type&quot;:0},&quot;shadow&quot;:{&quot;brightness&quot;:0,&quot;colorType&quot;:2,&quot;rgb&quot;:&quot;#000000&quot;,&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1"/>
  <p:tag name="KSO_WM_UNIT_ID" val="diagram20231372_4*l_h_i*1_4_1"/>
  <p:tag name="KSO_WM_TEMPLATE_CATEGORY" val="diagram"/>
  <p:tag name="KSO_WM_TEMPLATE_INDEX" val="20231372"/>
  <p:tag name="KSO_WM_UNIT_LAYERLEVEL" val="1_1_1"/>
  <p:tag name="KSO_WM_TAG_VERSION" val="3.0"/>
  <p:tag name="KSO_WM_BEAUTIFY_FLAG" val="#wm#"/>
  <p:tag name="KSO_WM_DIAGRAM_VERSION" val="3"/>
  <p:tag name="KSO_WM_DIAGRAM_COLOR_TEXT_CAN_REMOVE" val="n"/>
  <p:tag name="KSO_WM_UNIT_FILL_FORE_SCHEMECOLOR_INDEX" val="10"/>
  <p:tag name="KSO_WM_DIAGRAM_MAX_ITEMCNT" val="6"/>
  <p:tag name="KSO_WM_DIAGRAM_MIN_ITEMCNT" val="2"/>
  <p:tag name="KSO_WM_DIAGRAM_VIRTUALLY_FRAME" val="{&quot;height&quot;:375.9,&quot;width&quot;:859.2}"/>
  <p:tag name="KSO_WM_DIAGRAM_COLOR_MATCH_VALUE" val="{&quot;shape&quot;:{&quot;fill&quot;:{&quot;solid&quot;:{&quot;brightness&quot;:0,&quot;colorType&quot;:1,&quot;foreColorIndex&quot;:10,&quot;transparency&quot;:0},&quot;type&quot;:1},&quot;glow&quot;:{&quot;colorType&quot;:0},&quot;line&quot;:{&quot;type&quot;:0},&quot;shadow&quot;:{&quot;brightness&quot;:0,&quot;colorType&quot;:1,&quot;foreColorIndex&quot;:10,&quot;transparency&quot;:0.47999998927116394},&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7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1372_4*l_h_f*1_3_1"/>
  <p:tag name="KSO_WM_TEMPLATE_CATEGORY" val="diagram"/>
  <p:tag name="KSO_WM_TEMPLATE_INDEX" val="20231372"/>
  <p:tag name="KSO_WM_UNIT_LAYERLEVEL" val="1_1_1"/>
  <p:tag name="KSO_WM_TAG_VERSION" val="3.0"/>
  <p:tag name="KSO_WM_BEAUTIFY_FLAG" val="#wm#"/>
  <p:tag name="KSO_WM_DIAGRAM_VERSION" val="3"/>
  <p:tag name="KSO_WM_DIAGRAM_COLOR_TEXT_CAN_REMOVE" val="n"/>
  <p:tag name="KSO_WM_UNIT_PRESET_TEXT" val="单击此处输入你的正文文字是您思想的提炼"/>
  <p:tag name="KSO_WM_DIAGRAM_MAX_ITEMCNT" val="6"/>
  <p:tag name="KSO_WM_DIAGRAM_MIN_ITEMCNT" val="2"/>
  <p:tag name="KSO_WM_DIAGRAM_VIRTUALLY_FRAME" val="{&quot;height&quot;:375.9,&quot;width&quot;:859.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74.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31372_4*l_h_f*1_4_1"/>
  <p:tag name="KSO_WM_TEMPLATE_CATEGORY" val="diagram"/>
  <p:tag name="KSO_WM_TEMPLATE_INDEX" val="20231372"/>
  <p:tag name="KSO_WM_UNIT_LAYERLEVEL" val="1_1_1"/>
  <p:tag name="KSO_WM_TAG_VERSION" val="3.0"/>
  <p:tag name="KSO_WM_BEAUTIFY_FLAG" val="#wm#"/>
  <p:tag name="KSO_WM_DIAGRAM_VERSION" val="3"/>
  <p:tag name="KSO_WM_DIAGRAM_COLOR_TEXT_CAN_REMOVE" val="n"/>
  <p:tag name="KSO_WM_UNIT_PRESET_TEXT" val="单击此处输入你的正文文字是您思想的提炼"/>
  <p:tag name="KSO_WM_DIAGRAM_MAX_ITEMCNT" val="6"/>
  <p:tag name="KSO_WM_DIAGRAM_MIN_ITEMCNT" val="2"/>
  <p:tag name="KSO_WM_DIAGRAM_VIRTUALLY_FRAME" val="{&quot;height&quot;:375.9,&quot;width&quot;:859.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31372_4*l_h_i*1_1_3"/>
  <p:tag name="KSO_WM_TEMPLATE_CATEGORY" val="diagram"/>
  <p:tag name="KSO_WM_TEMPLATE_INDEX" val="20231372"/>
  <p:tag name="KSO_WM_UNIT_LAYERLEVEL" val="1_1_1"/>
  <p:tag name="KSO_WM_TAG_VERSION" val="3.0"/>
  <p:tag name="KSO_WM_BEAUTIFY_FLAG" val="#wm#"/>
  <p:tag name="KSO_WM_DIAGRAM_VERSION" val="3"/>
  <p:tag name="KSO_WM_DIAGRAM_COLOR_TEXT_CAN_REMOVE" val="n"/>
  <p:tag name="KSO_WM_UNIT_FILL_FORE_SCHEMECOLOR_INDEX" val="9"/>
  <p:tag name="KSO_WM_DIAGRAM_MAX_ITEMCNT" val="6"/>
  <p:tag name="KSO_WM_DIAGRAM_MIN_ITEMCNT" val="2"/>
  <p:tag name="KSO_WM_DIAGRAM_VIRTUALLY_FRAME" val="{&quot;height&quot;:375.9,&quot;width&quot;:859.2}"/>
  <p:tag name="KSO_WM_DIAGRAM_COLOR_MATCH_VALUE" val="{&quot;shape&quot;:{&quot;fill&quot;:{&quot;solid&quot;:{&quot;brightness&quot;:0,&quot;colorType&quot;:1,&quot;foreColorIndex&quot;:9,&quot;transparency&quot;:0},&quot;type&quot;:1},&quot;glow&quot;:{&quot;colorType&quot;:0},&quot;line&quot;:{&quot;type&quot;:0},&quot;shadow&quot;:{&quot;brightness&quot;:0,&quot;colorType&quot;:1,&quot;foreColorIndex&quot;:9,&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372_4*l_h_i*1_1_2"/>
  <p:tag name="KSO_WM_TEMPLATE_CATEGORY" val="diagram"/>
  <p:tag name="KSO_WM_TEMPLATE_INDEX" val="20231372"/>
  <p:tag name="KSO_WM_UNIT_LAYERLEVEL" val="1_1_1"/>
  <p:tag name="KSO_WM_TAG_VERSION" val="3.0"/>
  <p:tag name="KSO_WM_BEAUTIFY_FLAG" val="#wm#"/>
  <p:tag name="KSO_WM_DIAGRAM_VERSION" val="3"/>
  <p:tag name="KSO_WM_DIAGRAM_COLOR_TEXT_CAN_REMOVE" val="n"/>
  <p:tag name="KSO_WM_DIAGRAM_MAX_ITEMCNT" val="6"/>
  <p:tag name="KSO_WM_DIAGRAM_MIN_ITEMCNT" val="2"/>
  <p:tag name="KSO_WM_DIAGRAM_VIRTUALLY_FRAME" val="{&quot;height&quot;:375.9,&quot;width&quot;:859.2}"/>
  <p:tag name="KSO_WM_DIAGRAM_COLOR_MATCH_VALUE" val="{&quot;shape&quot;:{&quot;fill&quot;:{&quot;solid&quot;:{&quot;brightness&quot;:0,&quot;colorType&quot;:1,&quot;foreColorIndex&quot;:14,&quot;transparency&quot;:0},&quot;type&quot;:1},&quot;glow&quot;:{&quot;colorType&quot;:0},&quot;line&quot;:{&quot;type&quot;:0},&quot;shadow&quot;:{&quot;brightness&quot;:0,&quot;colorType&quot;:2,&quot;rgb&quot;:&quot;#000000&quot;,&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7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372_4*l_h_f*1_1_1"/>
  <p:tag name="KSO_WM_TEMPLATE_CATEGORY" val="diagram"/>
  <p:tag name="KSO_WM_TEMPLATE_INDEX" val="20231372"/>
  <p:tag name="KSO_WM_UNIT_LAYERLEVEL" val="1_1_1"/>
  <p:tag name="KSO_WM_TAG_VERSION" val="3.0"/>
  <p:tag name="KSO_WM_BEAUTIFY_FLAG" val="#wm#"/>
  <p:tag name="KSO_WM_DIAGRAM_VERSION" val="3"/>
  <p:tag name="KSO_WM_DIAGRAM_COLOR_TEXT_CAN_REMOVE" val="n"/>
  <p:tag name="KSO_WM_UNIT_PRESET_TEXT" val="单击此处输入你的正文文字是您思想的提炼"/>
  <p:tag name="KSO_WM_DIAGRAM_MAX_ITEMCNT" val="6"/>
  <p:tag name="KSO_WM_DIAGRAM_MIN_ITEMCNT" val="2"/>
  <p:tag name="KSO_WM_DIAGRAM_VIRTUALLY_FRAME" val="{&quot;height&quot;:375.9,&quot;width&quot;:859.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1372_4*l_h_i*1_1_1"/>
  <p:tag name="KSO_WM_TEMPLATE_CATEGORY" val="diagram"/>
  <p:tag name="KSO_WM_TEMPLATE_INDEX" val="20231372"/>
  <p:tag name="KSO_WM_UNIT_LAYERLEVEL" val="1_1_1"/>
  <p:tag name="KSO_WM_TAG_VERSION" val="3.0"/>
  <p:tag name="KSO_WM_BEAUTIFY_FLAG" val="#wm#"/>
  <p:tag name="KSO_WM_DIAGRAM_VERSION" val="3"/>
  <p:tag name="KSO_WM_DIAGRAM_COLOR_TEXT_CAN_REMOVE" val="n"/>
  <p:tag name="KSO_WM_UNIT_FILL_FORE_SCHEMECOLOR_INDEX" val="9"/>
  <p:tag name="KSO_WM_DIAGRAM_MAX_ITEMCNT" val="6"/>
  <p:tag name="KSO_WM_DIAGRAM_MIN_ITEMCNT" val="2"/>
  <p:tag name="KSO_WM_DIAGRAM_VIRTUALLY_FRAME" val="{&quot;height&quot;:375.9,&quot;width&quot;:859.2}"/>
  <p:tag name="KSO_WM_DIAGRAM_COLOR_MATCH_VALUE" val="{&quot;shape&quot;:{&quot;fill&quot;:{&quot;solid&quot;:{&quot;brightness&quot;:0,&quot;colorType&quot;:1,&quot;foreColorIndex&quot;:9,&quot;transparency&quot;:0},&quot;type&quot;:1},&quot;glow&quot;:{&quot;colorType&quot;:0},&quot;line&quot;:{&quot;type&quot;:0},&quot;shadow&quot;:{&quot;brightness&quot;:-0.25,&quot;colorType&quot;:1,&quot;foreColorIndex&quot;:9,&quot;transparency&quot;:0.47999998927116394},&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1372_4*l_h_i*1_2_3"/>
  <p:tag name="KSO_WM_TEMPLATE_CATEGORY" val="diagram"/>
  <p:tag name="KSO_WM_TEMPLATE_INDEX" val="20231372"/>
  <p:tag name="KSO_WM_UNIT_LAYERLEVEL" val="1_1_1"/>
  <p:tag name="KSO_WM_TAG_VERSION" val="3.0"/>
  <p:tag name="KSO_WM_BEAUTIFY_FLAG" val="#wm#"/>
  <p:tag name="KSO_WM_DIAGRAM_VERSION" val="3"/>
  <p:tag name="KSO_WM_DIAGRAM_COLOR_TEXT_CAN_REMOVE" val="n"/>
  <p:tag name="KSO_WM_UNIT_FILL_FORE_SCHEMECOLOR_INDEX" val="7"/>
  <p:tag name="KSO_WM_DIAGRAM_MAX_ITEMCNT" val="6"/>
  <p:tag name="KSO_WM_DIAGRAM_MIN_ITEMCNT" val="2"/>
  <p:tag name="KSO_WM_DIAGRAM_VIRTUALLY_FRAME" val="{&quot;height&quot;:375.9,&quot;width&quot;:859.2}"/>
  <p:tag name="KSO_WM_DIAGRAM_COLOR_MATCH_VALUE" val="{&quot;shape&quot;:{&quot;fill&quot;:{&quot;solid&quot;:{&quot;brightness&quot;:0,&quot;colorType&quot;:1,&quot;foreColorIndex&quot;:7,&quot;transparency&quot;:0},&quot;type&quot;:1},&quot;glow&quot;:{&quot;colorType&quot;:0},&quot;line&quot;:{&quot;type&quot;:0},&quot;shadow&quot;:{&quot;brightness&quot;:0,&quot;colorType&quot;:1,&quot;foreColorIndex&quot;:7,&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372_4*l_h_i*1_2_2"/>
  <p:tag name="KSO_WM_TEMPLATE_CATEGORY" val="diagram"/>
  <p:tag name="KSO_WM_TEMPLATE_INDEX" val="20231372"/>
  <p:tag name="KSO_WM_UNIT_LAYERLEVEL" val="1_1_1"/>
  <p:tag name="KSO_WM_TAG_VERSION" val="3.0"/>
  <p:tag name="KSO_WM_BEAUTIFY_FLAG" val="#wm#"/>
  <p:tag name="KSO_WM_DIAGRAM_VERSION" val="3"/>
  <p:tag name="KSO_WM_DIAGRAM_COLOR_TEXT_CAN_REMOVE" val="n"/>
  <p:tag name="KSO_WM_DIAGRAM_MAX_ITEMCNT" val="6"/>
  <p:tag name="KSO_WM_DIAGRAM_MIN_ITEMCNT" val="2"/>
  <p:tag name="KSO_WM_DIAGRAM_VIRTUALLY_FRAME" val="{&quot;height&quot;:375.9,&quot;width&quot;:859.2}"/>
  <p:tag name="KSO_WM_DIAGRAM_COLOR_MATCH_VALUE" val="{&quot;shape&quot;:{&quot;fill&quot;:{&quot;solid&quot;:{&quot;brightness&quot;:0,&quot;colorType&quot;:1,&quot;foreColorIndex&quot;:14,&quot;transparency&quot;:0},&quot;type&quot;:1},&quot;glow&quot;:{&quot;colorType&quot;:0},&quot;line&quot;:{&quot;type&quot;:0},&quot;shadow&quot;:{&quot;brightness&quot;:0,&quot;colorType&quot;:2,&quot;rgb&quot;:&quot;#000000&quot;,&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372_4*l_h_f*1_2_1"/>
  <p:tag name="KSO_WM_TEMPLATE_CATEGORY" val="diagram"/>
  <p:tag name="KSO_WM_TEMPLATE_INDEX" val="20231372"/>
  <p:tag name="KSO_WM_UNIT_LAYERLEVEL" val="1_1_1"/>
  <p:tag name="KSO_WM_TAG_VERSION" val="3.0"/>
  <p:tag name="KSO_WM_BEAUTIFY_FLAG" val="#wm#"/>
  <p:tag name="KSO_WM_DIAGRAM_VERSION" val="3"/>
  <p:tag name="KSO_WM_DIAGRAM_COLOR_TEXT_CAN_REMOVE" val="n"/>
  <p:tag name="KSO_WM_UNIT_PRESET_TEXT" val="单击此处输入你的正文文字是您思想的提炼"/>
  <p:tag name="KSO_WM_DIAGRAM_MAX_ITEMCNT" val="6"/>
  <p:tag name="KSO_WM_DIAGRAM_MIN_ITEMCNT" val="2"/>
  <p:tag name="KSO_WM_DIAGRAM_VIRTUALLY_FRAME" val="{&quot;height&quot;:375.9,&quot;width&quot;:859.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1372_4*l_h_i*1_2_1"/>
  <p:tag name="KSO_WM_TEMPLATE_CATEGORY" val="diagram"/>
  <p:tag name="KSO_WM_TEMPLATE_INDEX" val="20231372"/>
  <p:tag name="KSO_WM_UNIT_LAYERLEVEL" val="1_1_1"/>
  <p:tag name="KSO_WM_TAG_VERSION" val="3.0"/>
  <p:tag name="KSO_WM_BEAUTIFY_FLAG" val="#wm#"/>
  <p:tag name="KSO_WM_DIAGRAM_VERSION" val="3"/>
  <p:tag name="KSO_WM_DIAGRAM_COLOR_TEXT_CAN_REMOVE" val="n"/>
  <p:tag name="KSO_WM_UNIT_FILL_FORE_SCHEMECOLOR_INDEX" val="7"/>
  <p:tag name="KSO_WM_DIAGRAM_MAX_ITEMCNT" val="6"/>
  <p:tag name="KSO_WM_DIAGRAM_MIN_ITEMCNT" val="2"/>
  <p:tag name="KSO_WM_DIAGRAM_VIRTUALLY_FRAME" val="{&quot;height&quot;:375.9,&quot;width&quot;:859.2}"/>
  <p:tag name="KSO_WM_DIAGRAM_COLOR_MATCH_VALUE" val="{&quot;shape&quot;:{&quot;fill&quot;:{&quot;solid&quot;:{&quot;brightness&quot;:0,&quot;colorType&quot;:1,&quot;foreColorIndex&quot;:7,&quot;transparency&quot;:0},&quot;type&quot;:1},&quot;glow&quot;:{&quot;colorType&quot;:0},&quot;line&quot;:{&quot;type&quot;:0},&quot;shadow&quot;:{&quot;brightness&quot;:0,&quot;colorType&quot;:1,&quot;foreColorIndex&quot;:7,&quot;transparency&quot;:0.47999998927116394},&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83.xml><?xml version="1.0" encoding="utf-8"?>
<p:tagLst xmlns:p="http://schemas.openxmlformats.org/presentationml/2006/main">
  <p:tag name="KSO_WM_UNIT_PLACING_PICTURE_USER_VIEWPORT" val="{&quot;height&quot;:3338,&quot;width&quot;:7937}"/>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BLOCK" val="0"/>
  <p:tag name="KSO_WM_UNIT_DEC_AREA_ID" val="25136182e3114f46b6c3ca0cac3854a7"/>
  <p:tag name="KSO_WM_UNIT_SM_LIMIT_TYPE" val="2"/>
  <p:tag name="KSO_WM_CHIP_GROUPID" val="5fd07de04d383dce34166708"/>
  <p:tag name="KSO_WM_CHIP_XID" val="5fd07de04d383dce34166709"/>
  <p:tag name="KSO_WM_TEMPLATE_ASSEMBLE_XID" val="606570804054ed1e2fb81690"/>
  <p:tag name="KSO_WM_TEMPLATE_ASSEMBLE_GROUPID" val="606570804054ed1e2fb81690"/>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7417_1*i*1"/>
  <p:tag name="KSO_WM_TEMPLATE_CATEGORY" val="diagram"/>
  <p:tag name="KSO_WM_TEMPLATE_INDEX" val="20217417"/>
  <p:tag name="KSO_WM_UNIT_LAYERLEVEL" val="1"/>
  <p:tag name="KSO_WM_TAG_VERSION" val="1.0"/>
  <p:tag name="KSO_WM_BEAUTIFY_FLAG" val="#wm#"/>
  <p:tag name="KSO_WM_UNIT_BLOCK" val="0"/>
  <p:tag name="KSO_WM_UNIT_SM_LIMIT_TYPE" val="2"/>
  <p:tag name="KSO_WM_UNIT_DEC_AREA_ID" val="e7ff1980d3894a1bb6fd46b57ff4aee9"/>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fd07de04d383dce34166708"/>
  <p:tag name="KSO_WM_CHIP_XID" val="5fd07de04d383dce34166709"/>
  <p:tag name="KSO_WM_UNIT_FILL_FORE_SCHEMECOLOR_INDEX_BRIGHTNESS" val="0"/>
  <p:tag name="KSO_WM_UNIT_FILL_FORE_SCHEMECOLOR_INDEX" val="5"/>
  <p:tag name="KSO_WM_UNIT_FILL_TYPE" val="1"/>
  <p:tag name="KSO_WM_UNIT_VALUE" val="224"/>
  <p:tag name="KSO_WM_TEMPLATE_ASSEMBLE_XID" val="606570804054ed1e2fb81690"/>
  <p:tag name="KSO_WM_TEMPLATE_ASSEMBLE_GROUPID" val="606570804054ed1e2fb81690"/>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7417_1*i*2"/>
  <p:tag name="KSO_WM_TEMPLATE_CATEGORY" val="diagram"/>
  <p:tag name="KSO_WM_TEMPLATE_INDEX" val="20217417"/>
  <p:tag name="KSO_WM_UNIT_LAYERLEVEL" val="1"/>
  <p:tag name="KSO_WM_TAG_VERSION" val="1.0"/>
  <p:tag name="KSO_WM_BEAUTIFY_FLAG" val="#wm#"/>
  <p:tag name="KSO_WM_UNIT_BLOCK" val="0"/>
  <p:tag name="KSO_WM_UNIT_SM_LIMIT_TYPE" val="2"/>
  <p:tag name="KSO_WM_UNIT_DEC_AREA_ID" val="152d74ec4eb043c9b7eeb03a6010262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d07de04d383dce34166708"/>
  <p:tag name="KSO_WM_CHIP_XID" val="5fd07de04d383dce34166709"/>
  <p:tag name="KSO_WM_UNIT_FILL_FORE_SCHEMECOLOR_INDEX_BRIGHTNESS" val="-0.15"/>
  <p:tag name="KSO_WM_UNIT_FILL_FORE_SCHEMECOLOR_INDEX" val="14"/>
  <p:tag name="KSO_WM_UNIT_FILL_TYPE" val="1"/>
  <p:tag name="KSO_WM_UNIT_VALUE" val="375"/>
  <p:tag name="KSO_WM_TEMPLATE_ASSEMBLE_XID" val="606570804054ed1e2fb81690"/>
  <p:tag name="KSO_WM_TEMPLATE_ASSEMBLE_GROUPID" val="606570804054ed1e2fb81690"/>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7417_1*i*3"/>
  <p:tag name="KSO_WM_TEMPLATE_CATEGORY" val="diagram"/>
  <p:tag name="KSO_WM_TEMPLATE_INDEX" val="20217417"/>
  <p:tag name="KSO_WM_UNIT_LAYERLEVEL" val="1"/>
  <p:tag name="KSO_WM_TAG_VERSION" val="1.0"/>
  <p:tag name="KSO_WM_BEAUTIFY_FLAG" val="#wm#"/>
  <p:tag name="KSO_WM_UNIT_BLOCK" val="0"/>
  <p:tag name="KSO_WM_UNIT_SM_LIMIT_TYPE" val="2"/>
  <p:tag name="KSO_WM_UNIT_DEC_AREA_ID" val="9de46e294f0b4ff889a48b926d08a45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d07de04d383dce34166708"/>
  <p:tag name="KSO_WM_CHIP_XID" val="5fd07de04d383dce34166709"/>
  <p:tag name="KSO_WM_UNIT_FILL_FORE_SCHEMECOLOR_INDEX_BRIGHTNESS" val="0"/>
  <p:tag name="KSO_WM_UNIT_FILL_FORE_SCHEMECOLOR_INDEX" val="14"/>
  <p:tag name="KSO_WM_UNIT_FILL_TYPE" val="1"/>
  <p:tag name="KSO_WM_UNIT_VALUE" val="1025"/>
  <p:tag name="KSO_WM_TEMPLATE_ASSEMBLE_XID" val="606570804054ed1e2fb81690"/>
  <p:tag name="KSO_WM_TEMPLATE_ASSEMBLE_GROUPID" val="606570804054ed1e2fb81690"/>
</p:tagLst>
</file>

<file path=ppt/tags/tag212.xml><?xml version="1.0" encoding="utf-8"?>
<p:tagLst xmlns:p="http://schemas.openxmlformats.org/presentationml/2006/main">
  <p:tag name="KSO_WM_UNIT_ISCONTENTSTITLE" val="0"/>
  <p:tag name="KSO_WM_UNIT_ISNUMDGMTITLE" val="0"/>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diagram20217417_1*a*1"/>
  <p:tag name="KSO_WM_TEMPLATE_CATEGORY" val="diagram"/>
  <p:tag name="KSO_WM_TEMPLATE_INDEX" val="20217417"/>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2676e4020c47449a961cff97fad0e34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18aeb0fbd7a9469c97317536f75164cc"/>
  <p:tag name="KSO_WM_UNIT_SUPPORT_BIG_FONT" val="1"/>
  <p:tag name="KSO_WM_UNIT_TEXT_FILL_FORE_SCHEMECOLOR_INDEX_BRIGHTNESS" val="0"/>
  <p:tag name="KSO_WM_UNIT_TEXT_FILL_FORE_SCHEMECOLOR_INDEX" val="13"/>
  <p:tag name="KSO_WM_UNIT_TEXT_FILL_TYPE" val="1"/>
  <p:tag name="KSO_WM_TEMPLATE_ASSEMBLE_XID" val="606570804054ed1e2fb81690"/>
  <p:tag name="KSO_WM_TEMPLATE_ASSEMBLE_GROUPID" val="606570804054ed1e2fb81690"/>
</p:tagLst>
</file>

<file path=ppt/tags/tag213.xml><?xml version="1.0" encoding="utf-8"?>
<p:tagLst xmlns:p="http://schemas.openxmlformats.org/presentationml/2006/main">
  <p:tag name="KSO_WM_SLIDE_ID" val="diagram20217417_1"/>
  <p:tag name="KSO_WM_TEMPLATE_SUBCATEGORY" val="21"/>
  <p:tag name="KSO_WM_TEMPLATE_MASTER_TYPE" val="0"/>
  <p:tag name="KSO_WM_TEMPLATE_COLOR_TYPE" val="1"/>
  <p:tag name="KSO_WM_SLIDE_ITEM_CNT" val="0"/>
  <p:tag name="KSO_WM_SLIDE_INDEX" val="1"/>
  <p:tag name="KSO_WM_TAG_VERSION" val="1.0"/>
  <p:tag name="KSO_WM_BEAUTIFY_FLAG" val="#wm#"/>
  <p:tag name="KSO_WM_TEMPLATE_CATEGORY" val="diagram"/>
  <p:tag name="KSO_WM_TEMPLATE_INDEX" val="20217417"/>
  <p:tag name="KSO_WM_SLIDE_LAYOUT" val="a"/>
  <p:tag name="KSO_WM_SLIDE_LAYOUT_CNT" val="1"/>
  <p:tag name="KSO_WM_SLIDE_TYPE" val="text"/>
  <p:tag name="KSO_WM_SLIDE_SUBTYPE" val="pureTxt"/>
  <p:tag name="KSO_WM_SLIDE_SIZE" val="960*540"/>
  <p:tag name="KSO_WM_SLIDE_POSITION" val="0*0"/>
  <p:tag name="KSO_WM_SLIDE_RATIO" val="1.777778"/>
  <p:tag name="KSO_WM_CHIP_INFOS" val="{&quot;type&quot;:0,&quot;layout_type&quot;:&quot;full&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d07de04d383dce34166709"/>
  <p:tag name="KSO_WM_CHIP_FILLPROP" val="[[{&quot;text_align&quot;:&quot;lm&quot;,&quot;text_direction&quot;:&quot;horizontal&quot;,&quot;support_big_font&quot;:true,&quot;picture_toward&quot;:0,&quot;picture_dockside&quot;:[],&quot;fill_id&quot;:&quot;29d18f7ffd4745349d5fbab5978f6e7b&quot;,&quot;fill_align&quot;:&quot;lm&quot;,&quot;chip_types&quot;:[&quot;text&quot;,&quot;header&quot;]}]]"/>
  <p:tag name="KSO_WM_CHIP_DECFILLPROP" val="[]"/>
  <p:tag name="KSO_WM_SLIDE_CAN_ADD_NAVIGATION" val="1"/>
  <p:tag name="KSO_WM_CHIP_GROUPID" val="5fd07de04d383dce34166708"/>
  <p:tag name="KSO_WM_SLIDE_BK_DARK_LIGHT" val="2"/>
  <p:tag name="KSO_WM_SLIDE_BACKGROUND_TYPE" val="general"/>
  <p:tag name="KSO_WM_SLIDE_SUPPORT_FEATURE_TYPE" val="0"/>
  <p:tag name="KSO_WM_TEMPLATE_ASSEMBLE_XID" val="606570804054ed1e2fb81690"/>
  <p:tag name="KSO_WM_TEMPLATE_ASSEMBLE_GROUPID" val="606570804054ed1e2fb81690"/>
  <p:tag name="KSO_WM_SLIDE_BACKGROUND" val="[&quot;general&quot;]"/>
  <p:tag name="KSO_WM_TEMPLATE_THUMBS_INDEX" val="1、4"/>
  <p:tag name="KSO_WM_SLIDE_LAYOUT_INFO" val="{&quot;backgroundInfo&quot;:[{&quot;bottom&quot;:0,&quot;bottomAbs&quot;:false,&quot;left&quot;:0,&quot;leftAbs&quot;:false,&quot;right&quot;:0,&quot;rightAbs&quot;:false,&quot;top&quot;:0,&quot;topAbs&quot;:false,&quot;type&quot;:&quot;general&quot;}],&quot;direction&quot;:1,&quot;id&quot;:&quot;2021-04-01T16:20:59&quot;,&quot;maxSize&quot;:{&quot;size1&quot;:63.8},&quot;minSize&quot;:{&quot;size1&quot;:63.8},&quot;normalSize&quot;:{&quot;size1&quot;:63.8},&quot;subLayout&quot;:[{&quot;id&quot;:&quot;2021-04-01T16:20:59&quot;,&quot;margin&quot;:{&quot;bottom&quot;:4.2330002784729,&quot;left&quot;:3.809999942779541,&quot;right&quot;:0.02600000612437725,&quot;top&quot;:4.2330002784729},&quot;type&quot;:0},{&quot;id&quot;:&quot;2021-04-01T16:20:59&quot;,&quot;type&quot;:0}],&quot;type&quot;:0}"/>
</p:tagLst>
</file>

<file path=ppt/tags/tag214.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713_1*f*1"/>
  <p:tag name="KSO_WM_TEMPLATE_CATEGORY" val="diagram"/>
  <p:tag name="KSO_WM_TEMPLATE_INDEX" val="20212713"/>
  <p:tag name="KSO_WM_UNIT_LAYERLEVEL" val="1"/>
  <p:tag name="KSO_WM_TAG_VERSION" val="1.0"/>
  <p:tag name="KSO_WM_BEAUTIFY_FLAG" val="#wm#"/>
  <p:tag name="KSO_WM_UNIT_DEFAULT_FONT" val="14;20;2"/>
  <p:tag name="KSO_WM_UNIT_BLOCK" val="0"/>
  <p:tag name="KSO_WM_UNIT_VALUE" val="440"/>
  <p:tag name="KSO_WM_UNIT_SHOW_EDIT_AREA_INDICATION" val="1"/>
  <p:tag name="KSO_WM_CHIP_GROUPID" val="5e6b05596848fb12bee65ac8"/>
  <p:tag name="KSO_WM_CHIP_XID" val="5e6b05596848fb12bee65aca"/>
  <p:tag name="KSO_WM_UNIT_DEC_AREA_ID" val="84a6c56b6ff04b3385062ce2c276b31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a95d889fcf624743b8b9a892c7ba4fc1"/>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6f644054ed1e2fb80930"/>
  <p:tag name="KSO_WM_TEMPLATE_ASSEMBLE_GROUPID" val="60656f644054ed1e2fb80930"/>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
  <p:tag name="KSO_WM_UNIT_PLACING_PICTURE_USER_VIEWPORT" val="{&quot;height&quot;:1407,&quot;width&quot;:1402}"/>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KSO_WM_BEAUTIFY_FLAG" val=""/>
  <p:tag name="KSO_WM_UNIT_PLACING_PICTURE_USER_VIEWPORT" val="{&quot;height&quot;:1407,&quot;width&quot;:1402}"/>
</p:tagLst>
</file>

<file path=ppt/tags/tag223.xml><?xml version="1.0" encoding="utf-8"?>
<p:tagLst xmlns:p="http://schemas.openxmlformats.org/presentationml/2006/main">
  <p:tag name="KSO_WM_UNIT_TEXTBOXSTYLE_SHAPETYPE" val="0"/>
  <p:tag name="KSO_WM_UNIT_TEXTBOXSTYLE_TEMPLATETYPE" val="1"/>
  <p:tag name="KSO_WM_UNIT_PRESET_TEXT" val="点击此处添加正文，文字是您思想的提炼，为了演示发布的良好效果，请言简意赅的阐述您的观点。&#13;您的正文已经经简明扼要，字字珠玑，但信息却千丝万缕、错综复杂，需要用更多。"/>
  <p:tag name="KSO_WM_UNIT_NOCLEAR" val="1"/>
  <p:tag name="KSO_WM_UNIT_VALUE" val="54"/>
  <p:tag name="KSO_WM_UNIT_HIGHLIGHT" val="0"/>
  <p:tag name="KSO_WM_UNIT_COMPATIBLE" val="0"/>
  <p:tag name="KSO_WM_UNIT_DIAGRAM_ISNUMVISUAL" val="0"/>
  <p:tag name="KSO_WM_UNIT_DIAGRAM_ISREFERUNIT" val="0"/>
  <p:tag name="KSO_WM_UNIT_TYPE" val="f"/>
  <p:tag name="KSO_WM_UNIT_INDEX" val="1"/>
  <p:tag name="KSO_WM_UNIT_ID" val="mixed20201941_289*f*1"/>
  <p:tag name="KSO_WM_TEMPLATE_CATEGORY" val="mixed"/>
  <p:tag name="KSO_WM_TEMPLATE_INDEX" val="20201941"/>
  <p:tag name="KSO_WM_UNIT_LAYERLEVEL" val="1"/>
  <p:tag name="KSO_WM_TAG_VERSION" val="1.0"/>
  <p:tag name="KSO_WM_BEAUTIFY_FLAG" val="#wm#"/>
  <p:tag name="KSO_WM_UNIT_TEXTBOXSTYLE_GUID" val="{8e87c3f7-7854-4be6-add6-3d2d4e17f79b}"/>
  <p:tag name="KSO_WM_UNIT_TEXTBOXSTYLE_TYPE" val="8"/>
  <p:tag name="KSO_WM_UNIT_TEXT_FILL_FORE_SCHEMECOLOR_INDEX_BRIGHTNESS" val="0.25"/>
  <p:tag name="KSO_WM_UNIT_TEXT_FILL_FORE_SCHEMECOLOR_INDEX" val="13"/>
  <p:tag name="KSO_WM_UNIT_TEXT_FILL_TYPE" val="1"/>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
  <p:tag name="KSO_WM_UNIT_PLACING_PICTURE_USER_VIEWPORT" val="{&quot;height&quot;:1407,&quot;width&quot;:1402}"/>
</p:tagLst>
</file>

<file path=ppt/tags/tag228.xml><?xml version="1.0" encoding="utf-8"?>
<p:tagLst xmlns:p="http://schemas.openxmlformats.org/presentationml/2006/main">
  <p:tag name="KSO_WM_UNIT_TEXTBOXSTYLE_SHAPETYPE" val="0"/>
  <p:tag name="KSO_WM_UNIT_TEXTBOXSTYLE_TEMPLATETYPE" val="1"/>
  <p:tag name="KSO_WM_UNIT_PRESET_TEXT" val="点击此处添加正文，文字是您思想的提炼，为了演示发布的良好效果，请言简意赅的阐述您的观点。&#13;您的正文已经经简明扼要，字字珠玑，但信息却千丝万缕、错综复杂，需要用更多。"/>
  <p:tag name="KSO_WM_UNIT_NOCLEAR" val="1"/>
  <p:tag name="KSO_WM_UNIT_VALUE" val="54"/>
  <p:tag name="KSO_WM_UNIT_HIGHLIGHT" val="0"/>
  <p:tag name="KSO_WM_UNIT_COMPATIBLE" val="0"/>
  <p:tag name="KSO_WM_UNIT_DIAGRAM_ISNUMVISUAL" val="0"/>
  <p:tag name="KSO_WM_UNIT_DIAGRAM_ISREFERUNIT" val="0"/>
  <p:tag name="KSO_WM_UNIT_TYPE" val="f"/>
  <p:tag name="KSO_WM_UNIT_INDEX" val="1"/>
  <p:tag name="KSO_WM_UNIT_ID" val="mixed20201941_289*f*1"/>
  <p:tag name="KSO_WM_TEMPLATE_CATEGORY" val="mixed"/>
  <p:tag name="KSO_WM_TEMPLATE_INDEX" val="20201941"/>
  <p:tag name="KSO_WM_UNIT_LAYERLEVEL" val="1"/>
  <p:tag name="KSO_WM_TAG_VERSION" val="1.0"/>
  <p:tag name="KSO_WM_BEAUTIFY_FLAG" val="#wm#"/>
  <p:tag name="KSO_WM_UNIT_TEXTBOXSTYLE_GUID" val="{8e87c3f7-7854-4be6-add6-3d2d4e17f79b}"/>
  <p:tag name="KSO_WM_UNIT_TEXTBOXSTYLE_TYPE" val="8"/>
  <p:tag name="KSO_WM_UNIT_TEXT_FILL_FORE_SCHEMECOLOR_INDEX_BRIGHTNESS" val="0.25"/>
  <p:tag name="KSO_WM_UNIT_TEXT_FILL_FORE_SCHEMECOLOR_INDEX" val="13"/>
  <p:tag name="KSO_WM_UNIT_TEXT_FILL_TYPE" val="1"/>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KSO_WM_BEAUTIFY_FLAG" val=""/>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 name="KSO_WM_UNIT_PLACING_PICTURE_USER_VIEWPORT" val="{&quot;height&quot;:1407,&quot;width&quot;:1402}"/>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
  <p:tag name="KSO_WM_UNIT_PLACING_PICTURE_USER_VIEWPORT" val="{&quot;height&quot;:1407,&quot;width&quot;:1402}"/>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KSO_WM_BEAUTIFY_FLAG" val=""/>
  <p:tag name="KSO_WM_UNIT_PLACING_PICTURE_USER_VIEWPORT" val="{&quot;height&quot;:1407,&quot;width&quot;:1402}"/>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BEAUTIFY_FLAG" val=""/>
  <p:tag name="KSO_WM_UNIT_PLACING_PICTURE_USER_VIEWPORT" val="{&quot;height&quot;:1407,&quot;width&quot;:1402}"/>
</p:tagLst>
</file>

<file path=ppt/tags/tag245.xml><?xml version="1.0" encoding="utf-8"?>
<p:tagLst xmlns:p="http://schemas.openxmlformats.org/presentationml/2006/main">
  <p:tag name="KSO_WM_BEAUTIFY_FLAG" val=""/>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BEAUTIFY_FLAG" val=""/>
</p:tagLst>
</file>

<file path=ppt/tags/tag249.xml><?xml version="1.0" encoding="utf-8"?>
<p:tagLst xmlns:p="http://schemas.openxmlformats.org/presentationml/2006/main">
  <p:tag name="KSO_WM_BEAUTIFY_FLAG" val=""/>
  <p:tag name="KSO_WM_UNIT_PLACING_PICTURE_USER_VIEWPORT" val="{&quot;height&quot;:1407,&quot;width&quot;:1402}"/>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KSO_WM_BEAUTIFY_FLAG" val=""/>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 name="KSO_WM_UNIT_PLACING_PICTURE_USER_VIEWPORT" val="{&quot;height&quot;:1407,&quot;width&quot;:1402}"/>
</p:tagLst>
</file>

<file path=ppt/tags/tag254.xml><?xml version="1.0" encoding="utf-8"?>
<p:tagLst xmlns:p="http://schemas.openxmlformats.org/presentationml/2006/main">
  <p:tag name="KSO_WM_BEAUTIFY_FLAG" val=""/>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
  <p:tag name="KSO_WM_UNIT_PLACING_PICTURE_USER_VIEWPORT" val="{&quot;height&quot;:1407,&quot;width&quot;:1402}"/>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0.xml><?xml version="1.0" encoding="utf-8"?>
<p:tagLst xmlns:p="http://schemas.openxmlformats.org/presentationml/2006/main">
  <p:tag name="KSO_WM_BEAUTIFY_FLAG" val=""/>
</p:tagLst>
</file>

<file path=ppt/tags/tag261.xml><?xml version="1.0" encoding="utf-8"?>
<p:tagLst xmlns:p="http://schemas.openxmlformats.org/presentationml/2006/main">
  <p:tag name="KSO_WM_BEAUTIFY_FLAG" val=""/>
  <p:tag name="KSO_WM_UNIT_PLACING_PICTURE_USER_VIEWPORT" val="{&quot;height&quot;:1407,&quot;width&quot;:1402}"/>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KSO_WM_BEAUTIFY_FLAG" val=""/>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KSO_WM_BEAUTIFY_FLAG" val=""/>
  <p:tag name="KSO_WM_UNIT_PLACING_PICTURE_USER_VIEWPORT" val="{&quot;height&quot;:1407,&quot;width&quot;:1402}"/>
</p:tagLst>
</file>

<file path=ppt/tags/tag266.xml><?xml version="1.0" encoding="utf-8"?>
<p:tagLst xmlns:p="http://schemas.openxmlformats.org/presentationml/2006/main">
  <p:tag name="KSO_WM_BEAUTIFY_FLAG" val=""/>
</p:tagLst>
</file>

<file path=ppt/tags/tag267.xml><?xml version="1.0" encoding="utf-8"?>
<p:tagLst xmlns:p="http://schemas.openxmlformats.org/presentationml/2006/main">
  <p:tag name="KSO_WM_BEAUTIFY_FLAG" val=""/>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
  <p:tag name="KSO_WM_UNIT_PLACING_PICTURE_USER_VIEWPORT" val="{&quot;height&quot;:1407,&quot;width&quot;:1402}"/>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BEAUTIFY_FLAG" val=""/>
</p:tagLst>
</file>

<file path=ppt/tags/tag273.xml><?xml version="1.0" encoding="utf-8"?>
<p:tagLst xmlns:p="http://schemas.openxmlformats.org/presentationml/2006/main">
  <p:tag name="KSO_WM_BEAUTIFY_FLAG" val=""/>
  <p:tag name="KSO_WM_UNIT_PLACING_PICTURE_USER_VIEWPORT" val="{&quot;height&quot;:1407,&quot;width&quot;:1402}"/>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KSO_WM_BEAUTIFY_FLAG" val=""/>
</p:tagLst>
</file>

<file path=ppt/tags/tag276.xml><?xml version="1.0" encoding="utf-8"?>
<p:tagLst xmlns:p="http://schemas.openxmlformats.org/presentationml/2006/main">
  <p:tag name="KSO_WM_BEAUTIFY_FLAG" val=""/>
</p:tagLst>
</file>

<file path=ppt/tags/tag277.xml><?xml version="1.0" encoding="utf-8"?>
<p:tagLst xmlns:p="http://schemas.openxmlformats.org/presentationml/2006/main">
  <p:tag name="KSO_WM_BEAUTIFY_FLAG" val=""/>
  <p:tag name="KSO_WM_UNIT_PLACING_PICTURE_USER_VIEWPORT" val="{&quot;height&quot;:1407,&quot;width&quot;:1402}"/>
</p:tagLst>
</file>

<file path=ppt/tags/tag278.xml><?xml version="1.0" encoding="utf-8"?>
<p:tagLst xmlns:p="http://schemas.openxmlformats.org/presentationml/2006/main">
  <p:tag name="resource_record_key" val="{&quot;70&quot;:[3316790,3316158,3315969,3316114,3315919,3312187,3314086,3320073,3316068,3316400,3316234,3314060,3316338,3316342]}"/>
  <p:tag name="commondata" val="eyJoZGlkIjoiMjM0MWZlMjNjZTdmZTRkZDEyMmRjNmJiM2ZlOWRhMjIifQ=="/>
  <p:tag name="KSO_WPP_MARK_KEY" val="5b6d74c7-3b74-4ba6-9472-c844c4e048a2"/>
  <p:tag name="COMMONDATA" val="eyJoZGlkIjoiMGMyMDMxN2Q1MmUwNzY5YWJlMjgxNzkzOTMwZTljOWUifQ=="/>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017_4*l_h_i*1_1_2"/>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FILL_FORE_SCHEMECOLOR_INDEX" val="5"/>
  <p:tag name="KSO_WM_DIAGRAM_MAX_ITEMCNT" val="6"/>
  <p:tag name="KSO_WM_DIAGRAM_MIN_ITEMCNT" val="2"/>
  <p:tag name="KSO_WM_DIAGRAM_VIRTUALLY_FRAME" val="{&quot;height&quot;:399.09999999999997,&quot;width&quot;:56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1017_4*l_h_i*1_2_3"/>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FILL_FORE_SCHEMECOLOR_INDEX" val="6"/>
  <p:tag name="KSO_WM_DIAGRAM_MAX_ITEMCNT" val="6"/>
  <p:tag name="KSO_WM_DIAGRAM_MIN_ITEMCNT" val="2"/>
  <p:tag name="KSO_WM_DIAGRAM_VIRTUALLY_FRAME" val="{&quot;height&quot;:399.09999999999997,&quot;width&quot;:565}"/>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31017_4*l_h_i*1_3_3"/>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FILL_FORE_SCHEMECOLOR_INDEX" val="7"/>
  <p:tag name="KSO_WM_DIAGRAM_MAX_ITEMCNT" val="6"/>
  <p:tag name="KSO_WM_DIAGRAM_MIN_ITEMCNT" val="2"/>
  <p:tag name="KSO_WM_DIAGRAM_VIRTUALLY_FRAME" val="{&quot;height&quot;:399.09999999999997,&quot;width&quot;:565}"/>
  <p:tag name="KSO_WM_DIAGRAM_COLOR_MATCH_VALUE" val="{&quot;shape&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231017_4*l_h_i*1_4_3"/>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FILL_FORE_SCHEMECOLOR_INDEX" val="8"/>
  <p:tag name="KSO_WM_DIAGRAM_MAX_ITEMCNT" val="6"/>
  <p:tag name="KSO_WM_DIAGRAM_MIN_ITEMCNT" val="2"/>
  <p:tag name="KSO_WM_DIAGRAM_VIRTUALLY_FRAME" val="{&quot;height&quot;:399.09999999999997,&quot;width&quot;:565}"/>
  <p:tag name="KSO_WM_DIAGRAM_COLOR_MATCH_VALUE" val="{&quot;shape&quot;:{&quot;fill&quot;:{&quot;solid&quot;:{&quot;brightness&quot;:0,&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3"/>
  <p:tag name="KSO_WM_UNIT_ID" val="diagram20231017_4*l_h_i*1_5_3"/>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FILL_FORE_SCHEMECOLOR_INDEX" val="9"/>
  <p:tag name="KSO_WM_DIAGRAM_MAX_ITEMCNT" val="6"/>
  <p:tag name="KSO_WM_DIAGRAM_MIN_ITEMCNT" val="2"/>
  <p:tag name="KSO_WM_DIAGRAM_VIRTUALLY_FRAME" val="{&quot;height&quot;:399.09999999999997,&quot;width&quot;:565}"/>
  <p:tag name="KSO_WM_DIAGRAM_COLOR_MATCH_VALUE" val="{&quot;shape&quot;:{&quot;fill&quot;:{&quot;solid&quot;:{&quot;brightness&quot;:0,&quot;colorType&quot;:1,&quot;foreColorIndex&quot;:9,&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7.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BLOCK" val="0"/>
  <p:tag name="KSO_WM_UNIT_DEC_AREA_ID" val="25136182e3114f46b6c3ca0cac3854a7"/>
  <p:tag name="KSO_WM_UNIT_SM_LIMIT_TYPE" val="2"/>
  <p:tag name="KSO_WM_CHIP_GROUPID" val="5fd07de04d383dce34166708"/>
  <p:tag name="KSO_WM_CHIP_XID" val="5fd07de04d383dce34166709"/>
  <p:tag name="KSO_WM_TEMPLATE_ASSEMBLE_XID" val="606570804054ed1e2fb81690"/>
  <p:tag name="KSO_WM_TEMPLATE_ASSEMBLE_GROUPID" val="606570804054ed1e2fb81690"/>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7417_1*i*1"/>
  <p:tag name="KSO_WM_TEMPLATE_CATEGORY" val="diagram"/>
  <p:tag name="KSO_WM_TEMPLATE_INDEX" val="20217417"/>
  <p:tag name="KSO_WM_UNIT_LAYERLEVEL" val="1"/>
  <p:tag name="KSO_WM_TAG_VERSION" val="1.0"/>
  <p:tag name="KSO_WM_BEAUTIFY_FLAG" val="#wm#"/>
  <p:tag name="KSO_WM_UNIT_BLOCK" val="0"/>
  <p:tag name="KSO_WM_UNIT_SM_LIMIT_TYPE" val="2"/>
  <p:tag name="KSO_WM_UNIT_DEC_AREA_ID" val="e7ff1980d3894a1bb6fd46b57ff4aee9"/>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fd07de04d383dce34166708"/>
  <p:tag name="KSO_WM_CHIP_XID" val="5fd07de04d383dce34166709"/>
  <p:tag name="KSO_WM_UNIT_FILL_FORE_SCHEMECOLOR_INDEX_BRIGHTNESS" val="0"/>
  <p:tag name="KSO_WM_UNIT_FILL_FORE_SCHEMECOLOR_INDEX" val="5"/>
  <p:tag name="KSO_WM_UNIT_FILL_TYPE" val="1"/>
  <p:tag name="KSO_WM_UNIT_VALUE" val="224"/>
  <p:tag name="KSO_WM_TEMPLATE_ASSEMBLE_XID" val="606570804054ed1e2fb81690"/>
  <p:tag name="KSO_WM_TEMPLATE_ASSEMBLE_GROUPID" val="606570804054ed1e2fb81690"/>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7417_1*i*2"/>
  <p:tag name="KSO_WM_TEMPLATE_CATEGORY" val="diagram"/>
  <p:tag name="KSO_WM_TEMPLATE_INDEX" val="20217417"/>
  <p:tag name="KSO_WM_UNIT_LAYERLEVEL" val="1"/>
  <p:tag name="KSO_WM_TAG_VERSION" val="1.0"/>
  <p:tag name="KSO_WM_BEAUTIFY_FLAG" val="#wm#"/>
  <p:tag name="KSO_WM_UNIT_BLOCK" val="0"/>
  <p:tag name="KSO_WM_UNIT_SM_LIMIT_TYPE" val="2"/>
  <p:tag name="KSO_WM_UNIT_DEC_AREA_ID" val="152d74ec4eb043c9b7eeb03a6010262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d07de04d383dce34166708"/>
  <p:tag name="KSO_WM_CHIP_XID" val="5fd07de04d383dce34166709"/>
  <p:tag name="KSO_WM_UNIT_FILL_FORE_SCHEMECOLOR_INDEX_BRIGHTNESS" val="-0.15"/>
  <p:tag name="KSO_WM_UNIT_FILL_FORE_SCHEMECOLOR_INDEX" val="14"/>
  <p:tag name="KSO_WM_UNIT_FILL_TYPE" val="1"/>
  <p:tag name="KSO_WM_UNIT_VALUE" val="375"/>
  <p:tag name="KSO_WM_TEMPLATE_ASSEMBLE_XID" val="606570804054ed1e2fb81690"/>
  <p:tag name="KSO_WM_TEMPLATE_ASSEMBLE_GROUPID" val="606570804054ed1e2fb81690"/>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7417_1*i*3"/>
  <p:tag name="KSO_WM_TEMPLATE_CATEGORY" val="diagram"/>
  <p:tag name="KSO_WM_TEMPLATE_INDEX" val="20217417"/>
  <p:tag name="KSO_WM_UNIT_LAYERLEVEL" val="1"/>
  <p:tag name="KSO_WM_TAG_VERSION" val="1.0"/>
  <p:tag name="KSO_WM_BEAUTIFY_FLAG" val="#wm#"/>
  <p:tag name="KSO_WM_UNIT_BLOCK" val="0"/>
  <p:tag name="KSO_WM_UNIT_SM_LIMIT_TYPE" val="2"/>
  <p:tag name="KSO_WM_UNIT_DEC_AREA_ID" val="9de46e294f0b4ff889a48b926d08a45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d07de04d383dce34166708"/>
  <p:tag name="KSO_WM_CHIP_XID" val="5fd07de04d383dce34166709"/>
  <p:tag name="KSO_WM_UNIT_FILL_FORE_SCHEMECOLOR_INDEX_BRIGHTNESS" val="0"/>
  <p:tag name="KSO_WM_UNIT_FILL_FORE_SCHEMECOLOR_INDEX" val="14"/>
  <p:tag name="KSO_WM_UNIT_FILL_TYPE" val="1"/>
  <p:tag name="KSO_WM_UNIT_VALUE" val="1025"/>
  <p:tag name="KSO_WM_TEMPLATE_ASSEMBLE_XID" val="606570804054ed1e2fb81690"/>
  <p:tag name="KSO_WM_TEMPLATE_ASSEMBLE_GROUPID" val="606570804054ed1e2fb81690"/>
</p:tagLst>
</file>

<file path=ppt/tags/tag96.xml><?xml version="1.0" encoding="utf-8"?>
<p:tagLst xmlns:p="http://schemas.openxmlformats.org/presentationml/2006/main">
  <p:tag name="KSO_WM_UNIT_ISCONTENTSTITLE" val="0"/>
  <p:tag name="KSO_WM_UNIT_ISNUMDGMTITLE" val="0"/>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diagram20217417_1*a*1"/>
  <p:tag name="KSO_WM_TEMPLATE_CATEGORY" val="diagram"/>
  <p:tag name="KSO_WM_TEMPLATE_INDEX" val="20217417"/>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2676e4020c47449a961cff97fad0e34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18aeb0fbd7a9469c97317536f75164cc"/>
  <p:tag name="KSO_WM_UNIT_SUPPORT_BIG_FONT" val="1"/>
  <p:tag name="KSO_WM_UNIT_TEXT_FILL_FORE_SCHEMECOLOR_INDEX_BRIGHTNESS" val="0"/>
  <p:tag name="KSO_WM_UNIT_TEXT_FILL_FORE_SCHEMECOLOR_INDEX" val="13"/>
  <p:tag name="KSO_WM_UNIT_TEXT_FILL_TYPE" val="1"/>
  <p:tag name="KSO_WM_TEMPLATE_ASSEMBLE_XID" val="606570804054ed1e2fb81690"/>
  <p:tag name="KSO_WM_TEMPLATE_ASSEMBLE_GROUPID" val="606570804054ed1e2fb81690"/>
</p:tagLst>
</file>

<file path=ppt/tags/tag97.xml><?xml version="1.0" encoding="utf-8"?>
<p:tagLst xmlns:p="http://schemas.openxmlformats.org/presentationml/2006/main">
  <p:tag name="KSO_WM_SLIDE_ID" val="diagram20217417_1"/>
  <p:tag name="KSO_WM_TEMPLATE_SUBCATEGORY" val="21"/>
  <p:tag name="KSO_WM_TEMPLATE_MASTER_TYPE" val="0"/>
  <p:tag name="KSO_WM_TEMPLATE_COLOR_TYPE" val="1"/>
  <p:tag name="KSO_WM_SLIDE_ITEM_CNT" val="0"/>
  <p:tag name="KSO_WM_SLIDE_INDEX" val="1"/>
  <p:tag name="KSO_WM_TAG_VERSION" val="1.0"/>
  <p:tag name="KSO_WM_BEAUTIFY_FLAG" val="#wm#"/>
  <p:tag name="KSO_WM_TEMPLATE_CATEGORY" val="diagram"/>
  <p:tag name="KSO_WM_TEMPLATE_INDEX" val="20217417"/>
  <p:tag name="KSO_WM_SLIDE_LAYOUT" val="a"/>
  <p:tag name="KSO_WM_SLIDE_LAYOUT_CNT" val="1"/>
  <p:tag name="KSO_WM_SLIDE_TYPE" val="text"/>
  <p:tag name="KSO_WM_SLIDE_SUBTYPE" val="pureTxt"/>
  <p:tag name="KSO_WM_SLIDE_SIZE" val="960*540"/>
  <p:tag name="KSO_WM_SLIDE_POSITION" val="0*0"/>
  <p:tag name="KSO_WM_SLIDE_RATIO" val="1.777778"/>
  <p:tag name="KSO_WM_CHIP_INFOS" val="{&quot;type&quot;:0,&quot;layout_type&quot;:&quot;full&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d07de04d383dce34166709"/>
  <p:tag name="KSO_WM_CHIP_FILLPROP" val="[[{&quot;text_align&quot;:&quot;lm&quot;,&quot;text_direction&quot;:&quot;horizontal&quot;,&quot;support_big_font&quot;:true,&quot;picture_toward&quot;:0,&quot;picture_dockside&quot;:[],&quot;fill_id&quot;:&quot;29d18f7ffd4745349d5fbab5978f6e7b&quot;,&quot;fill_align&quot;:&quot;lm&quot;,&quot;chip_types&quot;:[&quot;text&quot;,&quot;header&quot;]}]]"/>
  <p:tag name="KSO_WM_CHIP_DECFILLPROP" val="[]"/>
  <p:tag name="KSO_WM_SLIDE_CAN_ADD_NAVIGATION" val="1"/>
  <p:tag name="KSO_WM_CHIP_GROUPID" val="5fd07de04d383dce34166708"/>
  <p:tag name="KSO_WM_SLIDE_BK_DARK_LIGHT" val="2"/>
  <p:tag name="KSO_WM_SLIDE_BACKGROUND_TYPE" val="general"/>
  <p:tag name="KSO_WM_SLIDE_SUPPORT_FEATURE_TYPE" val="0"/>
  <p:tag name="KSO_WM_TEMPLATE_ASSEMBLE_XID" val="606570804054ed1e2fb81690"/>
  <p:tag name="KSO_WM_TEMPLATE_ASSEMBLE_GROUPID" val="606570804054ed1e2fb81690"/>
  <p:tag name="KSO_WM_SLIDE_BACKGROUND" val="[&quot;general&quot;]"/>
  <p:tag name="KSO_WM_TEMPLATE_THUMBS_INDEX" val="1、4"/>
  <p:tag name="KSO_WM_SLIDE_LAYOUT_INFO" val="{&quot;backgroundInfo&quot;:[{&quot;bottom&quot;:0,&quot;bottomAbs&quot;:false,&quot;left&quot;:0,&quot;leftAbs&quot;:false,&quot;right&quot;:0,&quot;rightAbs&quot;:false,&quot;top&quot;:0,&quot;topAbs&quot;:false,&quot;type&quot;:&quot;general&quot;}],&quot;direction&quot;:1,&quot;id&quot;:&quot;2021-04-01T16:20:59&quot;,&quot;maxSize&quot;:{&quot;size1&quot;:63.8},&quot;minSize&quot;:{&quot;size1&quot;:63.8},&quot;normalSize&quot;:{&quot;size1&quot;:63.8},&quot;subLayout&quot;:[{&quot;id&quot;:&quot;2021-04-01T16:20:59&quot;,&quot;margin&quot;:{&quot;bottom&quot;:4.2330002784729,&quot;left&quot;:3.809999942779541,&quot;right&quot;:0.02600000612437725,&quot;top&quot;:4.2330002784729},&quot;type&quot;:0},{&quot;id&quot;:&quot;2021-04-01T16:20:59&quot;,&quot;type&quot;:0}],&quot;type&quot;:0}"/>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BLOCK" val="0"/>
  <p:tag name="KSO_WM_UNIT_DEC_AREA_ID" val="25136182e3114f46b6c3ca0cac3854a7"/>
  <p:tag name="KSO_WM_UNIT_SM_LIMIT_TYPE" val="2"/>
  <p:tag name="KSO_WM_CHIP_GROUPID" val="5fd07de04d383dce34166708"/>
  <p:tag name="KSO_WM_CHIP_XID" val="5fd07de04d383dce34166709"/>
  <p:tag name="KSO_WM_TEMPLATE_ASSEMBLE_XID" val="606570804054ed1e2fb81690"/>
  <p:tag name="KSO_WM_TEMPLATE_ASSEMBLE_GROUPID" val="606570804054ed1e2fb81690"/>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7858</Words>
  <Application>WPS 演示</Application>
  <PresentationFormat>宽屏</PresentationFormat>
  <Paragraphs>265</Paragraphs>
  <Slides>31</Slides>
  <Notes>4</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31</vt:i4>
      </vt:variant>
    </vt:vector>
  </HeadingPairs>
  <TitlesOfParts>
    <vt:vector size="47" baseType="lpstr">
      <vt:lpstr>Arial</vt:lpstr>
      <vt:lpstr>宋体</vt:lpstr>
      <vt:lpstr>Wingdings</vt:lpstr>
      <vt:lpstr>Wingdings</vt:lpstr>
      <vt:lpstr>思源黑体 CN Normal</vt:lpstr>
      <vt:lpstr>思源黑体 CN Normal</vt:lpstr>
      <vt:lpstr>微软雅黑</vt:lpstr>
      <vt:lpstr>Times New Roman</vt:lpstr>
      <vt:lpstr>黑体</vt:lpstr>
      <vt:lpstr>Calibri</vt:lpstr>
      <vt:lpstr>Segoe UI</vt:lpstr>
      <vt:lpstr>Arial Unicode MS</vt:lpstr>
      <vt:lpstr>等线</vt:lpstr>
      <vt:lpstr>WPS-Bullets</vt:lpstr>
      <vt:lpstr>Segoe Print</vt:lpstr>
      <vt:lpstr>WPS</vt:lpstr>
      <vt:lpstr>PowerPoint 演示文稿</vt:lpstr>
      <vt:lpstr>教材简介</vt:lpstr>
      <vt:lpstr>作者简介</vt:lpstr>
      <vt:lpstr> 提纲</vt:lpstr>
      <vt:lpstr>PowerPoint 演示文稿</vt:lpstr>
      <vt:lpstr>14.1 项目背景</vt:lpstr>
      <vt:lpstr>PowerPoint 演示文稿</vt:lpstr>
      <vt:lpstr>14.2 企业面临的挑战</vt:lpstr>
      <vt:lpstr>PowerPoint 演示文稿</vt:lpstr>
      <vt:lpstr>14.3 建设方案</vt:lpstr>
      <vt:lpstr>14.3 建设方案</vt:lpstr>
      <vt:lpstr>14.3 建设方案</vt:lpstr>
      <vt:lpstr>PowerPoint 演示文稿</vt:lpstr>
      <vt:lpstr>14.4 实施成果</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林子雨</cp:lastModifiedBy>
  <cp:revision>318</cp:revision>
  <dcterms:created xsi:type="dcterms:W3CDTF">2019-06-19T02:08:00Z</dcterms:created>
  <dcterms:modified xsi:type="dcterms:W3CDTF">2024-08-16T08:03:25Z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2052-12.1.0.17827</vt:lpwstr>
  </property>
  <property fmtid="{D5CDD505-2E9C-101B-9397-08002B2CF9AE}" pid="3" name="ICV">
    <vt:lpwstr>096679F4451E4D048F3560466CEE97BF_11</vt:lpwstr>
  </property>
</Properties>
</file>