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310" r:id="rId5"/>
    <p:sldId id="311" r:id="rId6"/>
    <p:sldId id="258" r:id="rId7"/>
    <p:sldId id="275" r:id="rId8"/>
    <p:sldId id="260" r:id="rId9"/>
    <p:sldId id="276" r:id="rId10"/>
    <p:sldId id="262" r:id="rId11"/>
    <p:sldId id="277" r:id="rId12"/>
    <p:sldId id="264" r:id="rId13"/>
    <p:sldId id="279" r:id="rId14"/>
    <p:sldId id="265" r:id="rId15"/>
    <p:sldId id="280" r:id="rId16"/>
    <p:sldId id="266" r:id="rId17"/>
    <p:sldId id="270" r:id="rId18"/>
    <p:sldId id="281" r:id="rId19"/>
    <p:sldId id="268" r:id="rId20"/>
    <p:sldId id="271" r:id="rId21"/>
    <p:sldId id="272" r:id="rId22"/>
    <p:sldId id="278" r:id="rId23"/>
    <p:sldId id="282" r:id="rId24"/>
    <p:sldId id="273" r:id="rId25"/>
    <p:sldId id="28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 Huang" initials="" lastIdx="5" clrIdx="0"/>
  <p:cmAuthor id="7" name="冯 杰" initials="冯" lastIdx="7" clrIdx="6"/>
  <p:cmAuthor id="1" name="slt" initials="s" lastIdx="13" clrIdx="0"/>
  <p:cmAuthor id="2" name="Macco Qu" initials="MQ" lastIdx="70" clrIdx="1"/>
  <p:cmAuthor id="3" name="quhep" initials="q" lastIdx="33" clrIdx="2"/>
  <p:cmAuthor id="4" name="CEPRI-0592" initials="C" lastIdx="1" clrIdx="3"/>
  <p:cmAuthor id="5" name="24096" initials="2" lastIdx="1" clrIdx="4"/>
  <p:cmAuthor id="6" name="作者" initials="A" lastIdx="5"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822F"/>
    <a:srgbClr val="0557CD"/>
    <a:srgbClr val="000000"/>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356.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R="0" defTabSz="457200" eaLnBrk="1" fontAlgn="auto" hangingPunct="1">
              <a:spcBef>
                <a:spcPts val="0"/>
              </a:spcBef>
              <a:spcAft>
                <a:spcPts val="0"/>
              </a:spcAft>
              <a:buClrTx/>
              <a:buSzTx/>
              <a:buFontTx/>
              <a:buNone/>
              <a:defRPr/>
            </a:pPr>
            <a:r>
              <a:rPr lang="zh-CN" altLang="en-US" b="1" noProof="0" dirty="0">
                <a:solidFill>
                  <a:schemeClr val="bg1"/>
                </a:solidFill>
                <a:latin typeface="Times New Roman" panose="02020603050405020304" pitchFamily="18" charset="0"/>
                <a:sym typeface="+mn-ea"/>
              </a:rPr>
              <a:t>数据治理概论课程</a:t>
            </a:r>
            <a:r>
              <a:rPr lang="zh-CN" altLang="en-US" b="1" spc="300" noProof="0" dirty="0">
                <a:solidFill>
                  <a:schemeClr val="bg1"/>
                </a:solidFill>
                <a:latin typeface="微软雅黑" panose="020B0503020204020204" charset="-122"/>
                <a:ea typeface="微软雅黑" panose="020B0503020204020204" charset="-122"/>
                <a:sym typeface="+mn-ea"/>
              </a:rPr>
              <a:t>第</a:t>
            </a:r>
            <a:r>
              <a:rPr lang="en-US" altLang="zh-CN" b="1" spc="300" noProof="0" dirty="0">
                <a:solidFill>
                  <a:schemeClr val="bg1"/>
                </a:solidFill>
                <a:latin typeface="微软雅黑" panose="020B0503020204020204" charset="-122"/>
                <a:ea typeface="微软雅黑" panose="020B0503020204020204" charset="-122"/>
                <a:sym typeface="+mn-ea"/>
              </a:rPr>
              <a:t>13</a:t>
            </a:r>
            <a:r>
              <a:rPr lang="zh-CN" altLang="en-US" b="1" spc="300" noProof="0" dirty="0">
                <a:solidFill>
                  <a:schemeClr val="bg1"/>
                </a:solidFill>
                <a:latin typeface="微软雅黑" panose="020B0503020204020204" charset="-122"/>
                <a:ea typeface="微软雅黑" panose="020B0503020204020204" charset="-122"/>
                <a:sym typeface="+mn-ea"/>
              </a:rPr>
              <a:t>章 </a:t>
            </a:r>
            <a:r>
              <a:rPr lang="zh-CN" altLang="en-US" b="1" spc="300" noProof="0" dirty="0">
                <a:solidFill>
                  <a:schemeClr val="bg1"/>
                </a:solidFill>
                <a:latin typeface="微软雅黑" panose="020B0503020204020204" charset="-122"/>
                <a:ea typeface="微软雅黑" panose="020B0503020204020204" charset="-122"/>
                <a:sym typeface="+mn-ea"/>
              </a:rPr>
              <a:t>某制造企业数据治理</a:t>
            </a:r>
            <a:endParaRPr kumimoji="0" lang="zh-CN" altLang="en-US"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spcBef>
                <a:spcPts val="0"/>
              </a:spcBef>
              <a:spcAft>
                <a:spcPts val="0"/>
              </a:spcAft>
              <a:buClrTx/>
              <a:buSzTx/>
              <a:buFontTx/>
              <a:buNone/>
              <a:defRPr/>
            </a:pP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该企业的业务数据现状如下。</a:t>
            </a:r>
            <a:endParaRPr lang="zh-CN" altLang="en-US" kern="100" dirty="0">
              <a:latin typeface="微软雅黑" panose="020B0503020204020204" charset="-122"/>
              <a:ea typeface="微软雅黑" panose="020B0503020204020204" charset="-122"/>
              <a:sym typeface="+mn-ea"/>
            </a:endParaRPr>
          </a:p>
          <a:p>
            <a:r>
              <a:rPr lang="en-US" altLang="zh-CN" b="1">
                <a:solidFill>
                  <a:schemeClr val="bg1"/>
                </a:solidFill>
                <a:latin typeface="微软雅黑" panose="020B0503020204020204" charset="-122"/>
                <a:ea typeface="微软雅黑" panose="020B0503020204020204" charset="-122"/>
                <a:sym typeface="+mn-ea"/>
              </a:rPr>
              <a:t>1</a:t>
            </a:r>
            <a:r>
              <a:rPr lang="zh-CN" altLang="en-US" b="1">
                <a:solidFill>
                  <a:schemeClr val="bg1"/>
                </a:solidFill>
                <a:latin typeface="微软雅黑" panose="020B0503020204020204" charset="-122"/>
                <a:ea typeface="微软雅黑" panose="020B0503020204020204" charset="-122"/>
                <a:sym typeface="+mn-ea"/>
              </a:rPr>
              <a:t>数据缺乏追溯方式</a:t>
            </a:r>
            <a:endParaRPr lang="zh-CN" altLang="en-US" b="1">
              <a:solidFill>
                <a:schemeClr val="bg1"/>
              </a:solidFill>
              <a:latin typeface="微软雅黑" panose="020B0503020204020204" charset="-122"/>
              <a:ea typeface="微软雅黑" panose="020B0503020204020204" charset="-122"/>
              <a:sym typeface="+mn-ea"/>
            </a:endParaRPr>
          </a:p>
          <a:p>
            <a:r>
              <a:rPr lang="zh-CN" altLang="en-US">
                <a:solidFill>
                  <a:srgbClr val="3E3A39">
                    <a:alpha val="60000"/>
                  </a:srgbClr>
                </a:solidFill>
                <a:latin typeface="微软雅黑" panose="020B0503020204020204" charset="-122"/>
                <a:ea typeface="微软雅黑" panose="020B0503020204020204" charset="-122"/>
                <a:sym typeface="+mn-ea"/>
              </a:rPr>
              <a:t>各部门只关心本部门的数据需求，每项数据需求没有统一管理机制和工具，部门间数据共享能力差，缺乏数据应用与数据开发、数据源之间的联动管理方式。</a:t>
            </a:r>
            <a:endParaRPr lang="zh-CN" altLang="en-US">
              <a:solidFill>
                <a:srgbClr val="3E3A39">
                  <a:alpha val="60000"/>
                </a:srgbClr>
              </a:solidFill>
              <a:latin typeface="微软雅黑" panose="020B0503020204020204" charset="-122"/>
              <a:ea typeface="微软雅黑" panose="020B0503020204020204" charset="-122"/>
              <a:sym typeface="+mn-ea"/>
            </a:endParaRPr>
          </a:p>
          <a:p>
            <a:r>
              <a:rPr lang="en-US" altLang="zh-CN" b="1">
                <a:solidFill>
                  <a:schemeClr val="bg1"/>
                </a:solidFill>
                <a:latin typeface="微软雅黑" panose="020B0503020204020204" charset="-122"/>
                <a:ea typeface="微软雅黑" panose="020B0503020204020204" charset="-122"/>
                <a:sym typeface="+mn-ea"/>
              </a:rPr>
              <a:t>2</a:t>
            </a:r>
            <a:r>
              <a:rPr lang="zh-CN" altLang="en-US" b="1">
                <a:solidFill>
                  <a:schemeClr val="bg1"/>
                </a:solidFill>
                <a:latin typeface="微软雅黑" panose="020B0503020204020204" charset="-122"/>
                <a:ea typeface="微软雅黑" panose="020B0503020204020204" charset="-122"/>
                <a:sym typeface="+mn-ea"/>
              </a:rPr>
              <a:t>数据类型多、数量大</a:t>
            </a:r>
            <a:endParaRPr lang="zh-CN" altLang="en-US" b="1">
              <a:solidFill>
                <a:schemeClr val="bg1"/>
              </a:solidFill>
              <a:latin typeface="微软雅黑" panose="020B0503020204020204" charset="-122"/>
              <a:ea typeface="微软雅黑" panose="020B0503020204020204" charset="-122"/>
              <a:sym typeface="+mn-ea"/>
            </a:endParaRPr>
          </a:p>
          <a:p>
            <a:r>
              <a:rPr lang="zh-CN" altLang="en-US">
                <a:solidFill>
                  <a:srgbClr val="3E3A39">
                    <a:alpha val="60000"/>
                  </a:srgbClr>
                </a:solidFill>
                <a:latin typeface="微软雅黑" panose="020B0503020204020204" charset="-122"/>
                <a:ea typeface="微软雅黑" panose="020B0503020204020204" charset="-122"/>
                <a:sym typeface="+mn-ea"/>
              </a:rPr>
              <a:t>对于多种形式的数据开发未能从数据角度统一管理，面对变化频繁的需求，企业无法较好地控制数据开发过程和流向，排查数据问题时非常费时费力。</a:t>
            </a:r>
            <a:endParaRPr lang="zh-CN" altLang="en-US">
              <a:solidFill>
                <a:srgbClr val="3E3A39">
                  <a:alpha val="60000"/>
                </a:srgbClr>
              </a:solidFill>
              <a:latin typeface="微软雅黑" panose="020B0503020204020204" charset="-122"/>
              <a:ea typeface="微软雅黑" panose="020B0503020204020204" charset="-122"/>
              <a:sym typeface="+mn-ea"/>
            </a:endParaRPr>
          </a:p>
          <a:p>
            <a:r>
              <a:rPr lang="en-US" altLang="zh-CN" b="1" kern="100" dirty="0">
                <a:latin typeface="微软雅黑" panose="020B0503020204020204" charset="-122"/>
                <a:ea typeface="微软雅黑" panose="020B0503020204020204" charset="-122"/>
                <a:sym typeface="+mn-ea"/>
              </a:rPr>
              <a:t>3</a:t>
            </a:r>
            <a:r>
              <a:rPr lang="zh-CN" altLang="en-US" b="1">
                <a:solidFill>
                  <a:schemeClr val="bg1"/>
                </a:solidFill>
                <a:latin typeface="微软雅黑" panose="020B0503020204020204" charset="-122"/>
                <a:ea typeface="微软雅黑" panose="020B0503020204020204" charset="-122"/>
                <a:sym typeface="+mn-ea"/>
              </a:rPr>
              <a:t>数据缺少管理机制</a:t>
            </a:r>
            <a:endParaRPr lang="zh-CN" altLang="en-US" b="1">
              <a:solidFill>
                <a:schemeClr val="bg1"/>
              </a:solidFill>
              <a:latin typeface="微软雅黑" panose="020B0503020204020204" charset="-122"/>
              <a:ea typeface="微软雅黑" panose="020B0503020204020204" charset="-122"/>
              <a:sym typeface="+mn-ea"/>
            </a:endParaRPr>
          </a:p>
          <a:p>
            <a:r>
              <a:rPr lang="zh-CN" altLang="en-US">
                <a:solidFill>
                  <a:srgbClr val="3E3A39">
                    <a:alpha val="60000"/>
                  </a:srgbClr>
                </a:solidFill>
                <a:latin typeface="微软雅黑" panose="020B0503020204020204" charset="-122"/>
                <a:ea typeface="微软雅黑" panose="020B0503020204020204" charset="-122"/>
                <a:sym typeface="+mn-ea"/>
              </a:rPr>
              <a:t>业务系统建设未考虑统一的数据架构设计要求，数据交换、数据共享困难，未达到数据完整性、数据合规性、数据一致性等要求，数据冗余问题突出。</a:t>
            </a:r>
            <a:endParaRPr lang="zh-CN" altLang="en-US">
              <a:solidFill>
                <a:srgbClr val="3E3A39">
                  <a:alpha val="60000"/>
                </a:srgbClr>
              </a:solidFill>
              <a:latin typeface="微软雅黑" panose="020B0503020204020204" charset="-122"/>
              <a:ea typeface="微软雅黑" panose="020B0503020204020204" charset="-122"/>
              <a:sym typeface="+mn-ea"/>
            </a:endParaRPr>
          </a:p>
          <a:p>
            <a:r>
              <a:rPr lang="en-US" altLang="zh-CN" b="1" kern="100" dirty="0">
                <a:latin typeface="微软雅黑" panose="020B0503020204020204" charset="-122"/>
                <a:ea typeface="微软雅黑" panose="020B0503020204020204" charset="-122"/>
                <a:sym typeface="+mn-ea"/>
              </a:rPr>
              <a:t>4</a:t>
            </a:r>
            <a:r>
              <a:rPr lang="zh-CN" altLang="en-US" b="1">
                <a:solidFill>
                  <a:schemeClr val="bg1"/>
                </a:solidFill>
                <a:latin typeface="微软雅黑" panose="020B0503020204020204" charset="-122"/>
                <a:ea typeface="微软雅黑" panose="020B0503020204020204" charset="-122"/>
                <a:sym typeface="+mn-ea"/>
              </a:rPr>
              <a:t>管控体系暂无统一建设</a:t>
            </a:r>
            <a:endParaRPr lang="zh-CN" altLang="en-US" b="1">
              <a:solidFill>
                <a:schemeClr val="bg1"/>
              </a:solidFill>
              <a:latin typeface="微软雅黑" panose="020B0503020204020204" charset="-122"/>
              <a:ea typeface="微软雅黑" panose="020B0503020204020204" charset="-122"/>
              <a:sym typeface="+mn-ea"/>
            </a:endParaRPr>
          </a:p>
          <a:p>
            <a:r>
              <a:rPr lang="zh-CN" altLang="en-US">
                <a:solidFill>
                  <a:srgbClr val="3E3A39">
                    <a:alpha val="60000"/>
                  </a:srgbClr>
                </a:solidFill>
                <a:latin typeface="微软雅黑" panose="020B0503020204020204" charset="-122"/>
                <a:ea typeface="微软雅黑" panose="020B0503020204020204" charset="-122"/>
                <a:sym typeface="+mn-ea"/>
              </a:rPr>
              <a:t>针对数据质量管控，职责划分不清，标准规范不统一，未形成统一的管理体系、管理规范和执行流程，并且未建立有效、常态的管理和执行组织来定期开展数据质量评估工作。</a:t>
            </a:r>
            <a:endParaRPr lang="en-US" altLang="zh-CN" b="1"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13.4 </a:t>
            </a:r>
            <a:r>
              <a:rPr lang="en-US" altLang="zh-CN" b="1" dirty="0">
                <a:solidFill>
                  <a:srgbClr val="000000"/>
                </a:solidFill>
                <a:uFillTx/>
                <a:latin typeface="微软雅黑" panose="020B0503020204020204" charset="-122"/>
                <a:ea typeface="微软雅黑" panose="020B0503020204020204" charset="-122"/>
                <a:sym typeface="+mn-ea"/>
              </a:rPr>
              <a:t>数据治理建设目标</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针对企业目前痛点及业务数据现状分析，以数据治理建设为核心，以数据价值驱动为指引，建立面向场景化服务的能力，通过数据视角掌握企业发展方向及企业当前的实际需求，最终实现为企业业务赋能。数据治理建设目标如下：</a:t>
            </a:r>
            <a:endParaRPr lang="zh-CN" altLang="en-US" kern="100" dirty="0">
              <a:latin typeface="微软雅黑" panose="020B0503020204020204" charset="-122"/>
              <a:ea typeface="微软雅黑" panose="020B0503020204020204" charset="-122"/>
              <a:sym typeface="+mn-ea"/>
            </a:endParaRPr>
          </a:p>
          <a:p>
            <a:r>
              <a:rPr lang="en-US" altLang="zh-CN" kern="100" dirty="0">
                <a:latin typeface="微软雅黑" panose="020B0503020204020204" charset="-122"/>
                <a:ea typeface="微软雅黑" panose="020B0503020204020204" charset="-122"/>
                <a:sym typeface="+mn-ea"/>
              </a:rPr>
              <a:t>1</a:t>
            </a:r>
            <a:r>
              <a:rPr lang="zh-CN" b="1">
                <a:latin typeface="微软雅黑" panose="020B0503020204020204" charset="-122"/>
                <a:ea typeface="微软雅黑" panose="020B0503020204020204" charset="-122"/>
                <a:cs typeface="微软雅黑" panose="020B0503020204020204" charset="-122"/>
                <a:sym typeface="+mn-ea"/>
              </a:rPr>
              <a:t>打通业务与数据脉络，提升数据协同能力</a:t>
            </a:r>
            <a:endParaRPr lang="zh-CN" b="1">
              <a:latin typeface="微软雅黑" panose="020B0503020204020204" charset="-122"/>
              <a:ea typeface="微软雅黑" panose="020B0503020204020204" charset="-122"/>
              <a:cs typeface="微软雅黑" panose="020B0503020204020204" charset="-122"/>
              <a:sym typeface="+mn-ea"/>
            </a:endParaRPr>
          </a:p>
          <a:p>
            <a:r>
              <a:rPr lang="zh-CN">
                <a:latin typeface="微软雅黑" panose="020B0503020204020204" charset="-122"/>
                <a:ea typeface="微软雅黑" panose="020B0503020204020204" charset="-122"/>
                <a:cs typeface="微软雅黑" panose="020B0503020204020204" charset="-122"/>
                <a:sym typeface="+mn-ea"/>
              </a:rPr>
              <a:t>汇聚整合企业各类业务数据，为企业提供日常经营管理分析平台，对各种异常情况进行智能预警。</a:t>
            </a:r>
            <a:endParaRPr lang="zh-CN">
              <a:latin typeface="微软雅黑" panose="020B0503020204020204" charset="-122"/>
              <a:ea typeface="微软雅黑" panose="020B0503020204020204" charset="-122"/>
              <a:cs typeface="微软雅黑" panose="020B0503020204020204" charset="-122"/>
              <a:sym typeface="+mn-ea"/>
            </a:endParaRPr>
          </a:p>
          <a:p>
            <a:r>
              <a:rPr lang="en-US" altLang="zh-CN" b="1">
                <a:latin typeface="微软雅黑" panose="020B0503020204020204" charset="-122"/>
                <a:ea typeface="微软雅黑" panose="020B0503020204020204" charset="-122"/>
                <a:cs typeface="微软雅黑" panose="020B0503020204020204" charset="-122"/>
                <a:sym typeface="+mn-ea"/>
              </a:rPr>
              <a:t>2</a:t>
            </a:r>
            <a:r>
              <a:rPr lang="zh-CN" b="1">
                <a:latin typeface="微软雅黑" panose="020B0503020204020204" charset="-122"/>
                <a:ea typeface="微软雅黑" panose="020B0503020204020204" charset="-122"/>
                <a:cs typeface="微软雅黑" panose="020B0503020204020204" charset="-122"/>
                <a:sym typeface="+mn-ea"/>
              </a:rPr>
              <a:t>进行数据的全链追踪，实现数据的有效溯源</a:t>
            </a:r>
            <a:endParaRPr lang="zh-CN" b="1">
              <a:latin typeface="微软雅黑" panose="020B0503020204020204" charset="-122"/>
              <a:ea typeface="微软雅黑" panose="020B0503020204020204" charset="-122"/>
              <a:cs typeface="微软雅黑" panose="020B0503020204020204" charset="-122"/>
              <a:sym typeface="+mn-ea"/>
            </a:endParaRPr>
          </a:p>
          <a:p>
            <a:r>
              <a:rPr lang="zh-CN">
                <a:latin typeface="微软雅黑" panose="020B0503020204020204" charset="-122"/>
                <a:ea typeface="微软雅黑" panose="020B0503020204020204" charset="-122"/>
                <a:cs typeface="微软雅黑" panose="020B0503020204020204" charset="-122"/>
                <a:sym typeface="+mn-ea"/>
              </a:rPr>
              <a:t>基于主数据管理平台制定主数据质量核查任务，定期对中央主数据库进行核查。</a:t>
            </a:r>
            <a:endParaRPr lang="zh-CN">
              <a:latin typeface="微软雅黑" panose="020B0503020204020204" charset="-122"/>
              <a:ea typeface="微软雅黑" panose="020B0503020204020204" charset="-122"/>
              <a:cs typeface="微软雅黑" panose="020B0503020204020204" charset="-122"/>
              <a:sym typeface="+mn-ea"/>
            </a:endParaRPr>
          </a:p>
          <a:p>
            <a:r>
              <a:rPr lang="en-US" altLang="zh-CN" b="1">
                <a:latin typeface="微软雅黑" panose="020B0503020204020204" charset="-122"/>
                <a:ea typeface="微软雅黑" panose="020B0503020204020204" charset="-122"/>
                <a:cs typeface="微软雅黑" panose="020B0503020204020204" charset="-122"/>
                <a:sym typeface="+mn-ea"/>
              </a:rPr>
              <a:t>3</a:t>
            </a:r>
            <a:r>
              <a:rPr lang="zh-CN" b="1">
                <a:latin typeface="微软雅黑" panose="020B0503020204020204" charset="-122"/>
                <a:ea typeface="微软雅黑" panose="020B0503020204020204" charset="-122"/>
                <a:cs typeface="微软雅黑" panose="020B0503020204020204" charset="-122"/>
                <a:sym typeface="+mn-ea"/>
              </a:rPr>
              <a:t>建立企业全息数据地图，实现数据资产可视化</a:t>
            </a:r>
            <a:endParaRPr lang="zh-CN" b="1">
              <a:latin typeface="微软雅黑" panose="020B0503020204020204" charset="-122"/>
              <a:ea typeface="微软雅黑" panose="020B0503020204020204" charset="-122"/>
              <a:cs typeface="微软雅黑" panose="020B0503020204020204" charset="-122"/>
              <a:sym typeface="+mn-ea"/>
            </a:endParaRPr>
          </a:p>
          <a:p>
            <a:r>
              <a:rPr lang="zh-CN">
                <a:latin typeface="微软雅黑" panose="020B0503020204020204" charset="-122"/>
                <a:ea typeface="微软雅黑" panose="020B0503020204020204" charset="-122"/>
                <a:cs typeface="微软雅黑" panose="020B0503020204020204" charset="-122"/>
                <a:sym typeface="+mn-ea"/>
              </a:rPr>
              <a:t>通过分析数据质量问题进行相应的整改。例如，优化和调整流程，改进数据管理办法或标准，规范数据录入规则等。</a:t>
            </a:r>
            <a:endParaRPr lang="zh-CN">
              <a:latin typeface="微软雅黑" panose="020B0503020204020204" charset="-122"/>
              <a:ea typeface="微软雅黑" panose="020B0503020204020204" charset="-122"/>
              <a:cs typeface="微软雅黑" panose="020B0503020204020204" charset="-122"/>
            </a:endParaRPr>
          </a:p>
          <a:p>
            <a:r>
              <a:rPr lang="en-US" altLang="zh-CN" kern="100" dirty="0">
                <a:latin typeface="微软雅黑" panose="020B0503020204020204" charset="-122"/>
                <a:ea typeface="微软雅黑" panose="020B0503020204020204" charset="-122"/>
                <a:sym typeface="+mn-ea"/>
              </a:rPr>
              <a:t>4</a:t>
            </a:r>
            <a:r>
              <a:rPr lang="zh-CN" altLang="en-US" b="1">
                <a:sym typeface="+mn-ea"/>
              </a:rPr>
              <a:t>通过数据模型深入挖掘数据价值</a:t>
            </a:r>
            <a:endParaRPr lang="zh-CN" altLang="en-US" b="1"/>
          </a:p>
          <a:p>
            <a:r>
              <a:rPr lang="zh-CN">
                <a:latin typeface="微软雅黑" panose="020B0503020204020204" charset="-122"/>
                <a:ea typeface="微软雅黑" panose="020B0503020204020204" charset="-122"/>
                <a:cs typeface="微软雅黑" panose="020B0503020204020204" charset="-122"/>
                <a:sym typeface="+mn-ea"/>
              </a:rPr>
              <a:t>挖掘并分析利用数据价值，通过对各类业务进行前瞻性预测及分析，并根据战略目标进行运营监控，为企业各层级的决策提供有力支撑。</a:t>
            </a:r>
            <a:endParaRPr lang="zh-CN">
              <a:latin typeface="微软雅黑" panose="020B0503020204020204" charset="-122"/>
              <a:ea typeface="微软雅黑" panose="020B0503020204020204" charset="-122"/>
              <a:cs typeface="微软雅黑" panose="020B0503020204020204" charset="-122"/>
              <a:sym typeface="+mn-ea"/>
            </a:endParaRPr>
          </a:p>
          <a:p>
            <a:r>
              <a:rPr lang="en-US" altLang="zh-CN" b="1">
                <a:latin typeface="微软雅黑" panose="020B0503020204020204" charset="-122"/>
                <a:ea typeface="微软雅黑" panose="020B0503020204020204" charset="-122"/>
                <a:cs typeface="微软雅黑" panose="020B0503020204020204" charset="-122"/>
                <a:sym typeface="+mn-ea"/>
              </a:rPr>
              <a:t>5</a:t>
            </a:r>
            <a:r>
              <a:rPr lang="zh-CN" b="1">
                <a:latin typeface="微软雅黑" panose="020B0503020204020204" charset="-122"/>
                <a:ea typeface="微软雅黑" panose="020B0503020204020204" charset="-122"/>
                <a:cs typeface="微软雅黑" panose="020B0503020204020204" charset="-122"/>
                <a:sym typeface="+mn-ea"/>
              </a:rPr>
              <a:t>可视化展现，提升响应速度</a:t>
            </a:r>
            <a:endParaRPr lang="zh-CN" b="1">
              <a:latin typeface="微软雅黑" panose="020B0503020204020204" charset="-122"/>
              <a:ea typeface="微软雅黑" panose="020B0503020204020204" charset="-122"/>
              <a:cs typeface="微软雅黑" panose="020B0503020204020204" charset="-122"/>
              <a:sym typeface="+mn-ea"/>
            </a:endParaRPr>
          </a:p>
          <a:p>
            <a:r>
              <a:rPr>
                <a:latin typeface="微软雅黑" panose="020B0503020204020204" charset="-122"/>
                <a:ea typeface="微软雅黑" panose="020B0503020204020204" charset="-122"/>
                <a:cs typeface="微软雅黑" panose="020B0503020204020204" charset="-122"/>
                <a:sym typeface="+mn-ea"/>
              </a:rPr>
              <a:t>通过数据关联分析的可视化呈现，充分显现数据背后的规律及原则，提升管理人员对业务活动的响应速度。</a:t>
            </a:r>
            <a:endParaRPr>
              <a:latin typeface="微软雅黑" panose="020B0503020204020204" charset="-122"/>
              <a:ea typeface="微软雅黑" panose="020B0503020204020204" charset="-122"/>
              <a:cs typeface="微软雅黑" panose="020B0503020204020204" charset="-122"/>
              <a:sym typeface="+mn-ea"/>
            </a:endParaRPr>
          </a:p>
          <a:p>
            <a:endParaRPr lang="en-US" altLang="zh-CN"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13.5 </a:t>
            </a:r>
            <a:r>
              <a:rPr lang="en-US" altLang="zh-CN" b="1" dirty="0">
                <a:solidFill>
                  <a:srgbClr val="000000"/>
                </a:solidFill>
                <a:uFillTx/>
                <a:latin typeface="Times New Roman" panose="02020603050405020304" pitchFamily="18" charset="0"/>
                <a:ea typeface="微软雅黑" panose="020B0503020204020204" charset="-122"/>
                <a:sym typeface="+mn-ea"/>
              </a:rPr>
              <a:t>数据生态解决方案</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atin typeface="微软雅黑" panose="020B0503020204020204" charset="-122"/>
                <a:ea typeface="微软雅黑" panose="020B0503020204020204" charset="-122"/>
                <a:sym typeface="+mn-ea"/>
              </a:rPr>
              <a:t>在“价值+服务”战略的指导下，构建以数据中台为核心的企业数据生态，使业务系统具备大数据的能力，为持续的业务转型、业务经营以及业务发展提供创造力和决策依据。</a:t>
            </a:r>
            <a:endParaRPr lang="zh-CN">
              <a:latin typeface="微软雅黑" panose="020B0503020204020204" charset="-122"/>
              <a:ea typeface="微软雅黑" panose="020B0503020204020204" charset="-122"/>
            </a:endParaRPr>
          </a:p>
          <a:p>
            <a:r>
              <a:rPr lang="zh-CN" altLang="en-US" kern="100" dirty="0">
                <a:latin typeface="微软雅黑" panose="020B0503020204020204" charset="-122"/>
                <a:ea typeface="微软雅黑" panose="020B0503020204020204" charset="-122"/>
                <a:sym typeface="+mn-ea"/>
              </a:rPr>
              <a:t>通过采集消费者数据、订单数据、生产数据、客户服务数据和售后服务数据等，以数据治理建设路径为牵引，利用数据开发管理和数据资产管理工具进行数据治理的落地实施，覆盖数据采集、数据建模、资产监控、数据地图、数据质量管理等模块。以经营报表、市场洞察、订单分析、精准营销、产品优化和供应链管理等数据应用建设为指引，建设数据治理服务管理体系，促进企业统一的数据管控。</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根据整套数据生态解决方案，该企业完成了以下项目的建设：</a:t>
            </a:r>
            <a:endParaRPr lang="zh-CN" altLang="en-US" kern="100" dirty="0">
              <a:latin typeface="微软雅黑" panose="020B0503020204020204" charset="-122"/>
              <a:ea typeface="微软雅黑" panose="020B0503020204020204" charset="-122"/>
              <a:sym typeface="+mn-ea"/>
            </a:endParaRPr>
          </a:p>
          <a:p>
            <a:r>
              <a:rPr lang="en-US" altLang="zh-CN" b="1">
                <a:solidFill>
                  <a:schemeClr val="bg1"/>
                </a:solidFill>
                <a:sym typeface="+mn-ea"/>
              </a:rPr>
              <a:t>1.</a:t>
            </a:r>
            <a:r>
              <a:rPr lang="zh-CN" altLang="en-US" b="1">
                <a:solidFill>
                  <a:schemeClr val="bg1"/>
                </a:solidFill>
                <a:sym typeface="+mn-ea"/>
              </a:rPr>
              <a:t>建设数据中台</a:t>
            </a:r>
            <a:endParaRPr lang="zh-CN" altLang="en-US" b="1">
              <a:solidFill>
                <a:schemeClr val="bg1"/>
              </a:solidFill>
            </a:endParaRPr>
          </a:p>
          <a:p>
            <a:r>
              <a:rPr>
                <a:latin typeface="微软雅黑" panose="020B0503020204020204" charset="-122"/>
                <a:ea typeface="微软雅黑" panose="020B0503020204020204" charset="-122"/>
                <a:sym typeface="+mn-ea"/>
              </a:rPr>
              <a:t>建设了该企业首个面向数据服务管理的一体化的数据中台，包含接入、离线、标签、服务一整套数据应用闭环，为后续数据深度应用打下基础。</a:t>
            </a:r>
            <a:endParaRPr>
              <a:latin typeface="微软雅黑" panose="020B0503020204020204" charset="-122"/>
              <a:ea typeface="微软雅黑" panose="020B0503020204020204" charset="-122"/>
            </a:endParaRPr>
          </a:p>
          <a:p>
            <a:r>
              <a:rPr lang="en-US" altLang="zh-CN" b="1" kern="100" dirty="0">
                <a:latin typeface="微软雅黑" panose="020B0503020204020204" charset="-122"/>
                <a:ea typeface="微软雅黑" panose="020B0503020204020204" charset="-122"/>
                <a:sym typeface="+mn-ea"/>
              </a:rPr>
              <a:t>2.</a:t>
            </a:r>
            <a:r>
              <a:rPr lang="zh-CN" altLang="en-US" b="1">
                <a:solidFill>
                  <a:schemeClr val="bg1"/>
                </a:solidFill>
                <a:sym typeface="+mn-ea"/>
              </a:rPr>
              <a:t>搭建治理体系，提升数据质量</a:t>
            </a:r>
            <a:endParaRPr lang="zh-CN" altLang="en-US" b="1">
              <a:solidFill>
                <a:schemeClr val="bg1"/>
              </a:solidFill>
            </a:endParaRPr>
          </a:p>
          <a:p>
            <a:r>
              <a:rPr>
                <a:latin typeface="微软雅黑" panose="020B0503020204020204" charset="-122"/>
                <a:ea typeface="微软雅黑" panose="020B0503020204020204" charset="-122"/>
                <a:sym typeface="+mn-ea"/>
              </a:rPr>
              <a:t>完成了对数据治理体系的“</a:t>
            </a:r>
            <a:r>
              <a:rPr>
                <a:latin typeface="微软雅黑" panose="020B0503020204020204" charset="-122"/>
                <a:ea typeface="微软雅黑" panose="020B0503020204020204" charset="-122"/>
                <a:sym typeface="+mn-ea"/>
              </a:rPr>
              <a:t>五大过程、22个主题任务、</a:t>
            </a:r>
            <a:r>
              <a:rPr>
                <a:latin typeface="微软雅黑" panose="020B0503020204020204" charset="-122"/>
                <a:ea typeface="微软雅黑" panose="020B0503020204020204" charset="-122"/>
                <a:sym typeface="+mn-ea"/>
              </a:rPr>
              <a:t>89个业务流程、24份过程文档、</a:t>
            </a:r>
            <a:r>
              <a:rPr>
                <a:latin typeface="微软雅黑" panose="020B0503020204020204" charset="-122"/>
                <a:ea typeface="微软雅黑" panose="020B0503020204020204" charset="-122"/>
                <a:sym typeface="+mn-ea"/>
              </a:rPr>
              <a:t>3份数据管理制度”的梳理。创建了722条质量检查规则，梳理了</a:t>
            </a:r>
            <a:r>
              <a:rPr>
                <a:latin typeface="微软雅黑" panose="020B0503020204020204" charset="-122"/>
                <a:ea typeface="微软雅黑" panose="020B0503020204020204" charset="-122"/>
                <a:sym typeface="+mn-ea"/>
              </a:rPr>
              <a:t>95亿条记录，核心指标数据质量从58%提升到92.15%。</a:t>
            </a:r>
            <a:endParaRPr>
              <a:latin typeface="微软雅黑" panose="020B0503020204020204" charset="-122"/>
              <a:ea typeface="微软雅黑" panose="020B0503020204020204" charset="-122"/>
              <a:sym typeface="+mn-ea"/>
            </a:endParaRPr>
          </a:p>
          <a:p>
            <a:r>
              <a:rPr lang="en-US" altLang="zh-CN" b="1" kern="100" dirty="0">
                <a:latin typeface="微软雅黑" panose="020B0503020204020204" charset="-122"/>
                <a:ea typeface="微软雅黑" panose="020B0503020204020204" charset="-122"/>
                <a:sym typeface="+mn-ea"/>
              </a:rPr>
              <a:t>3.</a:t>
            </a:r>
            <a:r>
              <a:rPr lang="zh-CN" altLang="en-US" b="1">
                <a:solidFill>
                  <a:schemeClr val="bg1"/>
                </a:solidFill>
                <a:sym typeface="+mn-ea"/>
              </a:rPr>
              <a:t>沉淀数据资产，实现业务应用</a:t>
            </a:r>
            <a:endParaRPr lang="zh-CN" altLang="en-US" b="1">
              <a:solidFill>
                <a:schemeClr val="bg1"/>
              </a:solidFill>
            </a:endParaRPr>
          </a:p>
          <a:p>
            <a:r>
              <a:rPr>
                <a:latin typeface="微软雅黑" panose="020B0503020204020204" charset="-122"/>
                <a:ea typeface="微软雅黑" panose="020B0503020204020204" charset="-122"/>
                <a:sym typeface="+mn-ea"/>
              </a:rPr>
              <a:t>完成了对数据资产体系的九大根类目、489个数据标签的梳理。业务报表开发效率从原来的每天5～10人提升到每天1人。开发了基于数据资产的探索场景，如“双11”看板、用户画像等</a:t>
            </a:r>
            <a:r>
              <a:rPr lang="zh-CN">
                <a:latin typeface="微软雅黑" panose="020B0503020204020204" charset="-122"/>
                <a:ea typeface="微软雅黑" panose="020B0503020204020204" charset="-122"/>
                <a:sym typeface="+mn-ea"/>
              </a:rPr>
              <a:t>。</a:t>
            </a:r>
            <a:endParaRPr lang="zh-CN"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13.6 </a:t>
            </a:r>
            <a:r>
              <a:rPr lang="en-US" altLang="zh-CN" b="1" dirty="0">
                <a:solidFill>
                  <a:srgbClr val="000000"/>
                </a:solidFill>
                <a:uFillTx/>
                <a:latin typeface="Times New Roman" panose="02020603050405020304" pitchFamily="18" charset="0"/>
                <a:ea typeface="微软雅黑" panose="020B0503020204020204" charset="-122"/>
                <a:sym typeface="+mn-ea"/>
              </a:rPr>
              <a:t>数据治理实施成果</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该企业数据治理的实施成果如下。</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b="1" spc="130" dirty="0">
                <a:ln>
                  <a:noFill/>
                  <a:prstDash val="sysDot"/>
                </a:ln>
                <a:solidFill>
                  <a:schemeClr val="bg2">
                    <a:lumMod val="25000"/>
                  </a:schemeClr>
                </a:solidFill>
                <a:latin typeface="+mn-ea"/>
                <a:sym typeface="+mn-ea"/>
              </a:rPr>
              <a:t>1）建设完成一套数据治理体系。</a:t>
            </a:r>
            <a:endParaRPr lang="zh-CN" altLang="en-US" b="1"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搭建了一套数据应用驱动的数据治理体系，覆盖制造业务、信息系统建设、数据质量建设、数据资产建设及数据应用等过程。</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30000"/>
              </a:lnSpc>
              <a:buFont typeface="Arial" panose="020B0604020202020204" pitchFamily="34" charset="0"/>
              <a:buNone/>
            </a:pPr>
            <a:r>
              <a:rPr lang="zh-CN" altLang="en-US" b="1" spc="130" dirty="0">
                <a:ln>
                  <a:noFill/>
                  <a:prstDash val="sysDot"/>
                </a:ln>
                <a:solidFill>
                  <a:schemeClr val="bg2">
                    <a:lumMod val="25000"/>
                  </a:schemeClr>
                </a:solidFill>
                <a:latin typeface="+mn-ea"/>
                <a:sym typeface="+mn-ea"/>
              </a:rPr>
              <a:t>2）一套制造企业数据资产体系的梳理。</a:t>
            </a:r>
            <a:endParaRPr lang="zh-CN" altLang="en-US" b="1"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梳理出某制造企业数据资产体系共九大根类目，包括500个数据标签：消费者75个、渠道20个、订单99个、促销活动8个、产品13个、物料27个、经销商72个、门店63个、员工123个。</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该企业的数据资产是通过数据资产建设方法论构建业务可理解的、用得起来的数据资产，也是通过大数据中台进行价值提炼出来的企业的数字财产。</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30000"/>
              </a:lnSpc>
              <a:buFont typeface="Arial" panose="020B0604020202020204" pitchFamily="34" charset="0"/>
              <a:buNone/>
            </a:pPr>
            <a:r>
              <a:rPr lang="zh-CN" altLang="en-US" b="1" spc="130" dirty="0">
                <a:ln>
                  <a:noFill/>
                  <a:prstDash val="sysDot"/>
                </a:ln>
                <a:solidFill>
                  <a:schemeClr val="bg2">
                    <a:lumMod val="25000"/>
                  </a:schemeClr>
                </a:solidFill>
                <a:latin typeface="+mn-ea"/>
                <a:sym typeface="+mn-ea"/>
              </a:rPr>
              <a:t>3）多项数据质量明显提升。</a:t>
            </a:r>
            <a:endParaRPr lang="zh-CN" altLang="en-US" b="1"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实现数据质量闭环治理，数据质量明显提升。其中，治理数据包含以下内容：</a:t>
            </a:r>
            <a:endParaRPr lang="zh-CN" altLang="en-US" spc="130" dirty="0">
              <a:ln>
                <a:noFill/>
                <a:prstDash val="sysDot"/>
              </a:ln>
              <a:solidFill>
                <a:schemeClr val="bg2">
                  <a:lumMod val="25000"/>
                </a:schemeClr>
              </a:solidFill>
              <a:latin typeface="+mn-ea"/>
              <a:sym typeface="+mn-ea"/>
            </a:endParaRPr>
          </a:p>
          <a:p>
            <a:pPr marL="742950" lvl="1" indent="-285750" fontAlgn="auto">
              <a:lnSpc>
                <a:spcPct val="150000"/>
              </a:lnSpc>
              <a:buFont typeface="Arial" panose="020B0604020202020204" pitchFamily="34" charset="0"/>
              <a:buChar char="•"/>
            </a:pPr>
            <a:r>
              <a:rPr lang="zh-CN" altLang="en-US" b="1" kern="100" dirty="0">
                <a:solidFill>
                  <a:srgbClr val="0557CD"/>
                </a:solidFill>
                <a:uFillTx/>
                <a:latin typeface="Times New Roman" panose="02020603050405020304" pitchFamily="18" charset="0"/>
                <a:ea typeface="微软雅黑" panose="020B0503020204020204" charset="-122"/>
                <a:sym typeface="+mn-ea"/>
              </a:rPr>
              <a:t>OA办公系统</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包括人资、财务、采购</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三大主题域，共约</a:t>
            </a:r>
            <a:r>
              <a:rPr lang="zh-CN" altLang="en-US" b="1" kern="100" dirty="0">
                <a:solidFill>
                  <a:schemeClr val="bg2">
                    <a:lumMod val="25000"/>
                  </a:schemeClr>
                </a:solidFill>
                <a:uFillTx/>
                <a:latin typeface="Times New Roman" panose="02020603050405020304" pitchFamily="18" charset="0"/>
                <a:ea typeface="微软雅黑" panose="020B0503020204020204" charset="-122"/>
                <a:sym typeface="+mn-ea"/>
              </a:rPr>
              <a:t>110万</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buFont typeface="Arial" panose="020B0604020202020204" pitchFamily="34" charset="0"/>
              <a:buChar char="•"/>
            </a:pPr>
            <a:r>
              <a:rPr lang="zh-CN" altLang="en-US" b="1" kern="100" dirty="0">
                <a:solidFill>
                  <a:srgbClr val="0557CD"/>
                </a:solidFill>
                <a:uFillTx/>
                <a:latin typeface="Times New Roman" panose="02020603050405020304" pitchFamily="18" charset="0"/>
                <a:ea typeface="微软雅黑" panose="020B0503020204020204" charset="-122"/>
                <a:sym typeface="+mn-ea"/>
              </a:rPr>
              <a:t>E-HR人事系统</a:t>
            </a:r>
            <a:r>
              <a:rPr lang="zh-CN" altLang="en-US" kern="100" dirty="0">
                <a:solidFill>
                  <a:srgbClr val="0557CD"/>
                </a:solidFill>
                <a:uFillTx/>
                <a:latin typeface="Times New Roman" panose="02020603050405020304" pitchFamily="18" charset="0"/>
                <a:ea typeface="微软雅黑" panose="020B0503020204020204" charset="-122"/>
                <a:sym typeface="+mn-ea"/>
              </a:rPr>
              <a:t>包括</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考勤、人事管理</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两大主题域共约</a:t>
            </a:r>
            <a:r>
              <a:rPr lang="zh-CN" altLang="en-US" b="1" kern="100" dirty="0">
                <a:solidFill>
                  <a:schemeClr val="bg2">
                    <a:lumMod val="25000"/>
                  </a:schemeClr>
                </a:solidFill>
                <a:uFillTx/>
                <a:latin typeface="Times New Roman" panose="02020603050405020304" pitchFamily="18" charset="0"/>
                <a:ea typeface="微软雅黑" panose="020B0503020204020204" charset="-122"/>
                <a:sym typeface="+mn-ea"/>
              </a:rPr>
              <a:t>12.6万</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buFont typeface="Arial" panose="020B0604020202020204" pitchFamily="34" charset="0"/>
              <a:buChar char="•"/>
            </a:pPr>
            <a:r>
              <a:rPr lang="zh-CN" altLang="en-US" b="1" kern="100" dirty="0">
                <a:solidFill>
                  <a:srgbClr val="0557CD"/>
                </a:solidFill>
                <a:uFillTx/>
                <a:latin typeface="Times New Roman" panose="02020603050405020304" pitchFamily="18" charset="0"/>
                <a:ea typeface="微软雅黑" panose="020B0503020204020204" charset="-122"/>
                <a:sym typeface="+mn-ea"/>
              </a:rPr>
              <a:t>SAP系统</a:t>
            </a:r>
            <a:r>
              <a:rPr lang="zh-CN" altLang="en-US" kern="100" dirty="0">
                <a:solidFill>
                  <a:srgbClr val="0557CD"/>
                </a:solidFill>
                <a:uFillTx/>
                <a:latin typeface="Times New Roman" panose="02020603050405020304" pitchFamily="18" charset="0"/>
                <a:ea typeface="微软雅黑" panose="020B0503020204020204" charset="-122"/>
                <a:sym typeface="+mn-ea"/>
              </a:rPr>
              <a:t>包括</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生产、仓储、物料、采购、出入库</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五大主题域共约</a:t>
            </a:r>
            <a:r>
              <a:rPr lang="zh-CN" altLang="en-US" b="1" kern="100" dirty="0">
                <a:solidFill>
                  <a:schemeClr val="bg2">
                    <a:lumMod val="25000"/>
                  </a:schemeClr>
                </a:solidFill>
                <a:uFillTx/>
                <a:latin typeface="Times New Roman" panose="02020603050405020304" pitchFamily="18" charset="0"/>
                <a:ea typeface="微软雅黑" panose="020B0503020204020204" charset="-122"/>
                <a:sym typeface="+mn-ea"/>
              </a:rPr>
              <a:t>42亿</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buFont typeface="Arial" panose="020B0604020202020204" pitchFamily="34" charset="0"/>
              <a:buChar char="•"/>
            </a:pPr>
            <a:r>
              <a:rPr lang="zh-CN" altLang="en-US" b="1" kern="100" dirty="0">
                <a:solidFill>
                  <a:srgbClr val="0557CD"/>
                </a:solidFill>
                <a:uFillTx/>
                <a:latin typeface="Times New Roman" panose="02020603050405020304" pitchFamily="18" charset="0"/>
                <a:ea typeface="微软雅黑" panose="020B0503020204020204" charset="-122"/>
                <a:sym typeface="+mn-ea"/>
              </a:rPr>
              <a:t>MES生产系统</a:t>
            </a:r>
            <a:r>
              <a:rPr lang="zh-CN" altLang="en-US" kern="100" dirty="0">
                <a:solidFill>
                  <a:srgbClr val="0557CD"/>
                </a:solidFill>
                <a:uFillTx/>
                <a:latin typeface="Times New Roman" panose="02020603050405020304" pitchFamily="18" charset="0"/>
                <a:ea typeface="微软雅黑" panose="020B0503020204020204" charset="-122"/>
                <a:sym typeface="+mn-ea"/>
              </a:rPr>
              <a:t>包括</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人员、设备、物料、生产、工单、子工单</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六大主题域共约2.5亿条数据。</a:t>
            </a: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buFont typeface="Arial" panose="020B0604020202020204" pitchFamily="34" charset="0"/>
              <a:buChar char="•"/>
            </a:pPr>
            <a:r>
              <a:rPr lang="zh-CN" altLang="en-US" b="1" kern="100" dirty="0">
                <a:solidFill>
                  <a:srgbClr val="0557CD"/>
                </a:solidFill>
                <a:uFillTx/>
                <a:latin typeface="Times New Roman" panose="02020603050405020304" pitchFamily="18" charset="0"/>
                <a:ea typeface="微软雅黑" panose="020B0503020204020204" charset="-122"/>
                <a:sym typeface="+mn-ea"/>
              </a:rPr>
              <a:t>CRM营销系统</a:t>
            </a:r>
            <a:r>
              <a:rPr lang="zh-CN" altLang="en-US" kern="100" dirty="0">
                <a:solidFill>
                  <a:srgbClr val="0557CD"/>
                </a:solidFill>
                <a:uFillTx/>
                <a:latin typeface="Times New Roman" panose="02020603050405020304" pitchFamily="18" charset="0"/>
                <a:ea typeface="微软雅黑" panose="020B0503020204020204" charset="-122"/>
                <a:sym typeface="+mn-ea"/>
              </a:rPr>
              <a:t>包括</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订单、物料解析、产品、经销商、售后、客户、门店、价格</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八大主题域共约</a:t>
            </a:r>
            <a:r>
              <a:rPr lang="zh-CN" altLang="en-US" b="1" kern="100" dirty="0">
                <a:solidFill>
                  <a:schemeClr val="bg2">
                    <a:lumMod val="25000"/>
                  </a:schemeClr>
                </a:solidFill>
                <a:uFillTx/>
                <a:latin typeface="Times New Roman" panose="02020603050405020304" pitchFamily="18" charset="0"/>
                <a:ea typeface="微软雅黑" panose="020B0503020204020204" charset="-122"/>
                <a:sym typeface="+mn-ea"/>
              </a:rPr>
              <a:t>74亿</a:t>
            </a:r>
            <a:r>
              <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buFont typeface="Arial" panose="020B0604020202020204" pitchFamily="34" charset="0"/>
              <a:buChar char="•"/>
            </a:pP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从数据质量管理一致性、完整性、准确性、时效性、唯一性等五个维度上进行质量监测，共监测了95亿条数据，使用了722条质量监测规则。期间修正了数据问题79个，</a:t>
            </a:r>
            <a:r>
              <a:rPr lang="zh-CN" altLang="en-US" spc="130" dirty="0">
                <a:ln>
                  <a:noFill/>
                  <a:prstDash val="sysDot"/>
                </a:ln>
                <a:solidFill>
                  <a:schemeClr val="bg2">
                    <a:lumMod val="25000"/>
                  </a:schemeClr>
                </a:solidFill>
                <a:latin typeface="+mn-ea"/>
                <a:sym typeface="+mn-ea"/>
              </a:rPr>
              <a:t>修正</a:t>
            </a:r>
            <a:r>
              <a:rPr lang="zh-CN" altLang="en-US" spc="130" dirty="0">
                <a:ln>
                  <a:noFill/>
                  <a:prstDash val="sysDot"/>
                </a:ln>
                <a:solidFill>
                  <a:schemeClr val="bg2">
                    <a:lumMod val="25000"/>
                  </a:schemeClr>
                </a:solidFill>
                <a:latin typeface="+mn-ea"/>
                <a:sym typeface="+mn-ea"/>
              </a:rPr>
              <a:t>质量规则50个，</a:t>
            </a:r>
            <a:r>
              <a:rPr lang="zh-CN" altLang="en-US" spc="130" dirty="0">
                <a:ln>
                  <a:noFill/>
                  <a:prstDash val="sysDot"/>
                </a:ln>
                <a:solidFill>
                  <a:schemeClr val="bg2">
                    <a:lumMod val="25000"/>
                  </a:schemeClr>
                </a:solidFill>
                <a:latin typeface="+mn-ea"/>
                <a:sym typeface="+mn-ea"/>
              </a:rPr>
              <a:t>修正</a:t>
            </a:r>
            <a:r>
              <a:rPr lang="zh-CN" altLang="en-US" spc="130" dirty="0">
                <a:ln>
                  <a:noFill/>
                  <a:prstDash val="sysDot"/>
                </a:ln>
                <a:solidFill>
                  <a:schemeClr val="bg2">
                    <a:lumMod val="25000"/>
                  </a:schemeClr>
                </a:solidFill>
                <a:latin typeface="+mn-ea"/>
                <a:sym typeface="+mn-ea"/>
              </a:rPr>
              <a:t>系统问题17个，</a:t>
            </a:r>
            <a:r>
              <a:rPr lang="zh-CN" altLang="en-US" spc="130" dirty="0">
                <a:ln>
                  <a:noFill/>
                  <a:prstDash val="sysDot"/>
                </a:ln>
                <a:solidFill>
                  <a:schemeClr val="bg2">
                    <a:lumMod val="25000"/>
                  </a:schemeClr>
                </a:solidFill>
                <a:latin typeface="+mn-ea"/>
                <a:sym typeface="+mn-ea"/>
              </a:rPr>
              <a:t>修正数据源问题12个</a:t>
            </a:r>
            <a:r>
              <a:rPr lang="zh-CN" altLang="en-US" spc="130" dirty="0">
                <a:ln>
                  <a:noFill/>
                  <a:prstDash val="sysDot"/>
                </a:ln>
                <a:solidFill>
                  <a:schemeClr val="bg2">
                    <a:lumMod val="25000"/>
                  </a:schemeClr>
                </a:solidFill>
                <a:latin typeface="+mn-ea"/>
                <a:sym typeface="+mn-ea"/>
              </a:rPr>
              <a:t>，数据修正了30多亿条。</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右侧为整体数据质量情况和质量提升趋势</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整体数据质量从58%提升到92.15%。</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30000"/>
              </a:lnSpc>
              <a:buFont typeface="Arial" panose="020B0604020202020204" pitchFamily="34" charset="0"/>
              <a:buNone/>
            </a:pPr>
            <a:endParaRPr lang="zh-CN" altLang="en-US" kern="100" dirty="0">
              <a:solidFill>
                <a:schemeClr val="bg2">
                  <a:lumMod val="25000"/>
                </a:schemeClr>
              </a:solidFill>
              <a:uFillTx/>
              <a:latin typeface="Times New Roman" panose="02020603050405020304" pitchFamily="18" charset="0"/>
              <a:ea typeface="微软雅黑" panose="020B0503020204020204" charset="-122"/>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从数据质量管理一致性、完整性、准确性、时效性、唯一性等五个维度上进行质量监测，共监测了95亿条数据，使用了722条质量监测规则。期间修正了数据问题79个，</a:t>
            </a:r>
            <a:r>
              <a:rPr lang="zh-CN" altLang="en-US" spc="130" dirty="0">
                <a:ln>
                  <a:noFill/>
                  <a:prstDash val="sysDot"/>
                </a:ln>
                <a:solidFill>
                  <a:schemeClr val="bg2">
                    <a:lumMod val="25000"/>
                  </a:schemeClr>
                </a:solidFill>
                <a:latin typeface="+mn-ea"/>
                <a:sym typeface="+mn-ea"/>
              </a:rPr>
              <a:t>修正</a:t>
            </a:r>
            <a:r>
              <a:rPr lang="zh-CN" altLang="en-US" spc="130" dirty="0">
                <a:ln>
                  <a:noFill/>
                  <a:prstDash val="sysDot"/>
                </a:ln>
                <a:solidFill>
                  <a:schemeClr val="bg2">
                    <a:lumMod val="25000"/>
                  </a:schemeClr>
                </a:solidFill>
                <a:latin typeface="+mn-ea"/>
                <a:sym typeface="+mn-ea"/>
              </a:rPr>
              <a:t>质量规则50个，</a:t>
            </a:r>
            <a:r>
              <a:rPr lang="zh-CN" altLang="en-US" spc="130" dirty="0">
                <a:ln>
                  <a:noFill/>
                  <a:prstDash val="sysDot"/>
                </a:ln>
                <a:solidFill>
                  <a:schemeClr val="bg2">
                    <a:lumMod val="25000"/>
                  </a:schemeClr>
                </a:solidFill>
                <a:latin typeface="+mn-ea"/>
                <a:sym typeface="+mn-ea"/>
              </a:rPr>
              <a:t>修正</a:t>
            </a:r>
            <a:r>
              <a:rPr lang="zh-CN" altLang="en-US" spc="130" dirty="0">
                <a:ln>
                  <a:noFill/>
                  <a:prstDash val="sysDot"/>
                </a:ln>
                <a:solidFill>
                  <a:schemeClr val="bg2">
                    <a:lumMod val="25000"/>
                  </a:schemeClr>
                </a:solidFill>
                <a:latin typeface="+mn-ea"/>
                <a:sym typeface="+mn-ea"/>
              </a:rPr>
              <a:t>系统问题17个，</a:t>
            </a:r>
            <a:r>
              <a:rPr lang="zh-CN" altLang="en-US" spc="130" dirty="0">
                <a:ln>
                  <a:noFill/>
                  <a:prstDash val="sysDot"/>
                </a:ln>
                <a:solidFill>
                  <a:schemeClr val="bg2">
                    <a:lumMod val="25000"/>
                  </a:schemeClr>
                </a:solidFill>
                <a:latin typeface="+mn-ea"/>
                <a:sym typeface="+mn-ea"/>
              </a:rPr>
              <a:t>修正数据源问题12个</a:t>
            </a:r>
            <a:r>
              <a:rPr lang="zh-CN" altLang="en-US" spc="130" dirty="0">
                <a:ln>
                  <a:noFill/>
                  <a:prstDash val="sysDot"/>
                </a:ln>
                <a:solidFill>
                  <a:schemeClr val="bg2">
                    <a:lumMod val="25000"/>
                  </a:schemeClr>
                </a:solidFill>
                <a:latin typeface="+mn-ea"/>
                <a:sym typeface="+mn-ea"/>
              </a:rPr>
              <a:t>，数据修正了30多亿条。</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图中为整体数据质量情况和质量提升趋势</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整体数据质量从58%提升到92.15%。</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13.6 </a:t>
            </a:r>
            <a:r>
              <a:rPr lang="en-US" altLang="zh-CN" b="1" dirty="0">
                <a:solidFill>
                  <a:srgbClr val="000000"/>
                </a:solidFill>
                <a:uFillTx/>
                <a:latin typeface="Times New Roman" panose="02020603050405020304" pitchFamily="18" charset="0"/>
                <a:ea typeface="微软雅黑" panose="020B0503020204020204" charset="-122"/>
                <a:sym typeface="+mn-ea"/>
              </a:rPr>
              <a:t>数据治理实施成果</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业务应用场景的实现成果如下：</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b="1" spc="130" dirty="0">
                <a:ln>
                  <a:noFill/>
                  <a:prstDash val="sysDot"/>
                </a:ln>
                <a:solidFill>
                  <a:schemeClr val="bg2">
                    <a:lumMod val="25000"/>
                  </a:schemeClr>
                </a:solidFill>
                <a:latin typeface="+mn-ea"/>
                <a:sym typeface="+mn-ea"/>
              </a:rPr>
              <a:t>1）业务报表开发成果。</a:t>
            </a:r>
            <a:endParaRPr lang="zh-CN" altLang="en-US" b="1"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从需求分析、字段梳理、数据仓库设计、数据采集、数据仓库建模、报表开发、数据核对以及报表数据交付等数据中台报表开发流程出发，共建设了73个业务报表需求，完成了73张报表数据开发，总体目标完成率达100%。</a:t>
            </a:r>
            <a:endParaRPr lang="zh-CN" altLang="en-US" spc="130" dirty="0">
              <a:ln>
                <a:noFill/>
                <a:prstDash val="sysDot"/>
              </a:ln>
              <a:solidFill>
                <a:schemeClr val="bg2">
                  <a:lumMod val="25000"/>
                </a:schemeClr>
              </a:solidFill>
              <a:latin typeface="+mn-ea"/>
              <a:sym typeface="+mn-ea"/>
            </a:endParaRPr>
          </a:p>
          <a:p>
            <a:pPr indent="0" fontAlgn="auto">
              <a:lnSpc>
                <a:spcPct val="130000"/>
              </a:lnSpc>
              <a:buFont typeface="Arial" panose="020B0604020202020204" pitchFamily="34" charset="0"/>
              <a:buNone/>
            </a:pPr>
            <a:r>
              <a:rPr lang="zh-CN" altLang="en-US" spc="130" dirty="0">
                <a:ln>
                  <a:noFill/>
                  <a:prstDash val="sysDot"/>
                </a:ln>
                <a:solidFill>
                  <a:schemeClr val="bg2">
                    <a:lumMod val="25000"/>
                  </a:schemeClr>
                </a:solidFill>
                <a:latin typeface="+mn-ea"/>
                <a:sym typeface="+mn-ea"/>
              </a:rPr>
              <a:t>在数据治理建设过程中，数据质量有了明显提升，业务报表开发速度和效率显著提高。</a:t>
            </a:r>
            <a:endParaRPr lang="zh-CN" altLang="en-US" spc="130" dirty="0">
              <a:ln>
                <a:noFill/>
                <a:prstDash val="sysDot"/>
              </a:ln>
              <a:solidFill>
                <a:schemeClr val="bg2">
                  <a:lumMod val="25000"/>
                </a:schemeClr>
              </a:solidFill>
              <a:latin typeface="+mn-ea"/>
              <a:sym typeface="+mn-ea"/>
            </a:endParaRPr>
          </a:p>
          <a:p>
            <a:pPr algn="l" fontAlgn="auto">
              <a:lnSpc>
                <a:spcPct val="150000"/>
              </a:lnSpc>
              <a:spcAft>
                <a:spcPts val="2000"/>
              </a:spcAft>
            </a:pPr>
            <a:r>
              <a:rPr lang="en-US" altLang="zh-CN" b="1" spc="130" dirty="0">
                <a:solidFill>
                  <a:srgbClr val="0557CD"/>
                </a:solidFill>
                <a:latin typeface="+mn-ea"/>
                <a:sym typeface="+mn-ea"/>
              </a:rPr>
              <a:t>2</a:t>
            </a:r>
            <a:r>
              <a:rPr lang="zh-CN" altLang="en-US" b="1" spc="130" dirty="0">
                <a:solidFill>
                  <a:srgbClr val="0557CD"/>
                </a:solidFill>
                <a:latin typeface="+mn-ea"/>
                <a:sym typeface="+mn-ea"/>
              </a:rPr>
              <a:t>）人才画像应用场景成果</a:t>
            </a:r>
            <a:endParaRPr lang="zh-CN" altLang="en-US" b="1" spc="130" dirty="0">
              <a:solidFill>
                <a:srgbClr val="0557CD"/>
              </a:solidFill>
              <a:latin typeface="+mn-ea"/>
              <a:sym typeface="+mn-ea"/>
            </a:endParaRPr>
          </a:p>
          <a:p>
            <a:pPr algn="l" fontAlgn="auto">
              <a:lnSpc>
                <a:spcPct val="150000"/>
              </a:lnSpc>
              <a:spcAft>
                <a:spcPts val="2000"/>
              </a:spcAft>
            </a:pPr>
            <a:r>
              <a:rPr lang="zh-CN" altLang="en-US" spc="130" dirty="0">
                <a:solidFill>
                  <a:schemeClr val="bg2">
                    <a:lumMod val="25000"/>
                  </a:schemeClr>
                </a:solidFill>
                <a:latin typeface="+mn-ea"/>
                <a:sym typeface="+mn-ea"/>
              </a:rPr>
              <a:t>从治理后的数据资产中构建以员工为主题的画像应用</a:t>
            </a:r>
            <a:endParaRPr lang="zh-CN" altLang="en-US" spc="130" dirty="0">
              <a:solidFill>
                <a:schemeClr val="bg2">
                  <a:lumMod val="25000"/>
                </a:schemeClr>
              </a:solidFill>
              <a:latin typeface="+mn-ea"/>
              <a:sym typeface="+mn-ea"/>
            </a:endParaRPr>
          </a:p>
          <a:p>
            <a:pPr algn="l" fontAlgn="auto">
              <a:lnSpc>
                <a:spcPct val="150000"/>
              </a:lnSpc>
              <a:spcAft>
                <a:spcPts val="2000"/>
              </a:spcAft>
            </a:pPr>
            <a:r>
              <a:rPr lang="zh-CN" altLang="en-US" spc="130" dirty="0">
                <a:ln>
                  <a:noFill/>
                  <a:prstDash val="sysDot"/>
                </a:ln>
                <a:solidFill>
                  <a:schemeClr val="bg2">
                    <a:lumMod val="25000"/>
                  </a:schemeClr>
                </a:solidFill>
                <a:latin typeface="+mn-ea"/>
                <a:sym typeface="+mn-ea"/>
              </a:rPr>
              <a:t>包括员工发展潜力与敬业度分析，个人能力雷达图职位匹配度分析，人才盘点库，企业人才结构层次分析，组织结构完善性、合理性分析，高绩效人才特征分析等应用场景。</a:t>
            </a:r>
            <a:endParaRPr lang="zh-CN" altLang="en-US" spc="130" dirty="0">
              <a:ln>
                <a:noFill/>
                <a:prstDash val="sysDot"/>
              </a:ln>
              <a:solidFill>
                <a:schemeClr val="bg2">
                  <a:lumMod val="25000"/>
                </a:schemeClr>
              </a:solidFill>
              <a:latin typeface="+mn-ea"/>
              <a:sym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a:t>
            </a:r>
            <a:r>
              <a:rPr lang="zh-CN" altLang="en-US" b="1" dirty="0">
                <a:solidFill>
                  <a:srgbClr val="000000"/>
                </a:solidFill>
                <a:latin typeface="Arial" panose="020B0604020202020204" pitchFamily="34" charset="0"/>
                <a:ea typeface="黑体" panose="02010609060101010101" charset="-122"/>
                <a:sym typeface="+mn-ea"/>
              </a:rPr>
              <a:t>.1</a:t>
            </a:r>
            <a:r>
              <a:rPr lang="en-US" altLang="zh-CN" b="1" dirty="0">
                <a:solidFill>
                  <a:srgbClr val="000000"/>
                </a:solidFill>
                <a:latin typeface="Arial" panose="020B0604020202020204" pitchFamily="34" charset="0"/>
                <a:ea typeface="黑体" panose="02010609060101010101" charset="-122"/>
                <a:sym typeface="+mn-ea"/>
              </a:rPr>
              <a:t> </a:t>
            </a:r>
            <a:r>
              <a:rPr lang="zh-CN" altLang="en-US" b="1" dirty="0">
                <a:solidFill>
                  <a:srgbClr val="000000"/>
                </a:solidFill>
                <a:latin typeface="Arial" panose="020B0604020202020204" pitchFamily="34" charset="0"/>
                <a:ea typeface="黑体" panose="02010609060101010101" charset="-122"/>
                <a:sym typeface="+mn-ea"/>
              </a:rPr>
              <a:t>项目背景</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13.2 </a:t>
            </a:r>
            <a:r>
              <a:rPr b="1" dirty="0">
                <a:solidFill>
                  <a:srgbClr val="000000"/>
                </a:solidFill>
                <a:latin typeface="Arial" panose="020B0604020202020204" pitchFamily="34" charset="0"/>
                <a:ea typeface="黑体" panose="02010609060101010101" charset="-122"/>
                <a:sym typeface="+mn-ea"/>
              </a:rPr>
              <a:t> 企业数据治理痛点</a:t>
            </a:r>
            <a:endParaRPr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13.3 </a:t>
            </a:r>
            <a:r>
              <a:rPr b="1" dirty="0">
                <a:solidFill>
                  <a:srgbClr val="000000"/>
                </a:solidFill>
                <a:latin typeface="Arial" panose="020B0604020202020204" pitchFamily="34" charset="0"/>
                <a:ea typeface="黑体" panose="02010609060101010101" charset="-122"/>
                <a:sym typeface="+mn-ea"/>
              </a:rPr>
              <a:t>业务数据现状分析</a:t>
            </a:r>
            <a:endParaRPr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13.4</a:t>
            </a:r>
            <a:r>
              <a:rPr b="1" dirty="0">
                <a:solidFill>
                  <a:srgbClr val="000000"/>
                </a:solidFill>
                <a:latin typeface="Arial" panose="020B0604020202020204" pitchFamily="34" charset="0"/>
                <a:ea typeface="黑体" panose="02010609060101010101" charset="-122"/>
                <a:sym typeface="+mn-ea"/>
              </a:rPr>
              <a:t>数据治理建设目标</a:t>
            </a:r>
            <a:endParaRPr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13.5数据生态解决方案</a:t>
            </a:r>
            <a:endParaRPr lang="en-US" altLang="zh-CN" b="1" dirty="0">
              <a:solidFill>
                <a:srgbClr val="000000"/>
              </a:solidFill>
              <a:latin typeface="Arial" panose="020B0604020202020204" pitchFamily="34" charset="0"/>
              <a:ea typeface="黑体" panose="02010609060101010101" charset="-122"/>
              <a:sym typeface="+mn-ea"/>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13.6</a:t>
            </a:r>
            <a:r>
              <a:rPr b="1" dirty="0">
                <a:solidFill>
                  <a:srgbClr val="000000"/>
                </a:solidFill>
                <a:latin typeface="Arial" panose="020B0604020202020204" pitchFamily="34" charset="0"/>
                <a:ea typeface="黑体" panose="02010609060101010101" charset="-122"/>
                <a:sym typeface="+mn-ea"/>
              </a:rPr>
              <a:t>数据治理实施成果</a:t>
            </a:r>
            <a:endParaRPr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13.7</a:t>
            </a:r>
            <a:r>
              <a:rPr b="1" dirty="0">
                <a:solidFill>
                  <a:srgbClr val="000000"/>
                </a:solidFill>
                <a:latin typeface="Arial" panose="020B0604020202020204" pitchFamily="34" charset="0"/>
                <a:ea typeface="黑体" panose="02010609060101010101" charset="-122"/>
                <a:sym typeface="+mn-ea"/>
              </a:rPr>
              <a:t>业务应用场景的实现成果</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13.1</a:t>
            </a: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项目背景</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304800" algn="just">
              <a:lnSpc>
                <a:spcPct val="150000"/>
              </a:lnSpc>
            </a:pPr>
            <a:r>
              <a:rPr lang="zh-CN" altLang="en-US" kern="100" dirty="0">
                <a:solidFill>
                  <a:srgbClr val="485368"/>
                </a:solidFill>
                <a:latin typeface="微软雅黑" panose="020B0503020204020204" charset="-122"/>
                <a:ea typeface="微软雅黑" panose="020B0503020204020204" charset="-122"/>
                <a:sym typeface="+mn-ea"/>
              </a:rPr>
              <a:t>项目背景</a:t>
            </a:r>
            <a:endParaRPr lang="zh-CN" altLang="en-US" kern="100" dirty="0">
              <a:solidFill>
                <a:srgbClr val="485368"/>
              </a:solidFill>
              <a:latin typeface="微软雅黑" panose="020B0503020204020204" charset="-122"/>
              <a:ea typeface="微软雅黑" panose="020B0503020204020204" charset="-122"/>
              <a:sym typeface="+mn-ea"/>
            </a:endParaRPr>
          </a:p>
          <a:p>
            <a:pPr indent="304800" algn="just">
              <a:lnSpc>
                <a:spcPct val="150000"/>
              </a:lnSpc>
            </a:pPr>
            <a:r>
              <a:rPr lang="zh-CN" altLang="en-US" kern="100" dirty="0">
                <a:solidFill>
                  <a:srgbClr val="485368"/>
                </a:solidFill>
                <a:latin typeface="微软雅黑" panose="020B0503020204020204" charset="-122"/>
                <a:ea typeface="微软雅黑" panose="020B0503020204020204" charset="-122"/>
                <a:sym typeface="+mn-ea"/>
              </a:rPr>
              <a:t>某制造企业有CRM、SAP、MES等业务系统，</a:t>
            </a:r>
            <a:r>
              <a:rPr lang="zh-CN" altLang="en-US" b="1" kern="100" dirty="0">
                <a:solidFill>
                  <a:srgbClr val="485368"/>
                </a:solidFill>
                <a:latin typeface="微软雅黑" panose="020B0503020204020204" charset="-122"/>
                <a:ea typeface="微软雅黑" panose="020B0503020204020204" charset="-122"/>
                <a:sym typeface="+mn-ea"/>
              </a:rPr>
              <a:t>目前各业务系统数据孤立、零散，未能形成企业数据资产，给数据支撑工作带来巨大挑战。</a:t>
            </a:r>
            <a:endParaRPr lang="zh-CN" altLang="en-US" b="1" kern="100" dirty="0">
              <a:solidFill>
                <a:srgbClr val="485368"/>
              </a:solidFill>
              <a:latin typeface="微软雅黑" panose="020B0503020204020204" charset="-122"/>
              <a:ea typeface="微软雅黑" panose="020B0503020204020204" charset="-122"/>
            </a:endParaRPr>
          </a:p>
          <a:p>
            <a:pPr indent="304800" algn="just">
              <a:lnSpc>
                <a:spcPct val="150000"/>
              </a:lnSpc>
            </a:pPr>
            <a:r>
              <a:rPr lang="zh-CN" altLang="en-US" kern="100" dirty="0">
                <a:solidFill>
                  <a:srgbClr val="485368"/>
                </a:solidFill>
                <a:latin typeface="微软雅黑" panose="020B0503020204020204" charset="-122"/>
                <a:ea typeface="微软雅黑" panose="020B0503020204020204" charset="-122"/>
                <a:sym typeface="+mn-ea"/>
              </a:rPr>
              <a:t>企业希望：</a:t>
            </a:r>
            <a:endParaRPr lang="zh-CN" altLang="en-US" kern="100" dirty="0">
              <a:solidFill>
                <a:srgbClr val="485368"/>
              </a:solidFill>
              <a:latin typeface="微软雅黑" panose="020B0503020204020204" charset="-122"/>
              <a:ea typeface="微软雅黑" panose="020B0503020204020204" charset="-122"/>
            </a:endParaRPr>
          </a:p>
          <a:p>
            <a:pPr marL="800100" lvl="1" indent="-342900" algn="just">
              <a:lnSpc>
                <a:spcPct val="150000"/>
              </a:lnSpc>
              <a:buFont typeface="+mj-ea"/>
              <a:buAutoNum type="circleNumDbPlain"/>
            </a:pPr>
            <a:r>
              <a:rPr lang="zh-CN" altLang="en-US" kern="100" dirty="0">
                <a:solidFill>
                  <a:srgbClr val="485368"/>
                </a:solidFill>
                <a:latin typeface="微软雅黑" panose="020B0503020204020204" charset="-122"/>
                <a:ea typeface="微软雅黑" panose="020B0503020204020204" charset="-122"/>
                <a:sym typeface="+mn-ea"/>
              </a:rPr>
              <a:t>通过整合企业全域数据，深入分析客户、产品、触点等相关画像数据，提供以客户为中心的精准营销能力以及精准服务能力，建设满足企业业务发展需求的数据治理平台，实现业务数据的及时采集汇聚。</a:t>
            </a:r>
            <a:endParaRPr lang="zh-CN" altLang="en-US" kern="100" dirty="0">
              <a:solidFill>
                <a:srgbClr val="485368"/>
              </a:solidFill>
              <a:latin typeface="微软雅黑" panose="020B0503020204020204" charset="-122"/>
              <a:ea typeface="微软雅黑" panose="020B0503020204020204" charset="-122"/>
            </a:endParaRPr>
          </a:p>
          <a:p>
            <a:pPr marL="800100" lvl="1" indent="-342900" algn="just">
              <a:lnSpc>
                <a:spcPct val="150000"/>
              </a:lnSpc>
              <a:buFont typeface="+mj-ea"/>
              <a:buAutoNum type="circleNumDbPlain"/>
            </a:pPr>
            <a:r>
              <a:rPr lang="zh-CN" altLang="en-US" kern="100" dirty="0">
                <a:solidFill>
                  <a:srgbClr val="485368"/>
                </a:solidFill>
                <a:latin typeface="微软雅黑" panose="020B0503020204020204" charset="-122"/>
                <a:ea typeface="微软雅黑" panose="020B0503020204020204" charset="-122"/>
                <a:sym typeface="+mn-ea"/>
              </a:rPr>
              <a:t>通过将业务数据加工处理并形成企业的数据资产，为后续数据资产体系建设及业务场景应用和数据化运营等提供支撑，帮助企业实现精细化管控，优化产品设计及动态数据资源调配，强化生产管控，有效控制成本，提高项目效益。</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13.2 </a:t>
            </a:r>
            <a:r>
              <a:rPr lang="en-US" altLang="zh-CN" b="1" dirty="0">
                <a:solidFill>
                  <a:srgbClr val="000000"/>
                </a:solidFill>
                <a:uFillTx/>
                <a:latin typeface="Times New Roman" panose="02020603050405020304" pitchFamily="18" charset="0"/>
                <a:ea typeface="微软雅黑" panose="020B0503020204020204" charset="-122"/>
                <a:sym typeface="+mn-ea"/>
              </a:rPr>
              <a:t>企业数据治理痛点</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kern="100" dirty="0">
                <a:latin typeface="微软雅黑" panose="020B0503020204020204" charset="-122"/>
                <a:ea typeface="微软雅黑" panose="020B0503020204020204" charset="-122"/>
                <a:sym typeface="+mn-ea"/>
              </a:rPr>
              <a:t>该企业的数据治理痛点如下。</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1）无数据中台、数据仓库等基础设施。企业不具备数据中台、数据仓库等基础设施，且无大数据相关人员，数据支撑工作挑战困难，无法形成完整的生产经营链路。</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2）企业经营无统一指标。企业生产运营过程没有统一规范定义，报表开发效率低下。核心指标数据质量合格率低下，企业核心运营指标数据质量合格率只有50%。</a:t>
            </a:r>
            <a:endParaRPr lang="zh-CN" altLang="en-US" kern="100" dirty="0">
              <a:latin typeface="微软雅黑" panose="020B0503020204020204" charset="-122"/>
              <a:ea typeface="微软雅黑" panose="020B0503020204020204" charset="-122"/>
              <a:sym typeface="+mn-ea"/>
            </a:endParaRPr>
          </a:p>
          <a:p>
            <a:r>
              <a:rPr lang="zh-CN" altLang="en-US" kern="100" dirty="0">
                <a:latin typeface="微软雅黑" panose="020B0503020204020204" charset="-122"/>
                <a:ea typeface="微软雅黑" panose="020B0503020204020204" charset="-122"/>
                <a:sym typeface="+mn-ea"/>
              </a:rPr>
              <a:t>3）各业务系统数据孤立、零散。企业各系统呈“孤岛式”构建，系统数据孤立、零散，无法形成有价值的企业数据资产，数据支撑工作的困难巨大。</a:t>
            </a:r>
            <a:endParaRPr lang="zh-CN" altLang="en-US" kern="10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indent="0" algn="l">
              <a:lnSpc>
                <a:spcPct val="100000"/>
              </a:lnSpc>
              <a:spcBef>
                <a:spcPts val="0"/>
              </a:spcBef>
              <a:spcAft>
                <a:spcPts val="0"/>
              </a:spcAft>
              <a:buSzPct val="10000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13.3 </a:t>
            </a:r>
            <a:r>
              <a:rPr lang="en-US" altLang="zh-CN" b="1" dirty="0">
                <a:solidFill>
                  <a:srgbClr val="000000"/>
                </a:solidFill>
                <a:uFillTx/>
                <a:latin typeface="Times New Roman" panose="02020603050405020304" pitchFamily="18" charset="0"/>
                <a:ea typeface="微软雅黑" panose="020B0503020204020204" charset="-122"/>
                <a:sym typeface="+mn-ea"/>
              </a:rPr>
              <a:t>业务数据现状分析</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3"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4"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 name="Rectangle 11"/>
          <p:cNvSpPr>
            <a:spLocks noGrp="1" noChangeArrowheads="1"/>
          </p:cNvSpPr>
          <p:nvPr>
            <p:ph type="title"/>
          </p:nvPr>
        </p:nvSpPr>
        <p:spPr bwMode="auto">
          <a:xfrm>
            <a:off x="679428" y="76200"/>
            <a:ext cx="11512572" cy="914400"/>
          </a:xfrm>
          <a:prstGeom prst="rect">
            <a:avLst/>
          </a:prstGeom>
          <a:noFill/>
          <a:ln w="9525">
            <a:noFill/>
            <a:miter lim="800000"/>
          </a:ln>
        </p:spPr>
        <p:txBody>
          <a:bodyPr/>
          <a:lstStyle/>
          <a:p>
            <a:pPr lvl="0"/>
            <a:r>
              <a:rPr lang="zh-CN" noProof="1"/>
              <a:t>单击此处编辑母版标题样式</a:t>
            </a:r>
            <a:endParaRPr lang="zh-CN" noProof="1"/>
          </a:p>
        </p:txBody>
      </p:sp>
      <p:sp>
        <p:nvSpPr>
          <p:cNvPr id="5" name="椭圆 4"/>
          <p:cNvSpPr/>
          <p:nvPr userDrawn="1">
            <p:custDataLst>
              <p:tags r:id="rId2"/>
            </p:custDataLst>
          </p:nvPr>
        </p:nvSpPr>
        <p:spPr>
          <a:xfrm>
            <a:off x="12324449" y="-18160"/>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 name="椭圆 5"/>
          <p:cNvSpPr/>
          <p:nvPr userDrawn="1">
            <p:custDataLst>
              <p:tags r:id="rId3"/>
            </p:custDataLst>
          </p:nvPr>
        </p:nvSpPr>
        <p:spPr>
          <a:xfrm>
            <a:off x="12324449" y="560492"/>
            <a:ext cx="532297" cy="532130"/>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userDrawn="1">
            <p:custDataLst>
              <p:tags r:id="rId4"/>
            </p:custDataLst>
          </p:nvPr>
        </p:nvSpPr>
        <p:spPr>
          <a:xfrm>
            <a:off x="12324449" y="1139612"/>
            <a:ext cx="532297" cy="532130"/>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userDrawn="1">
            <p:custDataLst>
              <p:tags r:id="rId5"/>
            </p:custDataLst>
          </p:nvPr>
        </p:nvSpPr>
        <p:spPr>
          <a:xfrm>
            <a:off x="12324449" y="1718732"/>
            <a:ext cx="532297" cy="531495"/>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 name="椭圆 8"/>
          <p:cNvSpPr/>
          <p:nvPr userDrawn="1">
            <p:custDataLst>
              <p:tags r:id="rId6"/>
            </p:custDataLst>
          </p:nvPr>
        </p:nvSpPr>
        <p:spPr>
          <a:xfrm>
            <a:off x="12324449" y="2297217"/>
            <a:ext cx="532297" cy="532130"/>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6"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7.xml"/><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2" Type="http://schemas.openxmlformats.org/officeDocument/2006/relationships/notesSlide" Target="../notesSlides/notesSlide11.xml"/><Relationship Id="rId31" Type="http://schemas.openxmlformats.org/officeDocument/2006/relationships/slideLayout" Target="../slideLayouts/slideLayout1.xml"/><Relationship Id="rId30" Type="http://schemas.openxmlformats.org/officeDocument/2006/relationships/tags" Target="../tags/tag196.xml"/><Relationship Id="rId3" Type="http://schemas.openxmlformats.org/officeDocument/2006/relationships/tags" Target="../tags/tag169.xml"/><Relationship Id="rId29" Type="http://schemas.openxmlformats.org/officeDocument/2006/relationships/tags" Target="../tags/tag195.xml"/><Relationship Id="rId28" Type="http://schemas.openxmlformats.org/officeDocument/2006/relationships/tags" Target="../tags/tag194.xml"/><Relationship Id="rId27" Type="http://schemas.openxmlformats.org/officeDocument/2006/relationships/tags" Target="../tags/tag193.xml"/><Relationship Id="rId26" Type="http://schemas.openxmlformats.org/officeDocument/2006/relationships/tags" Target="../tags/tag192.xml"/><Relationship Id="rId25" Type="http://schemas.openxmlformats.org/officeDocument/2006/relationships/tags" Target="../tags/tag191.xml"/><Relationship Id="rId24" Type="http://schemas.openxmlformats.org/officeDocument/2006/relationships/tags" Target="../tags/tag190.xml"/><Relationship Id="rId23" Type="http://schemas.openxmlformats.org/officeDocument/2006/relationships/tags" Target="../tags/tag189.xml"/><Relationship Id="rId22" Type="http://schemas.openxmlformats.org/officeDocument/2006/relationships/tags" Target="../tags/tag188.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tags" Target="../tags/tag168.xml"/><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1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s>
</file>

<file path=ppt/slides/_rels/slide13.xml.rels><?xml version="1.0" encoding="UTF-8" standalone="yes"?>
<Relationships xmlns="http://schemas.openxmlformats.org/package/2006/relationships"><Relationship Id="rId9" Type="http://schemas.openxmlformats.org/officeDocument/2006/relationships/tags" Target="../tags/tag210.xml"/><Relationship Id="rId8" Type="http://schemas.openxmlformats.org/officeDocument/2006/relationships/tags" Target="../tags/tag209.xml"/><Relationship Id="rId7" Type="http://schemas.openxmlformats.org/officeDocument/2006/relationships/tags" Target="../tags/tag208.xml"/><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tags" Target="../tags/tag205.xml"/><Relationship Id="rId32" Type="http://schemas.openxmlformats.org/officeDocument/2006/relationships/notesSlide" Target="../notesSlides/notesSlide13.xml"/><Relationship Id="rId31" Type="http://schemas.openxmlformats.org/officeDocument/2006/relationships/slideLayout" Target="../slideLayouts/slideLayout1.xml"/><Relationship Id="rId30" Type="http://schemas.openxmlformats.org/officeDocument/2006/relationships/tags" Target="../tags/tag231.xml"/><Relationship Id="rId3" Type="http://schemas.openxmlformats.org/officeDocument/2006/relationships/tags" Target="../tags/tag204.xml"/><Relationship Id="rId29" Type="http://schemas.openxmlformats.org/officeDocument/2006/relationships/tags" Target="../tags/tag230.xml"/><Relationship Id="rId28" Type="http://schemas.openxmlformats.org/officeDocument/2006/relationships/tags" Target="../tags/tag229.xml"/><Relationship Id="rId27" Type="http://schemas.openxmlformats.org/officeDocument/2006/relationships/tags" Target="../tags/tag228.xml"/><Relationship Id="rId26" Type="http://schemas.openxmlformats.org/officeDocument/2006/relationships/tags" Target="../tags/tag227.xml"/><Relationship Id="rId25" Type="http://schemas.openxmlformats.org/officeDocument/2006/relationships/tags" Target="../tags/tag226.xml"/><Relationship Id="rId24" Type="http://schemas.openxmlformats.org/officeDocument/2006/relationships/tags" Target="../tags/tag225.xml"/><Relationship Id="rId23" Type="http://schemas.openxmlformats.org/officeDocument/2006/relationships/tags" Target="../tags/tag224.xml"/><Relationship Id="rId22" Type="http://schemas.openxmlformats.org/officeDocument/2006/relationships/tags" Target="../tags/tag223.xml"/><Relationship Id="rId21" Type="http://schemas.openxmlformats.org/officeDocument/2006/relationships/tags" Target="../tags/tag222.xml"/><Relationship Id="rId20" Type="http://schemas.openxmlformats.org/officeDocument/2006/relationships/tags" Target="../tags/tag221.xml"/><Relationship Id="rId2" Type="http://schemas.openxmlformats.org/officeDocument/2006/relationships/tags" Target="../tags/tag203.xml"/><Relationship Id="rId19" Type="http://schemas.openxmlformats.org/officeDocument/2006/relationships/tags" Target="../tags/tag220.xml"/><Relationship Id="rId18" Type="http://schemas.openxmlformats.org/officeDocument/2006/relationships/tags" Target="../tags/tag219.xml"/><Relationship Id="rId17" Type="http://schemas.openxmlformats.org/officeDocument/2006/relationships/tags" Target="../tags/tag218.xml"/><Relationship Id="rId16" Type="http://schemas.openxmlformats.org/officeDocument/2006/relationships/tags" Target="../tags/tag217.xml"/><Relationship Id="rId15" Type="http://schemas.openxmlformats.org/officeDocument/2006/relationships/tags" Target="../tags/tag216.xml"/><Relationship Id="rId14" Type="http://schemas.openxmlformats.org/officeDocument/2006/relationships/tags" Target="../tags/tag215.xml"/><Relationship Id="rId13" Type="http://schemas.openxmlformats.org/officeDocument/2006/relationships/tags" Target="../tags/tag214.xml"/><Relationship Id="rId12" Type="http://schemas.openxmlformats.org/officeDocument/2006/relationships/tags" Target="../tags/tag213.xml"/><Relationship Id="rId11" Type="http://schemas.openxmlformats.org/officeDocument/2006/relationships/tags" Target="../tags/tag212.xml"/><Relationship Id="rId10" Type="http://schemas.openxmlformats.org/officeDocument/2006/relationships/tags" Target="../tags/tag211.xml"/><Relationship Id="rId1" Type="http://schemas.openxmlformats.org/officeDocument/2006/relationships/tags" Target="../tags/tag20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9" Type="http://schemas.openxmlformats.org/officeDocument/2006/relationships/tags" Target="../tags/tag240.xml"/><Relationship Id="rId8" Type="http://schemas.openxmlformats.org/officeDocument/2006/relationships/tags" Target="../tags/tag239.xml"/><Relationship Id="rId7" Type="http://schemas.openxmlformats.org/officeDocument/2006/relationships/tags" Target="../tags/tag238.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2" Type="http://schemas.openxmlformats.org/officeDocument/2006/relationships/notesSlide" Target="../notesSlides/notesSlide16.xml"/><Relationship Id="rId31" Type="http://schemas.openxmlformats.org/officeDocument/2006/relationships/slideLayout" Target="../slideLayouts/slideLayout1.xml"/><Relationship Id="rId30" Type="http://schemas.openxmlformats.org/officeDocument/2006/relationships/tags" Target="../tags/tag261.xml"/><Relationship Id="rId3" Type="http://schemas.openxmlformats.org/officeDocument/2006/relationships/tags" Target="../tags/tag234.xml"/><Relationship Id="rId29" Type="http://schemas.openxmlformats.org/officeDocument/2006/relationships/tags" Target="../tags/tag260.xml"/><Relationship Id="rId28" Type="http://schemas.openxmlformats.org/officeDocument/2006/relationships/tags" Target="../tags/tag259.xml"/><Relationship Id="rId27" Type="http://schemas.openxmlformats.org/officeDocument/2006/relationships/tags" Target="../tags/tag258.xml"/><Relationship Id="rId26" Type="http://schemas.openxmlformats.org/officeDocument/2006/relationships/tags" Target="../tags/tag257.xml"/><Relationship Id="rId25" Type="http://schemas.openxmlformats.org/officeDocument/2006/relationships/tags" Target="../tags/tag256.xml"/><Relationship Id="rId24" Type="http://schemas.openxmlformats.org/officeDocument/2006/relationships/tags" Target="../tags/tag255.xml"/><Relationship Id="rId23" Type="http://schemas.openxmlformats.org/officeDocument/2006/relationships/tags" Target="../tags/tag254.xml"/><Relationship Id="rId22" Type="http://schemas.openxmlformats.org/officeDocument/2006/relationships/tags" Target="../tags/tag253.xml"/><Relationship Id="rId21" Type="http://schemas.openxmlformats.org/officeDocument/2006/relationships/tags" Target="../tags/tag252.xml"/><Relationship Id="rId20" Type="http://schemas.openxmlformats.org/officeDocument/2006/relationships/tags" Target="../tags/tag251.xml"/><Relationship Id="rId2" Type="http://schemas.openxmlformats.org/officeDocument/2006/relationships/tags" Target="../tags/tag233.xml"/><Relationship Id="rId19" Type="http://schemas.openxmlformats.org/officeDocument/2006/relationships/tags" Target="../tags/tag250.xml"/><Relationship Id="rId18" Type="http://schemas.openxmlformats.org/officeDocument/2006/relationships/tags" Target="../tags/tag249.xml"/><Relationship Id="rId17" Type="http://schemas.openxmlformats.org/officeDocument/2006/relationships/tags" Target="../tags/tag248.xml"/><Relationship Id="rId16" Type="http://schemas.openxmlformats.org/officeDocument/2006/relationships/tags" Target="../tags/tag247.xml"/><Relationship Id="rId15" Type="http://schemas.openxmlformats.org/officeDocument/2006/relationships/tags" Target="../tags/tag246.xml"/><Relationship Id="rId14" Type="http://schemas.openxmlformats.org/officeDocument/2006/relationships/tags" Target="../tags/tag24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tags" Target="../tags/tag242.xml"/><Relationship Id="rId10" Type="http://schemas.openxmlformats.org/officeDocument/2006/relationships/tags" Target="../tags/tag241.xml"/><Relationship Id="rId1" Type="http://schemas.openxmlformats.org/officeDocument/2006/relationships/tags" Target="../tags/tag23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2" Type="http://schemas.openxmlformats.org/officeDocument/2006/relationships/notesSlide" Target="../notesSlides/notesSlide21.xml"/><Relationship Id="rId31" Type="http://schemas.openxmlformats.org/officeDocument/2006/relationships/slideLayout" Target="../slideLayouts/slideLayout1.xml"/><Relationship Id="rId30" Type="http://schemas.openxmlformats.org/officeDocument/2006/relationships/tags" Target="../tags/tag291.xml"/><Relationship Id="rId3" Type="http://schemas.openxmlformats.org/officeDocument/2006/relationships/tags" Target="../tags/tag264.xml"/><Relationship Id="rId29" Type="http://schemas.openxmlformats.org/officeDocument/2006/relationships/tags" Target="../tags/tag290.xml"/><Relationship Id="rId28" Type="http://schemas.openxmlformats.org/officeDocument/2006/relationships/tags" Target="../tags/tag289.xml"/><Relationship Id="rId27" Type="http://schemas.openxmlformats.org/officeDocument/2006/relationships/tags" Target="../tags/tag288.xml"/><Relationship Id="rId26" Type="http://schemas.openxmlformats.org/officeDocument/2006/relationships/tags" Target="../tags/tag287.xml"/><Relationship Id="rId25" Type="http://schemas.openxmlformats.org/officeDocument/2006/relationships/tags" Target="../tags/tag286.xml"/><Relationship Id="rId24" Type="http://schemas.openxmlformats.org/officeDocument/2006/relationships/tags" Target="../tags/tag285.xml"/><Relationship Id="rId23" Type="http://schemas.openxmlformats.org/officeDocument/2006/relationships/tags" Target="../tags/tag284.xml"/><Relationship Id="rId22" Type="http://schemas.openxmlformats.org/officeDocument/2006/relationships/tags" Target="../tags/tag283.xml"/><Relationship Id="rId21" Type="http://schemas.openxmlformats.org/officeDocument/2006/relationships/tags" Target="../tags/tag282.xml"/><Relationship Id="rId20" Type="http://schemas.openxmlformats.org/officeDocument/2006/relationships/tags" Target="../tags/tag281.xml"/><Relationship Id="rId2" Type="http://schemas.openxmlformats.org/officeDocument/2006/relationships/tags" Target="../tags/tag263.xml"/><Relationship Id="rId19" Type="http://schemas.openxmlformats.org/officeDocument/2006/relationships/tags" Target="../tags/tag280.xml"/><Relationship Id="rId18" Type="http://schemas.openxmlformats.org/officeDocument/2006/relationships/tags" Target="../tags/tag279.xml"/><Relationship Id="rId17" Type="http://schemas.openxmlformats.org/officeDocument/2006/relationships/tags" Target="../tags/tag278.xml"/><Relationship Id="rId16" Type="http://schemas.openxmlformats.org/officeDocument/2006/relationships/tags" Target="../tags/tag277.xml"/><Relationship Id="rId15" Type="http://schemas.openxmlformats.org/officeDocument/2006/relationships/tags" Target="../tags/tag276.xml"/><Relationship Id="rId14" Type="http://schemas.openxmlformats.org/officeDocument/2006/relationships/tags" Target="../tags/tag275.xml"/><Relationship Id="rId13" Type="http://schemas.openxmlformats.org/officeDocument/2006/relationships/tags" Target="../tags/tag274.xml"/><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tags" Target="../tags/tag26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11.png"/><Relationship Id="rId1" Type="http://schemas.openxmlformats.org/officeDocument/2006/relationships/tags" Target="../tags/tag29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1.xml"/><Relationship Id="rId7" Type="http://schemas.openxmlformats.org/officeDocument/2006/relationships/image" Target="../media/image14.png"/><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301.xml"/><Relationship Id="rId7" Type="http://schemas.openxmlformats.org/officeDocument/2006/relationships/image" Target="../media/image15.jpeg"/><Relationship Id="rId6" Type="http://schemas.openxmlformats.org/officeDocument/2006/relationships/hyperlink" Target="http://dblab.xmu.edu.cn/post/10164/" TargetMode="External"/><Relationship Id="rId5" Type="http://schemas.openxmlformats.org/officeDocument/2006/relationships/image" Target="../media/image12.pn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0" Type="http://schemas.openxmlformats.org/officeDocument/2006/relationships/notesSlide" Target="../notesSlides/notesSlide24.xml"/><Relationship Id="rId1" Type="http://schemas.openxmlformats.org/officeDocument/2006/relationships/tags" Target="../tags/tag297.xml"/></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25.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tags" Target="../tags/tag306.xml"/><Relationship Id="rId5" Type="http://schemas.openxmlformats.org/officeDocument/2006/relationships/image" Target="../media/image12.png"/><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1.xml"/><Relationship Id="rId7" Type="http://schemas.openxmlformats.org/officeDocument/2006/relationships/image" Target="../media/image18.png"/><Relationship Id="rId6" Type="http://schemas.openxmlformats.org/officeDocument/2006/relationships/image" Target="../media/image17.jpeg"/><Relationship Id="rId5" Type="http://schemas.openxmlformats.org/officeDocument/2006/relationships/image" Target="../media/image12.png"/><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7.xml"/><Relationship Id="rId7"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2.png"/><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29.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0.jpeg"/><Relationship Id="rId5" Type="http://schemas.openxmlformats.org/officeDocument/2006/relationships/image" Target="../media/image12.png"/><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image" Target="../media/image23.png"/><Relationship Id="rId7" Type="http://schemas.openxmlformats.org/officeDocument/2006/relationships/tags" Target="../tags/tag323.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tags" Target="../tags/tag322.xml"/><Relationship Id="rId3" Type="http://schemas.openxmlformats.org/officeDocument/2006/relationships/tags" Target="../tags/tag321.xml"/><Relationship Id="rId2" Type="http://schemas.openxmlformats.org/officeDocument/2006/relationships/tags" Target="../tags/tag320.xml"/><Relationship Id="rId13" Type="http://schemas.openxmlformats.org/officeDocument/2006/relationships/notesSlide" Target="../notesSlides/notesSlide29.xml"/><Relationship Id="rId12" Type="http://schemas.openxmlformats.org/officeDocument/2006/relationships/slideLayout" Target="../slideLayouts/slideLayout1.xml"/><Relationship Id="rId11" Type="http://schemas.openxmlformats.org/officeDocument/2006/relationships/image" Target="../media/image25.png"/><Relationship Id="rId10" Type="http://schemas.openxmlformats.org/officeDocument/2006/relationships/image" Target="../media/image24.png"/><Relationship Id="rId1" Type="http://schemas.openxmlformats.org/officeDocument/2006/relationships/tags" Target="../tags/tag319.xml"/></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1.xml"/><Relationship Id="rId7" Type="http://schemas.openxmlformats.org/officeDocument/2006/relationships/image" Target="../media/image27.png"/><Relationship Id="rId6" Type="http://schemas.openxmlformats.org/officeDocument/2006/relationships/image" Target="../media/image26.jpeg"/><Relationship Id="rId5" Type="http://schemas.openxmlformats.org/officeDocument/2006/relationships/image" Target="../media/image12.png"/><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1.xml"/><Relationship Id="rId7" Type="http://schemas.openxmlformats.org/officeDocument/2006/relationships/image" Target="../media/image29.png"/><Relationship Id="rId6" Type="http://schemas.openxmlformats.org/officeDocument/2006/relationships/image" Target="../media/image28.jpeg"/><Relationship Id="rId5" Type="http://schemas.openxmlformats.org/officeDocument/2006/relationships/image" Target="../media/image12.png"/><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2.png"/><Relationship Id="rId4" Type="http://schemas.openxmlformats.org/officeDocument/2006/relationships/tags" Target="../tags/tag335.xml"/><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s>
</file>

<file path=ppt/slides/_rels/slide34.xml.rels><?xml version="1.0" encoding="UTF-8" standalone="yes"?>
<Relationships xmlns="http://schemas.openxmlformats.org/package/2006/relationships"><Relationship Id="rId9" Type="http://schemas.openxmlformats.org/officeDocument/2006/relationships/notesSlide" Target="../notesSlides/notesSlide33.xml"/><Relationship Id="rId8" Type="http://schemas.openxmlformats.org/officeDocument/2006/relationships/slideLayout" Target="../slideLayouts/slideLayout1.xml"/><Relationship Id="rId7" Type="http://schemas.openxmlformats.org/officeDocument/2006/relationships/image" Target="../media/image32.png"/><Relationship Id="rId6" Type="http://schemas.openxmlformats.org/officeDocument/2006/relationships/image" Target="../media/image12.png"/><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image" Target="../media/image31.jpe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4.xml"/><Relationship Id="rId7"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12.png"/><Relationship Id="rId4" Type="http://schemas.openxmlformats.org/officeDocument/2006/relationships/tags" Target="../tags/tag343.xml"/><Relationship Id="rId3" Type="http://schemas.openxmlformats.org/officeDocument/2006/relationships/tags" Target="../tags/tag342.xml"/><Relationship Id="rId2" Type="http://schemas.openxmlformats.org/officeDocument/2006/relationships/tags" Target="../tags/tag341.xml"/><Relationship Id="rId1" Type="http://schemas.openxmlformats.org/officeDocument/2006/relationships/tags" Target="../tags/tag340.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tags" Target="../tags/tag345.xml"/><Relationship Id="rId10" Type="http://schemas.openxmlformats.org/officeDocument/2006/relationships/notesSlide" Target="../notesSlides/notesSlide35.xml"/><Relationship Id="rId1" Type="http://schemas.openxmlformats.org/officeDocument/2006/relationships/tags" Target="../tags/tag344.xml"/></Relationships>
</file>

<file path=ppt/slides/_rels/slide37.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jpeg"/><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1" Type="http://schemas.openxmlformats.org/officeDocument/2006/relationships/notesSlide" Target="../notesSlides/notesSlide36.xml"/><Relationship Id="rId10" Type="http://schemas.openxmlformats.org/officeDocument/2006/relationships/slideLayout" Target="../slideLayouts/slideLayout1.xml"/><Relationship Id="rId1" Type="http://schemas.openxmlformats.org/officeDocument/2006/relationships/tags" Target="../tags/tag348.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12.png"/><Relationship Id="rId4" Type="http://schemas.openxmlformats.org/officeDocument/2006/relationships/tags" Target="../tags/tag355.xml"/><Relationship Id="rId3" Type="http://schemas.openxmlformats.org/officeDocument/2006/relationships/tags" Target="../tags/tag354.xml"/><Relationship Id="rId2" Type="http://schemas.openxmlformats.org/officeDocument/2006/relationships/tags" Target="../tags/tag353.xml"/><Relationship Id="rId10" Type="http://schemas.openxmlformats.org/officeDocument/2006/relationships/notesSlide" Target="../notesSlides/notesSlide37.xml"/><Relationship Id="rId1" Type="http://schemas.openxmlformats.org/officeDocument/2006/relationships/tags" Target="../tags/tag35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2" Type="http://schemas.openxmlformats.org/officeDocument/2006/relationships/notesSlide" Target="../notesSlides/notesSlide7.xml"/><Relationship Id="rId31" Type="http://schemas.openxmlformats.org/officeDocument/2006/relationships/slideLayout" Target="../slideLayouts/slideLayout1.xml"/><Relationship Id="rId30" Type="http://schemas.openxmlformats.org/officeDocument/2006/relationships/tags" Target="../tags/tag127.xml"/><Relationship Id="rId3" Type="http://schemas.openxmlformats.org/officeDocument/2006/relationships/tags" Target="../tags/tag100.xml"/><Relationship Id="rId29" Type="http://schemas.openxmlformats.org/officeDocument/2006/relationships/tags" Target="../tags/tag126.xml"/><Relationship Id="rId28" Type="http://schemas.openxmlformats.org/officeDocument/2006/relationships/tags" Target="../tags/tag125.xml"/><Relationship Id="rId27" Type="http://schemas.openxmlformats.org/officeDocument/2006/relationships/tags" Target="../tags/tag124.xml"/><Relationship Id="rId26" Type="http://schemas.openxmlformats.org/officeDocument/2006/relationships/tags" Target="../tags/tag123.xml"/><Relationship Id="rId25" Type="http://schemas.openxmlformats.org/officeDocument/2006/relationships/tags" Target="../tags/tag122.xml"/><Relationship Id="rId24" Type="http://schemas.openxmlformats.org/officeDocument/2006/relationships/tags" Target="../tags/tag121.xml"/><Relationship Id="rId23" Type="http://schemas.openxmlformats.org/officeDocument/2006/relationships/tags" Target="../tags/tag120.xml"/><Relationship Id="rId22" Type="http://schemas.openxmlformats.org/officeDocument/2006/relationships/tags" Target="../tags/tag119.xml"/><Relationship Id="rId21" Type="http://schemas.openxmlformats.org/officeDocument/2006/relationships/tags" Target="../tags/tag118.xml"/><Relationship Id="rId20" Type="http://schemas.openxmlformats.org/officeDocument/2006/relationships/tags" Target="../tags/tag117.xml"/><Relationship Id="rId2" Type="http://schemas.openxmlformats.org/officeDocument/2006/relationships/tags" Target="../tags/tag99.xml"/><Relationship Id="rId19" Type="http://schemas.openxmlformats.org/officeDocument/2006/relationships/tags" Target="../tags/tag116.xml"/><Relationship Id="rId18" Type="http://schemas.openxmlformats.org/officeDocument/2006/relationships/tags" Target="../tags/tag115.xml"/><Relationship Id="rId17" Type="http://schemas.openxmlformats.org/officeDocument/2006/relationships/tags" Target="../tags/tag114.xml"/><Relationship Id="rId16" Type="http://schemas.openxmlformats.org/officeDocument/2006/relationships/tags" Target="../tags/tag113.xml"/><Relationship Id="rId15" Type="http://schemas.openxmlformats.org/officeDocument/2006/relationships/tags" Target="../tags/tag112.xml"/><Relationship Id="rId14" Type="http://schemas.openxmlformats.org/officeDocument/2006/relationships/tags" Target="../tags/tag111.xml"/><Relationship Id="rId13" Type="http://schemas.openxmlformats.org/officeDocument/2006/relationships/tags" Target="../tags/tag110.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tags" Target="../tags/tag98.xml"/></Relationships>
</file>

<file path=ppt/slides/_rels/slide8.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1" Type="http://schemas.openxmlformats.org/officeDocument/2006/relationships/notesSlide" Target="../notesSlides/notesSlide8.xml"/><Relationship Id="rId10" Type="http://schemas.openxmlformats.org/officeDocument/2006/relationships/slideLayout" Target="../slideLayouts/slideLayout12.xml"/><Relationship Id="rId1" Type="http://schemas.openxmlformats.org/officeDocument/2006/relationships/tags" Target="../tags/tag128.xml"/></Relationships>
</file>

<file path=ppt/slides/_rels/slide9.xml.rels><?xml version="1.0" encoding="UTF-8" standalone="yes"?>
<Relationships xmlns="http://schemas.openxmlformats.org/package/2006/relationships"><Relationship Id="rId9" Type="http://schemas.openxmlformats.org/officeDocument/2006/relationships/tags" Target="../tags/tag145.xml"/><Relationship Id="rId8" Type="http://schemas.openxmlformats.org/officeDocument/2006/relationships/tags" Target="../tags/tag144.xml"/><Relationship Id="rId7" Type="http://schemas.openxmlformats.org/officeDocument/2006/relationships/tags" Target="../tags/tag143.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2" Type="http://schemas.openxmlformats.org/officeDocument/2006/relationships/notesSlide" Target="../notesSlides/notesSlide9.xml"/><Relationship Id="rId31" Type="http://schemas.openxmlformats.org/officeDocument/2006/relationships/slideLayout" Target="../slideLayouts/slideLayout1.xml"/><Relationship Id="rId30" Type="http://schemas.openxmlformats.org/officeDocument/2006/relationships/tags" Target="../tags/tag166.xml"/><Relationship Id="rId3" Type="http://schemas.openxmlformats.org/officeDocument/2006/relationships/tags" Target="../tags/tag139.xml"/><Relationship Id="rId29" Type="http://schemas.openxmlformats.org/officeDocument/2006/relationships/tags" Target="../tags/tag165.xml"/><Relationship Id="rId28" Type="http://schemas.openxmlformats.org/officeDocument/2006/relationships/tags" Target="../tags/tag164.xml"/><Relationship Id="rId27" Type="http://schemas.openxmlformats.org/officeDocument/2006/relationships/tags" Target="../tags/tag163.xml"/><Relationship Id="rId26" Type="http://schemas.openxmlformats.org/officeDocument/2006/relationships/tags" Target="../tags/tag162.xml"/><Relationship Id="rId25" Type="http://schemas.openxmlformats.org/officeDocument/2006/relationships/tags" Target="../tags/tag161.xml"/><Relationship Id="rId24" Type="http://schemas.openxmlformats.org/officeDocument/2006/relationships/tags" Target="../tags/tag160.xml"/><Relationship Id="rId23" Type="http://schemas.openxmlformats.org/officeDocument/2006/relationships/tags" Target="../tags/tag159.xml"/><Relationship Id="rId22" Type="http://schemas.openxmlformats.org/officeDocument/2006/relationships/tags" Target="../tags/tag158.xml"/><Relationship Id="rId21" Type="http://schemas.openxmlformats.org/officeDocument/2006/relationships/tags" Target="../tags/tag157.xml"/><Relationship Id="rId20" Type="http://schemas.openxmlformats.org/officeDocument/2006/relationships/tags" Target="../tags/tag156.xml"/><Relationship Id="rId2" Type="http://schemas.openxmlformats.org/officeDocument/2006/relationships/tags" Target="../tags/tag138.xml"/><Relationship Id="rId19" Type="http://schemas.openxmlformats.org/officeDocument/2006/relationships/tags" Target="../tags/tag155.xml"/><Relationship Id="rId18" Type="http://schemas.openxmlformats.org/officeDocument/2006/relationships/tags" Target="../tags/tag154.xml"/><Relationship Id="rId17" Type="http://schemas.openxmlformats.org/officeDocument/2006/relationships/tags" Target="../tags/tag153.xml"/><Relationship Id="rId16" Type="http://schemas.openxmlformats.org/officeDocument/2006/relationships/tags" Target="../tags/tag152.xml"/><Relationship Id="rId15" Type="http://schemas.openxmlformats.org/officeDocument/2006/relationships/tags" Target="../tags/tag151.xml"/><Relationship Id="rId14" Type="http://schemas.openxmlformats.org/officeDocument/2006/relationships/tags" Target="../tags/tag150.xml"/><Relationship Id="rId13" Type="http://schemas.openxmlformats.org/officeDocument/2006/relationships/tags" Target="../tags/tag149.xml"/><Relationship Id="rId12" Type="http://schemas.openxmlformats.org/officeDocument/2006/relationships/tags" Target="../tags/tag148.xml"/><Relationship Id="rId11" Type="http://schemas.openxmlformats.org/officeDocument/2006/relationships/tags" Target="../tags/tag147.xml"/><Relationship Id="rId10" Type="http://schemas.openxmlformats.org/officeDocument/2006/relationships/tags" Target="../tags/tag146.xml"/><Relationship Id="rId1" Type="http://schemas.openxmlformats.org/officeDocument/2006/relationships/tags" Target="../tags/tag1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850" y="18192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第</a:t>
            </a:r>
            <a:r>
              <a:rPr kumimoji="0" lang="en-US" altLang="zh-CN" sz="4800" b="1" kern="1200" cap="none" spc="300" normalizeH="0" baseline="0" noProof="0" dirty="0">
                <a:solidFill>
                  <a:schemeClr val="bg1"/>
                </a:solidFill>
                <a:latin typeface="微软雅黑" panose="020B0503020204020204" charset="-122"/>
                <a:ea typeface="微软雅黑" panose="020B0503020204020204" charset="-122"/>
                <a:cs typeface="+mn-cs"/>
              </a:rPr>
              <a:t>13</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章 某制造企业数据治理</a:t>
            </a:r>
            <a:endPar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cxnSp>
        <p:nvCxnSpPr>
          <p:cNvPr id="10" name="直接连接符 9"/>
          <p:cNvCxnSpPr/>
          <p:nvPr/>
        </p:nvCxnSpPr>
        <p:spPr>
          <a:xfrm>
            <a:off x="561975" y="2860675"/>
            <a:ext cx="54006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04800" y="2743200"/>
            <a:ext cx="10064750" cy="3169285"/>
          </a:xfrm>
          <a:prstGeom prst="rect">
            <a:avLst/>
          </a:prstGeom>
          <a:noFill/>
        </p:spPr>
        <p:txBody>
          <a:bodyPr>
            <a:spAutoFit/>
          </a:bodyPr>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美林数据技术股份有限公司</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刘宏</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高级副总裁</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厦门大学计算机科学与技术系</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林子雨</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博士</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副教授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厦门大学大数据课程虚拟教研室</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夏小云</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副主任</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lang="en-US" altLang="zh-CN" sz="2000" b="1" spc="300" noProof="0" dirty="0">
                <a:solidFill>
                  <a:schemeClr val="bg1"/>
                </a:solidFill>
                <a:latin typeface="微软雅黑" panose="020B0503020204020204" charset="-122"/>
                <a:ea typeface="微软雅黑" panose="020B0503020204020204" charset="-122"/>
                <a:sym typeface="+mn-ea"/>
              </a:rPr>
              <a:t>E-mail:ziyulin@xmu.edu.cn</a:t>
            </a:r>
            <a:endPar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2024</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年</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8</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
        <p:nvSpPr>
          <p:cNvPr id="3" name="文本框 2"/>
          <p:cNvSpPr txBox="1"/>
          <p:nvPr/>
        </p:nvSpPr>
        <p:spPr>
          <a:xfrm>
            <a:off x="5577840" y="-516255"/>
            <a:ext cx="6096000" cy="1445260"/>
          </a:xfrm>
          <a:prstGeom prst="rect">
            <a:avLst/>
          </a:prstGeom>
          <a:noFill/>
        </p:spPr>
        <p:txBody>
          <a:bodyPr wrap="square" rtlCol="0" anchor="t">
            <a:spAutoFit/>
          </a:bodyPr>
          <a:p>
            <a:pPr marR="0" algn="ctr" defTabSz="457200" eaLnBrk="1" fontAlgn="auto" hangingPunct="1">
              <a:lnSpc>
                <a:spcPct val="200000"/>
              </a:lnSpc>
              <a:spcBef>
                <a:spcPts val="0"/>
              </a:spcBef>
              <a:spcAft>
                <a:spcPts val="0"/>
              </a:spcAft>
              <a:buClrTx/>
              <a:buSzTx/>
              <a:buFontTx/>
              <a:buNone/>
              <a:defRPr/>
            </a:pPr>
            <a:r>
              <a:rPr lang="en-US" altLang="zh-CN" sz="4400" b="1" noProof="0" dirty="0">
                <a:solidFill>
                  <a:schemeClr val="bg1"/>
                </a:solidFill>
                <a:latin typeface="Times New Roman" panose="02020603050405020304" pitchFamily="18" charset="0"/>
                <a:sym typeface="+mn-ea"/>
              </a:rPr>
              <a:t>《</a:t>
            </a:r>
            <a:r>
              <a:rPr lang="zh-CN" altLang="en-US" sz="4400" b="1" noProof="0" dirty="0">
                <a:solidFill>
                  <a:schemeClr val="bg1"/>
                </a:solidFill>
                <a:latin typeface="Times New Roman" panose="02020603050405020304" pitchFamily="18" charset="0"/>
                <a:sym typeface="+mn-ea"/>
              </a:rPr>
              <a:t>数据治理概论</a:t>
            </a:r>
            <a:r>
              <a:rPr lang="en-US" altLang="zh-CN" sz="4400" noProof="0" dirty="0">
                <a:solidFill>
                  <a:schemeClr val="bg1"/>
                </a:solidFill>
                <a:latin typeface="Times New Roman" panose="02020603050405020304" pitchFamily="18" charset="0"/>
                <a:sym typeface="+mn-ea"/>
              </a:rPr>
              <a:t>》</a:t>
            </a:r>
            <a:endParaRPr lang="en-US" altLang="zh-CN" sz="4400" noProof="0" dirty="0">
              <a:solidFill>
                <a:schemeClr val="bg1"/>
              </a:solidFill>
              <a:latin typeface="Times New Roman" panose="02020603050405020304" pitchFamily="18" charset="0"/>
              <a:sym typeface="+mn-ea"/>
            </a:endParaRPr>
          </a:p>
        </p:txBody>
      </p:sp>
      <p:sp>
        <p:nvSpPr>
          <p:cNvPr id="5" name="文本框 4"/>
          <p:cNvSpPr txBox="1"/>
          <p:nvPr/>
        </p:nvSpPr>
        <p:spPr>
          <a:xfrm>
            <a:off x="909320" y="207645"/>
            <a:ext cx="5368925" cy="368300"/>
          </a:xfrm>
          <a:prstGeom prst="rect">
            <a:avLst/>
          </a:prstGeom>
          <a:noFill/>
        </p:spPr>
        <p:txBody>
          <a:bodyPr wrap="square" rtlCol="0">
            <a:spAutoFit/>
          </a:bodyPr>
          <a:p>
            <a:r>
              <a:rPr lang="zh-CN" altLang="en-US" i="1">
                <a:solidFill>
                  <a:schemeClr val="bg1"/>
                </a:solidFill>
              </a:rPr>
              <a:t>高等院校数字经济专业创新驱动系列教材</a:t>
            </a:r>
            <a:endParaRPr lang="zh-CN" altLang="en-US" i="1">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13.3 业务数据现状分析</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4" name="椭圆 3"/>
          <p:cNvSpPr/>
          <p:nvPr/>
        </p:nvSpPr>
        <p:spPr>
          <a:xfrm>
            <a:off x="960438" y="1333500"/>
            <a:ext cx="798512" cy="798513"/>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5" name="任意多边形 4"/>
          <p:cNvSpPr/>
          <p:nvPr/>
        </p:nvSpPr>
        <p:spPr>
          <a:xfrm rot="16200000">
            <a:off x="3196432" y="157956"/>
            <a:ext cx="660400" cy="3148013"/>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9" name="椭圆 8"/>
          <p:cNvSpPr/>
          <p:nvPr/>
        </p:nvSpPr>
        <p:spPr>
          <a:xfrm>
            <a:off x="6281738" y="1333500"/>
            <a:ext cx="798512" cy="798513"/>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3" name="任意多边形 12"/>
          <p:cNvSpPr/>
          <p:nvPr/>
        </p:nvSpPr>
        <p:spPr>
          <a:xfrm rot="16200000">
            <a:off x="8517732" y="157956"/>
            <a:ext cx="660400" cy="3148013"/>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4" name="椭圆 13"/>
          <p:cNvSpPr/>
          <p:nvPr/>
        </p:nvSpPr>
        <p:spPr>
          <a:xfrm>
            <a:off x="960438" y="3917315"/>
            <a:ext cx="798512" cy="798513"/>
          </a:xfrm>
          <a:prstGeom prst="ellipse">
            <a:avLst/>
          </a:prstGeom>
          <a:solidFill>
            <a:srgbClr val="0557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6" name="任意多边形 15"/>
          <p:cNvSpPr/>
          <p:nvPr/>
        </p:nvSpPr>
        <p:spPr>
          <a:xfrm rot="16200000">
            <a:off x="3196432" y="2742406"/>
            <a:ext cx="660400" cy="3148013"/>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0557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7" name="椭圆 16"/>
          <p:cNvSpPr/>
          <p:nvPr/>
        </p:nvSpPr>
        <p:spPr>
          <a:xfrm>
            <a:off x="6281738" y="3917950"/>
            <a:ext cx="798512" cy="798513"/>
          </a:xfrm>
          <a:prstGeom prst="ellipse">
            <a:avLst/>
          </a:prstGeom>
          <a:solidFill>
            <a:srgbClr val="EE82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8" name="任意多边形 17"/>
          <p:cNvSpPr/>
          <p:nvPr/>
        </p:nvSpPr>
        <p:spPr>
          <a:xfrm rot="16200000">
            <a:off x="8517732" y="2742406"/>
            <a:ext cx="660400" cy="3148013"/>
          </a:xfrm>
          <a:custGeom>
            <a:avLst/>
            <a:gdLst>
              <a:gd name="connsiteX0" fmla="*/ 660026 w 660026"/>
              <a:gd name="connsiteY0" fmla="*/ 339800 h 3148047"/>
              <a:gd name="connsiteX1" fmla="*/ 660026 w 660026"/>
              <a:gd name="connsiteY1" fmla="*/ 3038041 h 3148047"/>
              <a:gd name="connsiteX2" fmla="*/ 550020 w 660026"/>
              <a:gd name="connsiteY2" fmla="*/ 3148047 h 3148047"/>
              <a:gd name="connsiteX3" fmla="*/ 110006 w 660026"/>
              <a:gd name="connsiteY3" fmla="*/ 3148047 h 3148047"/>
              <a:gd name="connsiteX4" fmla="*/ 0 w 660026"/>
              <a:gd name="connsiteY4" fmla="*/ 3038041 h 3148047"/>
              <a:gd name="connsiteX5" fmla="*/ 0 w 660026"/>
              <a:gd name="connsiteY5" fmla="*/ 339800 h 3148047"/>
              <a:gd name="connsiteX6" fmla="*/ 110006 w 660026"/>
              <a:gd name="connsiteY6" fmla="*/ 229794 h 3148047"/>
              <a:gd name="connsiteX7" fmla="*/ 200383 w 660026"/>
              <a:gd name="connsiteY7" fmla="*/ 229794 h 3148047"/>
              <a:gd name="connsiteX8" fmla="*/ 330015 w 660026"/>
              <a:gd name="connsiteY8" fmla="*/ 0 h 3148047"/>
              <a:gd name="connsiteX9" fmla="*/ 459646 w 660026"/>
              <a:gd name="connsiteY9" fmla="*/ 229794 h 3148047"/>
              <a:gd name="connsiteX10" fmla="*/ 550020 w 660026"/>
              <a:gd name="connsiteY10" fmla="*/ 229794 h 3148047"/>
              <a:gd name="connsiteX11" fmla="*/ 660026 w 660026"/>
              <a:gd name="connsiteY11" fmla="*/ 339800 h 31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026" h="3148047">
                <a:moveTo>
                  <a:pt x="660026" y="339800"/>
                </a:moveTo>
                <a:lnTo>
                  <a:pt x="660026" y="3038041"/>
                </a:lnTo>
                <a:cubicBezTo>
                  <a:pt x="660026" y="3098796"/>
                  <a:pt x="610775" y="3148047"/>
                  <a:pt x="550020" y="3148047"/>
                </a:cubicBezTo>
                <a:lnTo>
                  <a:pt x="110006" y="3148047"/>
                </a:lnTo>
                <a:cubicBezTo>
                  <a:pt x="49251" y="3148047"/>
                  <a:pt x="0" y="3098796"/>
                  <a:pt x="0" y="3038041"/>
                </a:cubicBezTo>
                <a:lnTo>
                  <a:pt x="0" y="339800"/>
                </a:lnTo>
                <a:cubicBezTo>
                  <a:pt x="0" y="279045"/>
                  <a:pt x="49251" y="229794"/>
                  <a:pt x="110006" y="229794"/>
                </a:cubicBezTo>
                <a:lnTo>
                  <a:pt x="200383" y="229794"/>
                </a:lnTo>
                <a:lnTo>
                  <a:pt x="330015" y="0"/>
                </a:lnTo>
                <a:lnTo>
                  <a:pt x="459646" y="229794"/>
                </a:lnTo>
                <a:lnTo>
                  <a:pt x="550020" y="229794"/>
                </a:lnTo>
                <a:cubicBezTo>
                  <a:pt x="610775" y="229794"/>
                  <a:pt x="660026" y="279045"/>
                  <a:pt x="660026" y="339800"/>
                </a:cubicBezTo>
                <a:close/>
              </a:path>
            </a:pathLst>
          </a:custGeom>
          <a:solidFill>
            <a:srgbClr val="EE82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nvGrpSpPr>
          <p:cNvPr id="3" name="组合 18"/>
          <p:cNvGrpSpPr/>
          <p:nvPr/>
        </p:nvGrpSpPr>
        <p:grpSpPr>
          <a:xfrm>
            <a:off x="6468239" y="4093701"/>
            <a:ext cx="425286" cy="445836"/>
            <a:chOff x="7002627" y="828237"/>
            <a:chExt cx="444697" cy="466185"/>
          </a:xfrm>
          <a:solidFill>
            <a:srgbClr val="FEFEFE"/>
          </a:solidFill>
          <a:effectLst/>
        </p:grpSpPr>
        <p:sp>
          <p:nvSpPr>
            <p:cNvPr id="20"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1"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2"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3"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4"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5"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6"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27"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grpSp>
      <p:grpSp>
        <p:nvGrpSpPr>
          <p:cNvPr id="6" name="组合 27"/>
          <p:cNvGrpSpPr>
            <a:grpSpLocks noChangeAspect="1"/>
          </p:cNvGrpSpPr>
          <p:nvPr/>
        </p:nvGrpSpPr>
        <p:grpSpPr>
          <a:xfrm>
            <a:off x="1202459" y="1535656"/>
            <a:ext cx="350058" cy="391480"/>
            <a:chOff x="5999255" y="3275006"/>
            <a:chExt cx="402656" cy="450303"/>
          </a:xfrm>
          <a:solidFill>
            <a:srgbClr val="FEFEFE"/>
          </a:solidFill>
          <a:effectLst/>
        </p:grpSpPr>
        <p:sp>
          <p:nvSpPr>
            <p:cNvPr id="29"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30"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31"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11"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12"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grpSp>
      <p:grpSp>
        <p:nvGrpSpPr>
          <p:cNvPr id="7" name="组合 14"/>
          <p:cNvGrpSpPr/>
          <p:nvPr/>
        </p:nvGrpSpPr>
        <p:grpSpPr>
          <a:xfrm>
            <a:off x="1195698" y="4138543"/>
            <a:ext cx="321063" cy="317752"/>
            <a:chOff x="6967126" y="4092464"/>
            <a:chExt cx="453105" cy="448433"/>
          </a:xfrm>
          <a:solidFill>
            <a:srgbClr val="FEFEFE"/>
          </a:solidFill>
          <a:effectLst/>
        </p:grpSpPr>
        <p:sp>
          <p:nvSpPr>
            <p:cNvPr id="73"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74"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grpSp>
      <p:grpSp>
        <p:nvGrpSpPr>
          <p:cNvPr id="8" name="组合 74"/>
          <p:cNvGrpSpPr/>
          <p:nvPr/>
        </p:nvGrpSpPr>
        <p:grpSpPr>
          <a:xfrm>
            <a:off x="6543915" y="1526273"/>
            <a:ext cx="334415" cy="359883"/>
            <a:chOff x="7005429" y="4859473"/>
            <a:chExt cx="466184" cy="501686"/>
          </a:xfrm>
          <a:solidFill>
            <a:srgbClr val="FEFEFE"/>
          </a:solidFill>
          <a:effectLst/>
        </p:grpSpPr>
        <p:sp>
          <p:nvSpPr>
            <p:cNvPr id="76"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77" name="Rectangle 155"/>
            <p:cNvSpPr>
              <a:spLocks noChangeArrowheads="1"/>
            </p:cNvSpPr>
            <p:nvPr/>
          </p:nvSpPr>
          <p:spPr bwMode="auto">
            <a:xfrm>
              <a:off x="7166118" y="5278945"/>
              <a:ext cx="9342" cy="32698"/>
            </a:xfrm>
            <a:prstGeom prst="rect">
              <a:avLst/>
            </a:pr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78"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79"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sp>
          <p:nvSpPr>
            <p:cNvPr id="80"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p:spPr>
          <p:txBody>
            <a:bodyPr/>
            <a:p>
              <a:pPr eaLnBrk="1" fontAlgn="auto" hangingPunct="1">
                <a:spcBef>
                  <a:spcPts val="0"/>
                </a:spcBef>
                <a:spcAft>
                  <a:spcPts val="0"/>
                </a:spcAft>
                <a:defRPr/>
              </a:pPr>
              <a:endParaRPr lang="zh-CN" altLang="en-US">
                <a:solidFill>
                  <a:prstClr val="black"/>
                </a:solidFill>
                <a:latin typeface="微软雅黑" panose="020B0503020204020204" charset="-122"/>
                <a:ea typeface="微软雅黑" panose="020B0503020204020204" charset="-122"/>
              </a:endParaRPr>
            </a:p>
          </p:txBody>
        </p:sp>
      </p:grpSp>
      <p:sp>
        <p:nvSpPr>
          <p:cNvPr id="81" name="文本框 80"/>
          <p:cNvSpPr txBox="1"/>
          <p:nvPr/>
        </p:nvSpPr>
        <p:spPr>
          <a:xfrm>
            <a:off x="2205355" y="1562100"/>
            <a:ext cx="3289935" cy="1938020"/>
          </a:xfrm>
          <a:prstGeom prst="rect">
            <a:avLst/>
          </a:prstGeom>
          <a:noFill/>
          <a:effectLst/>
        </p:spPr>
        <p:txBody>
          <a:bodyPr wrap="square">
            <a:spAutoFit/>
          </a:bodyPr>
          <a:p>
            <a:pPr algn="l" eaLnBrk="1" fontAlgn="auto" hangingPunct="1">
              <a:spcBef>
                <a:spcPts val="0"/>
              </a:spcBef>
              <a:spcAft>
                <a:spcPts val="0"/>
              </a:spcAft>
              <a:defRPr/>
            </a:pPr>
            <a:r>
              <a:rPr lang="zh-CN" altLang="en-US" b="1">
                <a:solidFill>
                  <a:schemeClr val="bg1"/>
                </a:solidFill>
                <a:latin typeface="微软雅黑" panose="020B0503020204020204" charset="-122"/>
                <a:ea typeface="微软雅黑" panose="020B0503020204020204" charset="-122"/>
                <a:sym typeface="+mn-ea"/>
              </a:rPr>
              <a:t>数据缺乏追溯方式</a:t>
            </a:r>
            <a:endParaRPr lang="zh-CN" altLang="en-US" b="1">
              <a:solidFill>
                <a:schemeClr val="bg1"/>
              </a:solidFill>
              <a:latin typeface="微软雅黑" panose="020B0503020204020204" charset="-122"/>
              <a:ea typeface="微软雅黑" panose="020B0503020204020204" charset="-122"/>
              <a:sym typeface="+mn-ea"/>
            </a:endParaRPr>
          </a:p>
          <a:p>
            <a:pPr algn="l" eaLnBrk="1" fontAlgn="auto" hangingPunct="1">
              <a:spcBef>
                <a:spcPts val="0"/>
              </a:spcBef>
              <a:spcAft>
                <a:spcPts val="0"/>
              </a:spcAft>
              <a:defRPr/>
            </a:pPr>
            <a:endParaRPr lang="en-US" altLang="zh-CN" b="1" dirty="0">
              <a:solidFill>
                <a:schemeClr val="bg1"/>
              </a:solidFill>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r>
              <a:rPr lang="zh-CN" altLang="en-US" sz="1400">
                <a:solidFill>
                  <a:schemeClr val="tx1">
                    <a:alpha val="60000"/>
                  </a:schemeClr>
                </a:solidFill>
                <a:latin typeface="微软雅黑" panose="020B0503020204020204" charset="-122"/>
                <a:ea typeface="微软雅黑" panose="020B0503020204020204" charset="-122"/>
                <a:sym typeface="+mn-ea"/>
              </a:rPr>
              <a:t>各部门只关心本部门的数据需求，每项数据需求没有统一管理机制和工具，部门间数据共享能力差，缺乏数据应用与数据开发、数据源之间的联动管理方式。</a:t>
            </a:r>
            <a:endParaRPr lang="zh-CN" altLang="en-US" sz="1400">
              <a:solidFill>
                <a:schemeClr val="tx1">
                  <a:alpha val="60000"/>
                </a:schemeClr>
              </a:solidFill>
              <a:latin typeface="微软雅黑" panose="020B0503020204020204" charset="-122"/>
              <a:ea typeface="微软雅黑" panose="020B0503020204020204" charset="-122"/>
              <a:sym typeface="+mn-ea"/>
            </a:endParaRPr>
          </a:p>
        </p:txBody>
      </p:sp>
      <p:sp>
        <p:nvSpPr>
          <p:cNvPr id="90" name="文本框 89"/>
          <p:cNvSpPr txBox="1"/>
          <p:nvPr/>
        </p:nvSpPr>
        <p:spPr>
          <a:xfrm>
            <a:off x="7520940" y="1546860"/>
            <a:ext cx="3568065" cy="1968500"/>
          </a:xfrm>
          <a:prstGeom prst="rect">
            <a:avLst/>
          </a:prstGeom>
          <a:noFill/>
          <a:effectLst/>
        </p:spPr>
        <p:txBody>
          <a:bodyPr wrap="square">
            <a:spAutoFit/>
          </a:bodyPr>
          <a:p>
            <a:pPr algn="l" eaLnBrk="1" fontAlgn="auto" hangingPunct="1">
              <a:spcBef>
                <a:spcPts val="0"/>
              </a:spcBef>
              <a:spcAft>
                <a:spcPts val="0"/>
              </a:spcAft>
              <a:defRPr/>
            </a:pPr>
            <a:r>
              <a:rPr lang="zh-CN" altLang="en-US" b="1">
                <a:solidFill>
                  <a:schemeClr val="bg1"/>
                </a:solidFill>
                <a:latin typeface="微软雅黑" panose="020B0503020204020204" charset="-122"/>
                <a:ea typeface="微软雅黑" panose="020B0503020204020204" charset="-122"/>
                <a:sym typeface="+mn-ea"/>
              </a:rPr>
              <a:t>数据类型多、数量大</a:t>
            </a:r>
            <a:endParaRPr lang="zh-CN" altLang="en-US">
              <a:solidFill>
                <a:schemeClr val="bg1"/>
              </a:solidFill>
              <a:latin typeface="微软雅黑" panose="020B0503020204020204" charset="-122"/>
              <a:ea typeface="微软雅黑" panose="020B0503020204020204" charset="-122"/>
              <a:sym typeface="+mn-ea"/>
            </a:endParaRPr>
          </a:p>
          <a:p>
            <a:pPr algn="l" eaLnBrk="1" fontAlgn="auto" hangingPunct="1">
              <a:spcBef>
                <a:spcPts val="0"/>
              </a:spcBef>
              <a:spcAft>
                <a:spcPts val="0"/>
              </a:spcAft>
              <a:defRPr/>
            </a:pPr>
            <a:endParaRPr lang="en-US" altLang="zh-CN" sz="2000" b="1" dirty="0">
              <a:solidFill>
                <a:schemeClr val="bg1"/>
              </a:solidFill>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r>
              <a:rPr lang="zh-CN" altLang="en-US" sz="1400">
                <a:solidFill>
                  <a:schemeClr val="tx1">
                    <a:alpha val="60000"/>
                  </a:schemeClr>
                </a:solidFill>
                <a:latin typeface="微软雅黑" panose="020B0503020204020204" charset="-122"/>
                <a:ea typeface="微软雅黑" panose="020B0503020204020204" charset="-122"/>
                <a:sym typeface="+mn-ea"/>
              </a:rPr>
              <a:t>对于多种形式的数据开发未能从数据角度统一管理，面对变化频繁的需求，企业无法较好地控制数据开发过程和流向，排查数据问题时非常费时费力。</a:t>
            </a:r>
            <a:endParaRPr lang="zh-CN" altLang="en-US" sz="1400">
              <a:solidFill>
                <a:schemeClr val="tx1">
                  <a:alpha val="60000"/>
                </a:schemeClr>
              </a:solidFill>
              <a:latin typeface="微软雅黑" panose="020B0503020204020204" charset="-122"/>
              <a:ea typeface="微软雅黑" panose="020B0503020204020204" charset="-122"/>
              <a:sym typeface="+mn-ea"/>
            </a:endParaRPr>
          </a:p>
        </p:txBody>
      </p:sp>
      <p:sp>
        <p:nvSpPr>
          <p:cNvPr id="91" name="文本框 90"/>
          <p:cNvSpPr txBox="1"/>
          <p:nvPr/>
        </p:nvSpPr>
        <p:spPr>
          <a:xfrm>
            <a:off x="2205355" y="4119880"/>
            <a:ext cx="3289935" cy="1968500"/>
          </a:xfrm>
          <a:prstGeom prst="rect">
            <a:avLst/>
          </a:prstGeom>
          <a:noFill/>
          <a:effectLst/>
        </p:spPr>
        <p:txBody>
          <a:bodyPr wrap="square">
            <a:spAutoFit/>
          </a:bodyPr>
          <a:p>
            <a:pPr algn="l" eaLnBrk="1" fontAlgn="auto" hangingPunct="1">
              <a:spcBef>
                <a:spcPts val="0"/>
              </a:spcBef>
              <a:spcAft>
                <a:spcPts val="0"/>
              </a:spcAft>
              <a:defRPr/>
            </a:pPr>
            <a:r>
              <a:rPr lang="zh-CN" altLang="en-US" b="1">
                <a:solidFill>
                  <a:schemeClr val="bg1"/>
                </a:solidFill>
                <a:latin typeface="微软雅黑" panose="020B0503020204020204" charset="-122"/>
                <a:ea typeface="微软雅黑" panose="020B0503020204020204" charset="-122"/>
                <a:sym typeface="+mn-ea"/>
              </a:rPr>
              <a:t>数据缺少管理机制</a:t>
            </a:r>
            <a:endParaRPr lang="zh-CN" altLang="en-US" b="1">
              <a:solidFill>
                <a:schemeClr val="bg1"/>
              </a:solidFill>
              <a:latin typeface="微软雅黑" panose="020B0503020204020204" charset="-122"/>
              <a:ea typeface="微软雅黑" panose="020B0503020204020204" charset="-122"/>
              <a:sym typeface="+mn-ea"/>
            </a:endParaRPr>
          </a:p>
          <a:p>
            <a:pPr algn="l" eaLnBrk="1" fontAlgn="auto" hangingPunct="1">
              <a:spcBef>
                <a:spcPts val="0"/>
              </a:spcBef>
              <a:spcAft>
                <a:spcPts val="0"/>
              </a:spcAft>
              <a:defRPr/>
            </a:pPr>
            <a:endParaRPr lang="en-US" altLang="zh-CN" sz="2000" b="1" dirty="0">
              <a:solidFill>
                <a:schemeClr val="bg1"/>
              </a:solidFill>
              <a:latin typeface="微软雅黑" panose="020B0503020204020204" charset="-122"/>
              <a:ea typeface="微软雅黑" panose="020B0503020204020204" charset="-122"/>
              <a:sym typeface="+mn-ea"/>
            </a:endParaRPr>
          </a:p>
          <a:p>
            <a:pPr algn="l" fontAlgn="auto">
              <a:lnSpc>
                <a:spcPct val="150000"/>
              </a:lnSpc>
              <a:spcBef>
                <a:spcPts val="0"/>
              </a:spcBef>
              <a:spcAft>
                <a:spcPts val="0"/>
              </a:spcAft>
              <a:defRPr/>
            </a:pPr>
            <a:r>
              <a:rPr lang="zh-CN" altLang="en-US" sz="1400">
                <a:solidFill>
                  <a:schemeClr val="tx1">
                    <a:alpha val="60000"/>
                  </a:schemeClr>
                </a:solidFill>
                <a:latin typeface="微软雅黑" panose="020B0503020204020204" charset="-122"/>
                <a:ea typeface="微软雅黑" panose="020B0503020204020204" charset="-122"/>
                <a:sym typeface="+mn-ea"/>
              </a:rPr>
              <a:t>业务系统建设未考虑统一的数据架构设计要求，数据交换、数据共享困难，未达到数据完整性、数据合规性、数据一致性等要求，数据冗余问题突出。</a:t>
            </a:r>
            <a:endParaRPr lang="zh-CN" altLang="en-US" sz="1400">
              <a:solidFill>
                <a:schemeClr val="tx1">
                  <a:alpha val="60000"/>
                </a:schemeClr>
              </a:solidFill>
              <a:latin typeface="微软雅黑" panose="020B0503020204020204" charset="-122"/>
              <a:ea typeface="微软雅黑" panose="020B0503020204020204" charset="-122"/>
              <a:sym typeface="+mn-ea"/>
            </a:endParaRPr>
          </a:p>
        </p:txBody>
      </p:sp>
      <p:sp>
        <p:nvSpPr>
          <p:cNvPr id="92" name="文本框 91"/>
          <p:cNvSpPr txBox="1"/>
          <p:nvPr/>
        </p:nvSpPr>
        <p:spPr>
          <a:xfrm>
            <a:off x="7520940" y="4119880"/>
            <a:ext cx="3567430" cy="1968500"/>
          </a:xfrm>
          <a:prstGeom prst="rect">
            <a:avLst/>
          </a:prstGeom>
          <a:noFill/>
          <a:effectLst/>
        </p:spPr>
        <p:txBody>
          <a:bodyPr wrap="square">
            <a:spAutoFit/>
          </a:bodyPr>
          <a:p>
            <a:pPr algn="l" eaLnBrk="1" fontAlgn="auto" hangingPunct="1">
              <a:spcBef>
                <a:spcPts val="0"/>
              </a:spcBef>
              <a:spcAft>
                <a:spcPts val="0"/>
              </a:spcAft>
              <a:defRPr/>
            </a:pPr>
            <a:r>
              <a:rPr lang="zh-CN" altLang="en-US" b="1">
                <a:solidFill>
                  <a:schemeClr val="bg1"/>
                </a:solidFill>
                <a:latin typeface="微软雅黑" panose="020B0503020204020204" charset="-122"/>
                <a:ea typeface="微软雅黑" panose="020B0503020204020204" charset="-122"/>
                <a:sym typeface="+mn-ea"/>
              </a:rPr>
              <a:t>管控体系暂无统一建设</a:t>
            </a:r>
            <a:endParaRPr lang="zh-CN" altLang="en-US" b="1">
              <a:solidFill>
                <a:schemeClr val="bg1"/>
              </a:solidFill>
              <a:latin typeface="微软雅黑" panose="020B0503020204020204" charset="-122"/>
              <a:ea typeface="微软雅黑" panose="020B0503020204020204" charset="-122"/>
              <a:sym typeface="+mn-ea"/>
            </a:endParaRPr>
          </a:p>
          <a:p>
            <a:pPr algn="l" eaLnBrk="1" fontAlgn="auto" hangingPunct="1">
              <a:spcBef>
                <a:spcPts val="0"/>
              </a:spcBef>
              <a:spcAft>
                <a:spcPts val="0"/>
              </a:spcAft>
              <a:defRPr/>
            </a:pPr>
            <a:endParaRPr lang="en-US" altLang="zh-CN" sz="2000" b="1" dirty="0">
              <a:solidFill>
                <a:schemeClr val="bg1"/>
              </a:solidFill>
              <a:latin typeface="微软雅黑" panose="020B0503020204020204" charset="-122"/>
              <a:ea typeface="微软雅黑" panose="020B0503020204020204" charset="-122"/>
              <a:sym typeface="+mn-ea"/>
            </a:endParaRPr>
          </a:p>
          <a:p>
            <a:pPr algn="l" eaLnBrk="1" fontAlgn="auto" hangingPunct="1">
              <a:lnSpc>
                <a:spcPct val="150000"/>
              </a:lnSpc>
              <a:spcBef>
                <a:spcPts val="0"/>
              </a:spcBef>
              <a:spcAft>
                <a:spcPts val="0"/>
              </a:spcAft>
              <a:buClrTx/>
              <a:buSzTx/>
              <a:buFontTx/>
              <a:defRPr/>
            </a:pPr>
            <a:r>
              <a:rPr lang="zh-CN" altLang="en-US" sz="1400">
                <a:solidFill>
                  <a:schemeClr val="tx1">
                    <a:alpha val="60000"/>
                  </a:schemeClr>
                </a:solidFill>
                <a:latin typeface="微软雅黑" panose="020B0503020204020204" charset="-122"/>
                <a:ea typeface="微软雅黑" panose="020B0503020204020204" charset="-122"/>
                <a:sym typeface="+mn-ea"/>
              </a:rPr>
              <a:t>针对数据质量管控，职责划分不清，标准规范不统一，未形成统一的管理体系、管理规范和执行流程，并且未建立有效、常态的管理和执行组织来定期开展数据质量评估工作。</a:t>
            </a:r>
            <a:endParaRPr lang="zh-CN" altLang="en-US" sz="1400">
              <a:solidFill>
                <a:schemeClr val="tx1">
                  <a:alpha val="60000"/>
                </a:schemeClr>
              </a:solidFill>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13.4 </a:t>
            </a:r>
            <a:r>
              <a:rPr lang="en-US" altLang="zh-CN" sz="5400" b="1" dirty="0">
                <a:solidFill>
                  <a:srgbClr val="000000"/>
                </a:solidFill>
                <a:uFillTx/>
                <a:latin typeface="微软雅黑" panose="020B0503020204020204" charset="-122"/>
                <a:ea typeface="微软雅黑" panose="020B0503020204020204" charset="-122"/>
                <a:sym typeface="+mn-ea"/>
              </a:rPr>
              <a:t>数据治理建设目标</a:t>
            </a:r>
            <a:endParaRPr lang="en-US" altLang="zh-CN" sz="5400" b="1" spc="380" dirty="0">
              <a:solidFill>
                <a:srgbClr val="000000"/>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13.4 </a:t>
            </a:r>
            <a:r>
              <a:rPr lang="en-US" altLang="zh-CN" dirty="0">
                <a:latin typeface="微软雅黑" panose="020B0503020204020204" charset="-122"/>
                <a:ea typeface="微软雅黑" panose="020B0503020204020204" charset="-122"/>
                <a:cs typeface="微软雅黑" panose="020B0503020204020204" charset="-122"/>
                <a:sym typeface="+mn-ea"/>
              </a:rPr>
              <a:t>数据治理建设目标</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grpSp>
        <p:nvGrpSpPr>
          <p:cNvPr id="102" name="组合 101"/>
          <p:cNvGrpSpPr/>
          <p:nvPr/>
        </p:nvGrpSpPr>
        <p:grpSpPr>
          <a:xfrm>
            <a:off x="313055" y="1407160"/>
            <a:ext cx="11592560" cy="694690"/>
            <a:chOff x="1078" y="2981"/>
            <a:chExt cx="18256" cy="1094"/>
          </a:xfrm>
        </p:grpSpPr>
        <p:grpSp>
          <p:nvGrpSpPr>
            <p:cNvPr id="65" name="组合 64"/>
            <p:cNvGrpSpPr/>
            <p:nvPr/>
          </p:nvGrpSpPr>
          <p:grpSpPr>
            <a:xfrm>
              <a:off x="1078" y="2981"/>
              <a:ext cx="7442" cy="969"/>
              <a:chOff x="2311" y="3527"/>
              <a:chExt cx="7442" cy="969"/>
            </a:xfrm>
          </p:grpSpPr>
          <p:sp>
            <p:nvSpPr>
              <p:cNvPr id="63" name="文本框 62"/>
              <p:cNvSpPr txBox="1"/>
              <p:nvPr/>
            </p:nvSpPr>
            <p:spPr>
              <a:xfrm>
                <a:off x="2985" y="3916"/>
                <a:ext cx="6768" cy="580"/>
              </a:xfrm>
              <a:prstGeom prst="rect">
                <a:avLst/>
              </a:prstGeom>
              <a:solidFill>
                <a:srgbClr val="EE822F"/>
              </a:solidFill>
              <a:effectLst/>
            </p:spPr>
            <p:style>
              <a:lnRef idx="1">
                <a:schemeClr val="accent2"/>
              </a:lnRef>
              <a:fillRef idx="3">
                <a:schemeClr val="accent2"/>
              </a:fillRef>
              <a:effectRef idx="2">
                <a:schemeClr val="accent2"/>
              </a:effectRef>
              <a:fontRef idx="minor">
                <a:schemeClr val="lt1"/>
              </a:fontRef>
            </p:style>
            <p:txBody>
              <a:bodyPr wrap="none" rtlCol="0" anchor="t">
                <a:spAutoFit/>
              </a:bodyPr>
              <a:p>
                <a:pPr algn="l"/>
                <a:r>
                  <a:rPr lang="zh-CN" b="1">
                    <a:latin typeface="微软雅黑" panose="020B0503020204020204" charset="-122"/>
                    <a:ea typeface="微软雅黑" panose="020B0503020204020204" charset="-122"/>
                    <a:cs typeface="微软雅黑" panose="020B0503020204020204" charset="-122"/>
                    <a:sym typeface="+mn-ea"/>
                  </a:rPr>
                  <a:t>打通业务与数据脉络，提升数据协同能力</a:t>
                </a:r>
                <a:endParaRPr lang="zh-CN" b="1">
                  <a:latin typeface="微软雅黑" panose="020B0503020204020204" charset="-122"/>
                  <a:ea typeface="微软雅黑" panose="020B0503020204020204" charset="-122"/>
                  <a:cs typeface="微软雅黑" panose="020B0503020204020204" charset="-122"/>
                  <a:sym typeface="+mn-ea"/>
                </a:endParaRPr>
              </a:p>
            </p:txBody>
          </p:sp>
          <p:sp>
            <p:nvSpPr>
              <p:cNvPr id="33" name="圆角矩形 16"/>
              <p:cNvSpPr/>
              <p:nvPr>
                <p:custDataLst>
                  <p:tags r:id="rId1"/>
                </p:custDataLst>
              </p:nvPr>
            </p:nvSpPr>
            <p:spPr>
              <a:xfrm>
                <a:off x="2311" y="3527"/>
                <a:ext cx="810" cy="809"/>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algn="ctr"/>
                <a:r>
                  <a:rPr lang="en-US" altLang="zh-CN" b="1">
                    <a:latin typeface="+mn-ea"/>
                  </a:rPr>
                  <a:t>01</a:t>
                </a:r>
                <a:endParaRPr lang="en-US" altLang="zh-CN" b="1">
                  <a:latin typeface="+mn-ea"/>
                </a:endParaRPr>
              </a:p>
            </p:txBody>
          </p:sp>
        </p:grpSp>
        <p:sp>
          <p:nvSpPr>
            <p:cNvPr id="70" name="文本框 69"/>
            <p:cNvSpPr txBox="1"/>
            <p:nvPr/>
          </p:nvSpPr>
          <p:spPr>
            <a:xfrm>
              <a:off x="8521" y="3253"/>
              <a:ext cx="10813" cy="822"/>
            </a:xfrm>
            <a:prstGeom prst="rect">
              <a:avLst/>
            </a:prstGeom>
            <a:noFill/>
            <a:ln>
              <a:solidFill>
                <a:schemeClr val="bg1">
                  <a:lumMod val="95000"/>
                </a:schemeClr>
              </a:solidFill>
            </a:ln>
          </p:spPr>
          <p:txBody>
            <a:bodyPr wrap="square" rtlCol="0" anchor="t">
              <a:spAutoFit/>
            </a:bodyPr>
            <a:p>
              <a:pPr indent="0" fontAlgn="auto">
                <a:lnSpc>
                  <a:spcPct val="100000"/>
                </a:lnSpc>
              </a:pPr>
              <a:r>
                <a:rPr lang="zh-CN" sz="1400">
                  <a:latin typeface="微软雅黑" panose="020B0503020204020204" charset="-122"/>
                  <a:ea typeface="微软雅黑" panose="020B0503020204020204" charset="-122"/>
                  <a:cs typeface="微软雅黑" panose="020B0503020204020204" charset="-122"/>
                  <a:sym typeface="+mn-ea"/>
                </a:rPr>
                <a:t>汇聚整合企业各类业务数据，为企业提供日常经营管理分析平台，对各种异常情况进行智能预警。</a:t>
              </a:r>
              <a:endParaRPr lang="zh-CN" sz="1400">
                <a:latin typeface="微软雅黑" panose="020B0503020204020204" charset="-122"/>
                <a:ea typeface="微软雅黑" panose="020B0503020204020204" charset="-122"/>
                <a:cs typeface="微软雅黑" panose="020B0503020204020204" charset="-122"/>
                <a:sym typeface="+mn-ea"/>
              </a:endParaRPr>
            </a:p>
          </p:txBody>
        </p:sp>
      </p:grpSp>
      <p:grpSp>
        <p:nvGrpSpPr>
          <p:cNvPr id="103" name="组合 102"/>
          <p:cNvGrpSpPr/>
          <p:nvPr/>
        </p:nvGrpSpPr>
        <p:grpSpPr>
          <a:xfrm>
            <a:off x="683895" y="2409825"/>
            <a:ext cx="11221085" cy="652780"/>
            <a:chOff x="1662" y="4560"/>
            <a:chExt cx="17671" cy="1028"/>
          </a:xfrm>
        </p:grpSpPr>
        <p:grpSp>
          <p:nvGrpSpPr>
            <p:cNvPr id="67" name="组合 66"/>
            <p:cNvGrpSpPr/>
            <p:nvPr/>
          </p:nvGrpSpPr>
          <p:grpSpPr>
            <a:xfrm>
              <a:off x="1662" y="4560"/>
              <a:ext cx="7802" cy="969"/>
              <a:chOff x="2311" y="3527"/>
              <a:chExt cx="7802" cy="969"/>
            </a:xfrm>
          </p:grpSpPr>
          <p:sp>
            <p:nvSpPr>
              <p:cNvPr id="68" name="文本框 67"/>
              <p:cNvSpPr txBox="1"/>
              <p:nvPr/>
            </p:nvSpPr>
            <p:spPr>
              <a:xfrm>
                <a:off x="2985" y="3916"/>
                <a:ext cx="7128" cy="580"/>
              </a:xfrm>
              <a:prstGeom prst="rect">
                <a:avLst/>
              </a:prstGeom>
              <a:solidFill>
                <a:srgbClr val="EE822F"/>
              </a:solidFill>
              <a:effectLst/>
            </p:spPr>
            <p:style>
              <a:lnRef idx="1">
                <a:schemeClr val="accent2"/>
              </a:lnRef>
              <a:fillRef idx="3">
                <a:schemeClr val="accent2"/>
              </a:fillRef>
              <a:effectRef idx="2">
                <a:schemeClr val="accent2"/>
              </a:effectRef>
              <a:fontRef idx="minor">
                <a:schemeClr val="lt1"/>
              </a:fontRef>
            </p:style>
            <p:txBody>
              <a:bodyPr wrap="none" rtlCol="0" anchor="t">
                <a:spAutoFit/>
              </a:bodyPr>
              <a:p>
                <a:pPr algn="l"/>
                <a:r>
                  <a:rPr lang="zh-CN" b="1">
                    <a:latin typeface="微软雅黑" panose="020B0503020204020204" charset="-122"/>
                    <a:ea typeface="微软雅黑" panose="020B0503020204020204" charset="-122"/>
                    <a:cs typeface="微软雅黑" panose="020B0503020204020204" charset="-122"/>
                    <a:sym typeface="+mn-ea"/>
                  </a:rPr>
                  <a:t>进行数据的全链追踪，实现数据的有效溯源</a:t>
                </a:r>
                <a:endParaRPr lang="zh-CN" b="1">
                  <a:latin typeface="微软雅黑" panose="020B0503020204020204" charset="-122"/>
                  <a:ea typeface="微软雅黑" panose="020B0503020204020204" charset="-122"/>
                  <a:cs typeface="微软雅黑" panose="020B0503020204020204" charset="-122"/>
                  <a:sym typeface="+mn-ea"/>
                </a:endParaRPr>
              </a:p>
            </p:txBody>
          </p:sp>
          <p:sp>
            <p:nvSpPr>
              <p:cNvPr id="69" name="圆角矩形 16"/>
              <p:cNvSpPr/>
              <p:nvPr>
                <p:custDataLst>
                  <p:tags r:id="rId2"/>
                </p:custDataLst>
              </p:nvPr>
            </p:nvSpPr>
            <p:spPr>
              <a:xfrm>
                <a:off x="2311" y="3527"/>
                <a:ext cx="810" cy="809"/>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algn="ctr"/>
                <a:r>
                  <a:rPr lang="en-US" altLang="zh-CN" b="1">
                    <a:latin typeface="+mn-ea"/>
                  </a:rPr>
                  <a:t>02</a:t>
                </a:r>
                <a:endParaRPr lang="en-US" altLang="zh-CN" b="1">
                  <a:latin typeface="+mn-ea"/>
                </a:endParaRPr>
              </a:p>
            </p:txBody>
          </p:sp>
        </p:grpSp>
        <p:sp>
          <p:nvSpPr>
            <p:cNvPr id="71" name="文本框 70"/>
            <p:cNvSpPr txBox="1"/>
            <p:nvPr/>
          </p:nvSpPr>
          <p:spPr>
            <a:xfrm>
              <a:off x="9464" y="4936"/>
              <a:ext cx="9869" cy="652"/>
            </a:xfrm>
            <a:prstGeom prst="rect">
              <a:avLst/>
            </a:prstGeom>
            <a:noFill/>
            <a:ln>
              <a:solidFill>
                <a:schemeClr val="bg1">
                  <a:lumMod val="95000"/>
                </a:schemeClr>
              </a:solidFill>
            </a:ln>
          </p:spPr>
          <p:txBody>
            <a:bodyPr wrap="square" rtlCol="0" anchor="t">
              <a:spAutoFit/>
            </a:bodyPr>
            <a:p>
              <a:pPr indent="0" fontAlgn="auto">
                <a:lnSpc>
                  <a:spcPct val="150000"/>
                </a:lnSpc>
              </a:pPr>
              <a:r>
                <a:rPr lang="zh-CN" sz="1400">
                  <a:latin typeface="微软雅黑" panose="020B0503020204020204" charset="-122"/>
                  <a:ea typeface="微软雅黑" panose="020B0503020204020204" charset="-122"/>
                  <a:cs typeface="微软雅黑" panose="020B0503020204020204" charset="-122"/>
                  <a:sym typeface="+mn-ea"/>
                </a:rPr>
                <a:t>基于主数据管理平台制定主数据质量核查任务，定期对中央主数据库进行核查。</a:t>
              </a:r>
              <a:endParaRPr lang="zh-CN" altLang="en-US" sz="1400"/>
            </a:p>
          </p:txBody>
        </p:sp>
      </p:grpSp>
      <p:grpSp>
        <p:nvGrpSpPr>
          <p:cNvPr id="104" name="组合 103"/>
          <p:cNvGrpSpPr/>
          <p:nvPr/>
        </p:nvGrpSpPr>
        <p:grpSpPr>
          <a:xfrm>
            <a:off x="1011555" y="3425825"/>
            <a:ext cx="10894060" cy="718185"/>
            <a:chOff x="2253" y="6160"/>
            <a:chExt cx="17156" cy="1131"/>
          </a:xfrm>
        </p:grpSpPr>
        <p:grpSp>
          <p:nvGrpSpPr>
            <p:cNvPr id="75" name="组合 74"/>
            <p:cNvGrpSpPr/>
            <p:nvPr/>
          </p:nvGrpSpPr>
          <p:grpSpPr>
            <a:xfrm>
              <a:off x="2253" y="6160"/>
              <a:ext cx="8162" cy="969"/>
              <a:chOff x="2311" y="3527"/>
              <a:chExt cx="8162" cy="969"/>
            </a:xfrm>
          </p:grpSpPr>
          <p:sp>
            <p:nvSpPr>
              <p:cNvPr id="83" name="文本框 82"/>
              <p:cNvSpPr txBox="1"/>
              <p:nvPr/>
            </p:nvSpPr>
            <p:spPr>
              <a:xfrm>
                <a:off x="2985" y="3916"/>
                <a:ext cx="7488" cy="580"/>
              </a:xfrm>
              <a:prstGeom prst="rect">
                <a:avLst/>
              </a:prstGeom>
              <a:solidFill>
                <a:srgbClr val="EE822F"/>
              </a:solidFill>
              <a:effectLst/>
            </p:spPr>
            <p:style>
              <a:lnRef idx="1">
                <a:schemeClr val="accent2"/>
              </a:lnRef>
              <a:fillRef idx="3">
                <a:schemeClr val="accent2"/>
              </a:fillRef>
              <a:effectRef idx="2">
                <a:schemeClr val="accent2"/>
              </a:effectRef>
              <a:fontRef idx="minor">
                <a:schemeClr val="lt1"/>
              </a:fontRef>
            </p:style>
            <p:txBody>
              <a:bodyPr wrap="none" rtlCol="0" anchor="t">
                <a:spAutoFit/>
              </a:bodyPr>
              <a:p>
                <a:pPr algn="l"/>
                <a:r>
                  <a:rPr lang="zh-CN" b="1">
                    <a:latin typeface="微软雅黑" panose="020B0503020204020204" charset="-122"/>
                    <a:ea typeface="微软雅黑" panose="020B0503020204020204" charset="-122"/>
                    <a:cs typeface="微软雅黑" panose="020B0503020204020204" charset="-122"/>
                    <a:sym typeface="+mn-ea"/>
                  </a:rPr>
                  <a:t>建立企业全息数据地图，实现数据资产可视化</a:t>
                </a:r>
                <a:endParaRPr lang="zh-CN" b="1">
                  <a:latin typeface="微软雅黑" panose="020B0503020204020204" charset="-122"/>
                  <a:ea typeface="微软雅黑" panose="020B0503020204020204" charset="-122"/>
                  <a:cs typeface="微软雅黑" panose="020B0503020204020204" charset="-122"/>
                  <a:sym typeface="+mn-ea"/>
                </a:endParaRPr>
              </a:p>
            </p:txBody>
          </p:sp>
          <p:sp>
            <p:nvSpPr>
              <p:cNvPr id="85" name="圆角矩形 16"/>
              <p:cNvSpPr/>
              <p:nvPr>
                <p:custDataLst>
                  <p:tags r:id="rId3"/>
                </p:custDataLst>
              </p:nvPr>
            </p:nvSpPr>
            <p:spPr>
              <a:xfrm>
                <a:off x="2311" y="3527"/>
                <a:ext cx="810" cy="809"/>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algn="ctr"/>
                <a:r>
                  <a:rPr lang="en-US" altLang="zh-CN" b="1">
                    <a:latin typeface="+mn-ea"/>
                  </a:rPr>
                  <a:t>03</a:t>
                </a:r>
                <a:endParaRPr lang="en-US" altLang="zh-CN" b="1">
                  <a:latin typeface="+mn-ea"/>
                </a:endParaRPr>
              </a:p>
            </p:txBody>
          </p:sp>
        </p:grpSp>
        <p:sp>
          <p:nvSpPr>
            <p:cNvPr id="87" name="文本框 86"/>
            <p:cNvSpPr txBox="1"/>
            <p:nvPr/>
          </p:nvSpPr>
          <p:spPr>
            <a:xfrm>
              <a:off x="10416" y="6469"/>
              <a:ext cx="8993" cy="822"/>
            </a:xfrm>
            <a:prstGeom prst="rect">
              <a:avLst/>
            </a:prstGeom>
            <a:noFill/>
            <a:ln>
              <a:solidFill>
                <a:schemeClr val="bg1">
                  <a:lumMod val="95000"/>
                </a:schemeClr>
              </a:solidFill>
            </a:ln>
          </p:spPr>
          <p:txBody>
            <a:bodyPr wrap="square" rtlCol="0" anchor="t">
              <a:spAutoFit/>
            </a:bodyPr>
            <a:p>
              <a:pPr indent="0" fontAlgn="auto">
                <a:lnSpc>
                  <a:spcPct val="100000"/>
                </a:lnSpc>
              </a:pPr>
              <a:r>
                <a:rPr lang="zh-CN" sz="1400">
                  <a:latin typeface="微软雅黑" panose="020B0503020204020204" charset="-122"/>
                  <a:ea typeface="微软雅黑" panose="020B0503020204020204" charset="-122"/>
                  <a:cs typeface="微软雅黑" panose="020B0503020204020204" charset="-122"/>
                  <a:sym typeface="+mn-ea"/>
                </a:rPr>
                <a:t>通过分析数据质量问题进行相应的整改。例如，优化和调整流程，改进数据管理办法或标准，规范数据录入规则等。</a:t>
              </a:r>
              <a:endParaRPr lang="zh-CN" sz="1400">
                <a:latin typeface="微软雅黑" panose="020B0503020204020204" charset="-122"/>
                <a:ea typeface="微软雅黑" panose="020B0503020204020204" charset="-122"/>
                <a:cs typeface="微软雅黑" panose="020B0503020204020204" charset="-122"/>
              </a:endParaRPr>
            </a:p>
          </p:txBody>
        </p:sp>
      </p:grpSp>
      <p:grpSp>
        <p:nvGrpSpPr>
          <p:cNvPr id="105" name="组合 104"/>
          <p:cNvGrpSpPr/>
          <p:nvPr/>
        </p:nvGrpSpPr>
        <p:grpSpPr>
          <a:xfrm>
            <a:off x="1402080" y="4368165"/>
            <a:ext cx="10502900" cy="717550"/>
            <a:chOff x="2853" y="7644"/>
            <a:chExt cx="16540" cy="1130"/>
          </a:xfrm>
        </p:grpSpPr>
        <p:grpSp>
          <p:nvGrpSpPr>
            <p:cNvPr id="93" name="组合 92"/>
            <p:cNvGrpSpPr/>
            <p:nvPr/>
          </p:nvGrpSpPr>
          <p:grpSpPr>
            <a:xfrm>
              <a:off x="2853" y="7644"/>
              <a:ext cx="6002" cy="969"/>
              <a:chOff x="2311" y="3527"/>
              <a:chExt cx="6002" cy="969"/>
            </a:xfrm>
          </p:grpSpPr>
          <p:sp>
            <p:nvSpPr>
              <p:cNvPr id="94" name="文本框 93"/>
              <p:cNvSpPr txBox="1"/>
              <p:nvPr/>
            </p:nvSpPr>
            <p:spPr>
              <a:xfrm>
                <a:off x="2985" y="3916"/>
                <a:ext cx="5328" cy="580"/>
              </a:xfrm>
              <a:prstGeom prst="rect">
                <a:avLst/>
              </a:prstGeom>
              <a:solidFill>
                <a:srgbClr val="EE822F"/>
              </a:solidFill>
              <a:effectLst/>
            </p:spPr>
            <p:style>
              <a:lnRef idx="1">
                <a:schemeClr val="accent2"/>
              </a:lnRef>
              <a:fillRef idx="3">
                <a:schemeClr val="accent2"/>
              </a:fillRef>
              <a:effectRef idx="2">
                <a:schemeClr val="accent2"/>
              </a:effectRef>
              <a:fontRef idx="minor">
                <a:schemeClr val="lt1"/>
              </a:fontRef>
            </p:style>
            <p:txBody>
              <a:bodyPr wrap="none" rtlCol="0" anchor="t">
                <a:spAutoFit/>
              </a:bodyPr>
              <a:p>
                <a:pPr algn="l"/>
                <a:r>
                  <a:rPr lang="zh-CN" altLang="en-US" b="1"/>
                  <a:t>通过数据模型深入挖掘数据价值</a:t>
                </a:r>
                <a:endParaRPr lang="zh-CN" altLang="en-US" b="1"/>
              </a:p>
            </p:txBody>
          </p:sp>
          <p:sp>
            <p:nvSpPr>
              <p:cNvPr id="95" name="圆角矩形 16"/>
              <p:cNvSpPr/>
              <p:nvPr>
                <p:custDataLst>
                  <p:tags r:id="rId4"/>
                </p:custDataLst>
              </p:nvPr>
            </p:nvSpPr>
            <p:spPr>
              <a:xfrm>
                <a:off x="2311" y="3527"/>
                <a:ext cx="810" cy="809"/>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algn="ctr"/>
                <a:r>
                  <a:rPr lang="en-US" altLang="zh-CN" b="1">
                    <a:latin typeface="+mn-ea"/>
                  </a:rPr>
                  <a:t>04</a:t>
                </a:r>
                <a:endParaRPr lang="en-US" altLang="zh-CN" b="1">
                  <a:latin typeface="+mn-ea"/>
                </a:endParaRPr>
              </a:p>
            </p:txBody>
          </p:sp>
        </p:grpSp>
        <p:sp>
          <p:nvSpPr>
            <p:cNvPr id="96" name="文本框 95"/>
            <p:cNvSpPr txBox="1"/>
            <p:nvPr/>
          </p:nvSpPr>
          <p:spPr>
            <a:xfrm>
              <a:off x="8854" y="7952"/>
              <a:ext cx="10539" cy="822"/>
            </a:xfrm>
            <a:prstGeom prst="rect">
              <a:avLst/>
            </a:prstGeom>
            <a:noFill/>
            <a:ln>
              <a:solidFill>
                <a:schemeClr val="bg1">
                  <a:lumMod val="95000"/>
                </a:schemeClr>
              </a:solidFill>
            </a:ln>
          </p:spPr>
          <p:txBody>
            <a:bodyPr wrap="square" rtlCol="0" anchor="t">
              <a:spAutoFit/>
            </a:bodyPr>
            <a:p>
              <a:pPr indent="0" fontAlgn="auto">
                <a:lnSpc>
                  <a:spcPct val="100000"/>
                </a:lnSpc>
              </a:pPr>
              <a:r>
                <a:rPr lang="zh-CN" sz="1400">
                  <a:latin typeface="微软雅黑" panose="020B0503020204020204" charset="-122"/>
                  <a:ea typeface="微软雅黑" panose="020B0503020204020204" charset="-122"/>
                  <a:cs typeface="微软雅黑" panose="020B0503020204020204" charset="-122"/>
                  <a:sym typeface="+mn-ea"/>
                </a:rPr>
                <a:t>挖掘并分析利用</a:t>
              </a:r>
              <a:r>
                <a:rPr lang="zh-CN" sz="1400">
                  <a:latin typeface="微软雅黑" panose="020B0503020204020204" charset="-122"/>
                  <a:ea typeface="微软雅黑" panose="020B0503020204020204" charset="-122"/>
                  <a:cs typeface="微软雅黑" panose="020B0503020204020204" charset="-122"/>
                  <a:sym typeface="+mn-ea"/>
                </a:rPr>
                <a:t>数据价值</a:t>
              </a:r>
              <a:r>
                <a:rPr lang="zh-CN" sz="1400">
                  <a:latin typeface="微软雅黑" panose="020B0503020204020204" charset="-122"/>
                  <a:ea typeface="微软雅黑" panose="020B0503020204020204" charset="-122"/>
                  <a:cs typeface="微软雅黑" panose="020B0503020204020204" charset="-122"/>
                  <a:sym typeface="+mn-ea"/>
                </a:rPr>
                <a:t>，通过对各类业务进行前瞻性预测及分析，并根据战略目标进行运营监控，为企业各层级的决策提供有力支撑。</a:t>
              </a:r>
              <a:endParaRPr lang="zh-CN" sz="1400">
                <a:latin typeface="微软雅黑" panose="020B0503020204020204" charset="-122"/>
                <a:ea typeface="微软雅黑" panose="020B0503020204020204" charset="-122"/>
                <a:cs typeface="微软雅黑" panose="020B0503020204020204" charset="-122"/>
                <a:sym typeface="+mn-ea"/>
              </a:endParaRPr>
            </a:p>
          </p:txBody>
        </p:sp>
      </p:grpSp>
      <p:grpSp>
        <p:nvGrpSpPr>
          <p:cNvPr id="106" name="组合 105"/>
          <p:cNvGrpSpPr/>
          <p:nvPr/>
        </p:nvGrpSpPr>
        <p:grpSpPr>
          <a:xfrm>
            <a:off x="1773555" y="5327015"/>
            <a:ext cx="10131425" cy="698500"/>
            <a:chOff x="3318" y="9154"/>
            <a:chExt cx="15955" cy="1100"/>
          </a:xfrm>
        </p:grpSpPr>
        <p:grpSp>
          <p:nvGrpSpPr>
            <p:cNvPr id="97" name="组合 96"/>
            <p:cNvGrpSpPr/>
            <p:nvPr/>
          </p:nvGrpSpPr>
          <p:grpSpPr>
            <a:xfrm>
              <a:off x="3318" y="9154"/>
              <a:ext cx="5282" cy="969"/>
              <a:chOff x="2311" y="3527"/>
              <a:chExt cx="5282" cy="969"/>
            </a:xfrm>
          </p:grpSpPr>
          <p:sp>
            <p:nvSpPr>
              <p:cNvPr id="98" name="文本框 97"/>
              <p:cNvSpPr txBox="1"/>
              <p:nvPr/>
            </p:nvSpPr>
            <p:spPr>
              <a:xfrm>
                <a:off x="2985" y="3916"/>
                <a:ext cx="4608" cy="580"/>
              </a:xfrm>
              <a:prstGeom prst="rect">
                <a:avLst/>
              </a:prstGeom>
              <a:solidFill>
                <a:srgbClr val="EE822F"/>
              </a:solidFill>
              <a:effectLst/>
            </p:spPr>
            <p:style>
              <a:lnRef idx="1">
                <a:schemeClr val="accent2"/>
              </a:lnRef>
              <a:fillRef idx="3">
                <a:schemeClr val="accent2"/>
              </a:fillRef>
              <a:effectRef idx="2">
                <a:schemeClr val="accent2"/>
              </a:effectRef>
              <a:fontRef idx="minor">
                <a:schemeClr val="lt1"/>
              </a:fontRef>
            </p:style>
            <p:txBody>
              <a:bodyPr wrap="square" rtlCol="0" anchor="t">
                <a:spAutoFit/>
              </a:bodyPr>
              <a:p>
                <a:pPr algn="l"/>
                <a:r>
                  <a:rPr lang="zh-CN" b="1">
                    <a:latin typeface="微软雅黑" panose="020B0503020204020204" charset="-122"/>
                    <a:ea typeface="微软雅黑" panose="020B0503020204020204" charset="-122"/>
                    <a:cs typeface="微软雅黑" panose="020B0503020204020204" charset="-122"/>
                    <a:sym typeface="+mn-ea"/>
                  </a:rPr>
                  <a:t>可视化展现，提升响应速度</a:t>
                </a:r>
                <a:endParaRPr lang="zh-CN" b="1">
                  <a:latin typeface="微软雅黑" panose="020B0503020204020204" charset="-122"/>
                  <a:ea typeface="微软雅黑" panose="020B0503020204020204" charset="-122"/>
                  <a:cs typeface="微软雅黑" panose="020B0503020204020204" charset="-122"/>
                  <a:sym typeface="+mn-ea"/>
                </a:endParaRPr>
              </a:p>
            </p:txBody>
          </p:sp>
          <p:sp>
            <p:nvSpPr>
              <p:cNvPr id="99" name="圆角矩形 16"/>
              <p:cNvSpPr/>
              <p:nvPr>
                <p:custDataLst>
                  <p:tags r:id="rId5"/>
                </p:custDataLst>
              </p:nvPr>
            </p:nvSpPr>
            <p:spPr>
              <a:xfrm>
                <a:off x="2311" y="3527"/>
                <a:ext cx="810" cy="809"/>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0000"/>
              </a:bodyPr>
              <a:p>
                <a:pPr algn="ctr"/>
                <a:r>
                  <a:rPr lang="en-US" altLang="zh-CN" b="1">
                    <a:latin typeface="+mn-ea"/>
                  </a:rPr>
                  <a:t>05</a:t>
                </a:r>
                <a:endParaRPr lang="en-US" altLang="zh-CN" b="1">
                  <a:latin typeface="+mn-ea"/>
                </a:endParaRPr>
              </a:p>
            </p:txBody>
          </p:sp>
        </p:grpSp>
        <p:sp>
          <p:nvSpPr>
            <p:cNvPr id="101" name="文本框 100"/>
            <p:cNvSpPr txBox="1"/>
            <p:nvPr/>
          </p:nvSpPr>
          <p:spPr>
            <a:xfrm>
              <a:off x="8600" y="9432"/>
              <a:ext cx="10673" cy="822"/>
            </a:xfrm>
            <a:prstGeom prst="rect">
              <a:avLst/>
            </a:prstGeom>
            <a:noFill/>
            <a:ln>
              <a:solidFill>
                <a:schemeClr val="bg1">
                  <a:lumMod val="95000"/>
                </a:schemeClr>
              </a:solidFill>
            </a:ln>
          </p:spPr>
          <p:txBody>
            <a:bodyPr wrap="square" rtlCol="0" anchor="t">
              <a:spAutoFit/>
            </a:bodyPr>
            <a:p>
              <a:pPr indent="0" fontAlgn="auto">
                <a:lnSpc>
                  <a:spcPct val="100000"/>
                </a:lnSpc>
              </a:pPr>
              <a:r>
                <a:rPr sz="1400">
                  <a:latin typeface="微软雅黑" panose="020B0503020204020204" charset="-122"/>
                  <a:ea typeface="微软雅黑" panose="020B0503020204020204" charset="-122"/>
                  <a:cs typeface="微软雅黑" panose="020B0503020204020204" charset="-122"/>
                  <a:sym typeface="+mn-ea"/>
                </a:rPr>
                <a:t>通过数据关联分析的可视化呈现，充分显现数据背后的规律及原则，提升管理人员对业务活动的响应速度。</a:t>
              </a:r>
              <a:endParaRPr sz="1400">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13.5 </a:t>
            </a:r>
            <a:r>
              <a:rPr lang="en-US" altLang="zh-CN" sz="5400" b="1" dirty="0">
                <a:solidFill>
                  <a:srgbClr val="000000"/>
                </a:solidFill>
                <a:uFillTx/>
                <a:latin typeface="Times New Roman" panose="02020603050405020304" pitchFamily="18" charset="0"/>
                <a:ea typeface="微软雅黑" panose="020B0503020204020204" charset="-122"/>
                <a:sym typeface="+mn-ea"/>
              </a:rPr>
              <a:t>数据生态解决方案</a:t>
            </a:r>
            <a:endParaRPr lang="en-US" altLang="zh-CN" sz="5400" b="1" spc="380" dirty="0">
              <a:solidFill>
                <a:srgbClr val="000000"/>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13.5 </a:t>
            </a:r>
            <a:r>
              <a:rPr lang="en-US" altLang="zh-CN" dirty="0">
                <a:latin typeface="微软雅黑" panose="020B0503020204020204" charset="-122"/>
                <a:ea typeface="微软雅黑" panose="020B0503020204020204" charset="-122"/>
                <a:cs typeface="微软雅黑" panose="020B0503020204020204" charset="-122"/>
                <a:sym typeface="+mn-ea"/>
              </a:rPr>
              <a:t>数据生态解决方案</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679450" y="882650"/>
            <a:ext cx="11101070" cy="737235"/>
          </a:xfrm>
          <a:prstGeom prst="rect">
            <a:avLst/>
          </a:prstGeom>
          <a:noFill/>
          <a:ln w="9525">
            <a:noFill/>
          </a:ln>
        </p:spPr>
        <p:txBody>
          <a:bodyPr wrap="square">
            <a:spAutoFit/>
          </a:bodyPr>
          <a:p>
            <a:pPr indent="457200" fontAlgn="auto">
              <a:lnSpc>
                <a:spcPct val="150000"/>
              </a:lnSpc>
            </a:pPr>
            <a:r>
              <a:rPr lang="zh-CN" sz="1400">
                <a:latin typeface="微软雅黑" panose="020B0503020204020204" charset="-122"/>
                <a:ea typeface="微软雅黑" panose="020B0503020204020204" charset="-122"/>
              </a:rPr>
              <a:t>在“价值+服务”战略的指导下，构建以数据中台为核心的企业数据生态，使业务系统具备大数据的能力，为持续的业务转型、业务经营以及业务发展提供创造力和决策依据。</a:t>
            </a:r>
            <a:endParaRPr lang="zh-CN" sz="1400">
              <a:latin typeface="微软雅黑" panose="020B0503020204020204" charset="-122"/>
              <a:ea typeface="微软雅黑" panose="020B0503020204020204" charset="-122"/>
            </a:endParaRPr>
          </a:p>
        </p:txBody>
      </p:sp>
      <p:pic>
        <p:nvPicPr>
          <p:cNvPr id="2" name="图片 -2147482605" descr="13t1"/>
          <p:cNvPicPr>
            <a:picLocks noChangeAspect="1"/>
          </p:cNvPicPr>
          <p:nvPr/>
        </p:nvPicPr>
        <p:blipFill>
          <a:blip r:embed="rId1"/>
          <a:stretch>
            <a:fillRect/>
          </a:stretch>
        </p:blipFill>
        <p:spPr>
          <a:xfrm>
            <a:off x="1978025" y="1762760"/>
            <a:ext cx="8838565" cy="460692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65455" y="1096010"/>
            <a:ext cx="3154680" cy="368300"/>
          </a:xfrm>
          <a:prstGeom prst="rect">
            <a:avLst/>
          </a:prstGeom>
          <a:noFill/>
        </p:spPr>
        <p:txBody>
          <a:bodyPr wrap="none" rtlCol="0" anchor="t">
            <a:spAutoFit/>
          </a:bodyPr>
          <a:p>
            <a:pPr algn="l"/>
            <a:r>
              <a:rPr lang="zh-CN" altLang="en-US" b="1" kern="100" dirty="0">
                <a:solidFill>
                  <a:srgbClr val="0557CD"/>
                </a:solidFill>
                <a:latin typeface="微软雅黑" panose="020B0503020204020204" charset="-122"/>
                <a:ea typeface="微软雅黑" panose="020B0503020204020204" charset="-122"/>
                <a:sym typeface="+mn-ea"/>
              </a:rPr>
              <a:t>该企业完成了以下项目建设：</a:t>
            </a:r>
            <a:endParaRPr lang="zh-CN" altLang="en-US" b="1" kern="100" dirty="0">
              <a:solidFill>
                <a:srgbClr val="0557CD"/>
              </a:solidFill>
              <a:latin typeface="微软雅黑" panose="020B0503020204020204" charset="-122"/>
              <a:ea typeface="微软雅黑" panose="020B0503020204020204" charset="-122"/>
              <a:sym typeface="+mn-ea"/>
            </a:endParaRPr>
          </a:p>
        </p:txBody>
      </p:sp>
      <p:sp>
        <p:nvSpPr>
          <p:cNvPr id="91138" name="Freeform 3"/>
          <p:cNvSpPr>
            <a:spLocks noChangeArrowheads="1"/>
          </p:cNvSpPr>
          <p:nvPr/>
        </p:nvSpPr>
        <p:spPr bwMode="auto">
          <a:xfrm>
            <a:off x="465138" y="3248025"/>
            <a:ext cx="4017600" cy="692150"/>
          </a:xfrm>
          <a:custGeom>
            <a:avLst/>
            <a:gdLst>
              <a:gd name="T0" fmla="*/ 2147483646 w 878"/>
              <a:gd name="T1" fmla="*/ 2147483646 h 210"/>
              <a:gd name="T2" fmla="*/ 2147483646 w 878"/>
              <a:gd name="T3" fmla="*/ 2147483646 h 210"/>
              <a:gd name="T4" fmla="*/ 2147483646 w 878"/>
              <a:gd name="T5" fmla="*/ 0 h 210"/>
              <a:gd name="T6" fmla="*/ 2147483646 w 878"/>
              <a:gd name="T7" fmla="*/ 2147483646 h 210"/>
              <a:gd name="T8" fmla="*/ 2147483646 w 878"/>
              <a:gd name="T9" fmla="*/ 2147483646 h 210"/>
              <a:gd name="T10" fmla="*/ 0 w 878"/>
              <a:gd name="T11" fmla="*/ 2147483646 h 210"/>
              <a:gd name="T12" fmla="*/ 0 w 878"/>
              <a:gd name="T13" fmla="*/ 2147483646 h 210"/>
              <a:gd name="T14" fmla="*/ 2147483646 w 878"/>
              <a:gd name="T15" fmla="*/ 2147483646 h 210"/>
              <a:gd name="T16" fmla="*/ 2147483646 w 878"/>
              <a:gd name="T17" fmla="*/ 2147483646 h 210"/>
              <a:gd name="T18" fmla="*/ 2147483646 w 878"/>
              <a:gd name="T19" fmla="*/ 2147483646 h 210"/>
              <a:gd name="T20" fmla="*/ 2147483646 w 878"/>
              <a:gd name="T21" fmla="*/ 2147483646 h 210"/>
              <a:gd name="T22" fmla="*/ 2147483646 w 878"/>
              <a:gd name="T23" fmla="*/ 2147483646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8"/>
              <a:gd name="T37" fmla="*/ 0 h 210"/>
              <a:gd name="T38" fmla="*/ 878 w 878"/>
              <a:gd name="T39" fmla="*/ 210 h 2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0557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1139" name="Freeform 4"/>
          <p:cNvSpPr>
            <a:spLocks noChangeArrowheads="1"/>
          </p:cNvSpPr>
          <p:nvPr/>
        </p:nvSpPr>
        <p:spPr bwMode="auto">
          <a:xfrm>
            <a:off x="3990975" y="3355975"/>
            <a:ext cx="4017600" cy="692150"/>
          </a:xfrm>
          <a:custGeom>
            <a:avLst/>
            <a:gdLst>
              <a:gd name="T0" fmla="*/ 2147483646 w 879"/>
              <a:gd name="T1" fmla="*/ 0 h 210"/>
              <a:gd name="T2" fmla="*/ 2147483646 w 879"/>
              <a:gd name="T3" fmla="*/ 0 h 210"/>
              <a:gd name="T4" fmla="*/ 0 w 879"/>
              <a:gd name="T5" fmla="*/ 2147483646 h 210"/>
              <a:gd name="T6" fmla="*/ 0 w 879"/>
              <a:gd name="T7" fmla="*/ 2147483646 h 210"/>
              <a:gd name="T8" fmla="*/ 2147483646 w 879"/>
              <a:gd name="T9" fmla="*/ 2147483646 h 210"/>
              <a:gd name="T10" fmla="*/ 2147483646 w 879"/>
              <a:gd name="T11" fmla="*/ 2147483646 h 210"/>
              <a:gd name="T12" fmla="*/ 2147483646 w 879"/>
              <a:gd name="T13" fmla="*/ 2147483646 h 210"/>
              <a:gd name="T14" fmla="*/ 2147483646 w 879"/>
              <a:gd name="T15" fmla="*/ 2147483646 h 210"/>
              <a:gd name="T16" fmla="*/ 2147483646 w 879"/>
              <a:gd name="T17" fmla="*/ 2147483646 h 210"/>
              <a:gd name="T18" fmla="*/ 2147483646 w 879"/>
              <a:gd name="T19" fmla="*/ 2147483646 h 210"/>
              <a:gd name="T20" fmla="*/ 2147483646 w 879"/>
              <a:gd name="T21" fmla="*/ 2147483646 h 210"/>
              <a:gd name="T22" fmla="*/ 2147483646 w 879"/>
              <a:gd name="T23" fmla="*/ 0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9"/>
              <a:gd name="T37" fmla="*/ 0 h 210"/>
              <a:gd name="T38" fmla="*/ 879 w 879"/>
              <a:gd name="T39" fmla="*/ 210 h 2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9" h="210">
                <a:moveTo>
                  <a:pt x="856" y="0"/>
                </a:moveTo>
                <a:cubicBezTo>
                  <a:pt x="23" y="0"/>
                  <a:pt x="23" y="0"/>
                  <a:pt x="23" y="0"/>
                </a:cubicBezTo>
                <a:cubicBezTo>
                  <a:pt x="10" y="0"/>
                  <a:pt x="0" y="10"/>
                  <a:pt x="0" y="23"/>
                </a:cubicBezTo>
                <a:cubicBezTo>
                  <a:pt x="0" y="154"/>
                  <a:pt x="0" y="154"/>
                  <a:pt x="0" y="154"/>
                </a:cubicBezTo>
                <a:cubicBezTo>
                  <a:pt x="0" y="167"/>
                  <a:pt x="10" y="177"/>
                  <a:pt x="23" y="177"/>
                </a:cubicBezTo>
                <a:cubicBezTo>
                  <a:pt x="397" y="177"/>
                  <a:pt x="397" y="177"/>
                  <a:pt x="397" y="177"/>
                </a:cubicBezTo>
                <a:cubicBezTo>
                  <a:pt x="418" y="210"/>
                  <a:pt x="418" y="210"/>
                  <a:pt x="418" y="210"/>
                </a:cubicBezTo>
                <a:cubicBezTo>
                  <a:pt x="440" y="177"/>
                  <a:pt x="440" y="177"/>
                  <a:pt x="440" y="177"/>
                </a:cubicBezTo>
                <a:cubicBezTo>
                  <a:pt x="856" y="177"/>
                  <a:pt x="856" y="177"/>
                  <a:pt x="856" y="177"/>
                </a:cubicBezTo>
                <a:cubicBezTo>
                  <a:pt x="869" y="177"/>
                  <a:pt x="879" y="167"/>
                  <a:pt x="879" y="154"/>
                </a:cubicBezTo>
                <a:cubicBezTo>
                  <a:pt x="879" y="23"/>
                  <a:pt x="879" y="23"/>
                  <a:pt x="879" y="23"/>
                </a:cubicBezTo>
                <a:cubicBezTo>
                  <a:pt x="879" y="10"/>
                  <a:pt x="869" y="0"/>
                  <a:pt x="856" y="0"/>
                </a:cubicBezTo>
                <a:close/>
              </a:path>
            </a:pathLst>
          </a:custGeom>
          <a:solidFill>
            <a:srgbClr val="EE822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8" name="Group 15"/>
          <p:cNvGrpSpPr/>
          <p:nvPr/>
        </p:nvGrpSpPr>
        <p:grpSpPr bwMode="auto">
          <a:xfrm>
            <a:off x="4190122" y="3522344"/>
            <a:ext cx="255270" cy="257810"/>
            <a:chOff x="0" y="0"/>
            <a:chExt cx="117" cy="118"/>
          </a:xfrm>
          <a:solidFill>
            <a:schemeClr val="bg1"/>
          </a:solidFill>
        </p:grpSpPr>
        <p:sp>
          <p:nvSpPr>
            <p:cNvPr id="28" name="Freeform 16"/>
            <p:cNvSpPr>
              <a:spLocks noEditPoints="1"/>
            </p:cNvSpPr>
            <p:nvPr/>
          </p:nvSpPr>
          <p:spPr bwMode="auto">
            <a:xfrm>
              <a:off x="0" y="0"/>
              <a:ext cx="117" cy="118"/>
            </a:xfrm>
            <a:custGeom>
              <a:avLst/>
              <a:gdLst>
                <a:gd name="T0" fmla="*/ 117 w 117"/>
                <a:gd name="T1" fmla="*/ 21 h 118"/>
                <a:gd name="T2" fmla="*/ 107 w 117"/>
                <a:gd name="T3" fmla="*/ 21 h 118"/>
                <a:gd name="T4" fmla="*/ 78 w 117"/>
                <a:gd name="T5" fmla="*/ 21 h 118"/>
                <a:gd name="T6" fmla="*/ 78 w 117"/>
                <a:gd name="T7" fmla="*/ 0 h 118"/>
                <a:gd name="T8" fmla="*/ 39 w 117"/>
                <a:gd name="T9" fmla="*/ 0 h 118"/>
                <a:gd name="T10" fmla="*/ 39 w 117"/>
                <a:gd name="T11" fmla="*/ 21 h 118"/>
                <a:gd name="T12" fmla="*/ 11 w 117"/>
                <a:gd name="T13" fmla="*/ 21 h 118"/>
                <a:gd name="T14" fmla="*/ 0 w 117"/>
                <a:gd name="T15" fmla="*/ 21 h 118"/>
                <a:gd name="T16" fmla="*/ 0 w 117"/>
                <a:gd name="T17" fmla="*/ 31 h 118"/>
                <a:gd name="T18" fmla="*/ 11 w 117"/>
                <a:gd name="T19" fmla="*/ 31 h 118"/>
                <a:gd name="T20" fmla="*/ 11 w 117"/>
                <a:gd name="T21" fmla="*/ 118 h 118"/>
                <a:gd name="T22" fmla="*/ 107 w 117"/>
                <a:gd name="T23" fmla="*/ 118 h 118"/>
                <a:gd name="T24" fmla="*/ 107 w 117"/>
                <a:gd name="T25" fmla="*/ 31 h 118"/>
                <a:gd name="T26" fmla="*/ 117 w 117"/>
                <a:gd name="T27" fmla="*/ 31 h 118"/>
                <a:gd name="T28" fmla="*/ 117 w 117"/>
                <a:gd name="T29" fmla="*/ 21 h 118"/>
                <a:gd name="T30" fmla="*/ 50 w 117"/>
                <a:gd name="T31" fmla="*/ 10 h 118"/>
                <a:gd name="T32" fmla="*/ 68 w 117"/>
                <a:gd name="T33" fmla="*/ 10 h 118"/>
                <a:gd name="T34" fmla="*/ 68 w 117"/>
                <a:gd name="T35" fmla="*/ 21 h 118"/>
                <a:gd name="T36" fmla="*/ 50 w 117"/>
                <a:gd name="T37" fmla="*/ 21 h 118"/>
                <a:gd name="T38" fmla="*/ 50 w 117"/>
                <a:gd name="T39" fmla="*/ 10 h 118"/>
                <a:gd name="T40" fmla="*/ 95 w 117"/>
                <a:gd name="T41" fmla="*/ 105 h 118"/>
                <a:gd name="T42" fmla="*/ 21 w 117"/>
                <a:gd name="T43" fmla="*/ 105 h 118"/>
                <a:gd name="T44" fmla="*/ 21 w 117"/>
                <a:gd name="T45" fmla="*/ 31 h 118"/>
                <a:gd name="T46" fmla="*/ 39 w 117"/>
                <a:gd name="T47" fmla="*/ 31 h 118"/>
                <a:gd name="T48" fmla="*/ 78 w 117"/>
                <a:gd name="T49" fmla="*/ 31 h 118"/>
                <a:gd name="T50" fmla="*/ 95 w 117"/>
                <a:gd name="T51" fmla="*/ 31 h 118"/>
                <a:gd name="T52" fmla="*/ 95 w 117"/>
                <a:gd name="T53" fmla="*/ 10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118">
                  <a:moveTo>
                    <a:pt x="117" y="21"/>
                  </a:moveTo>
                  <a:lnTo>
                    <a:pt x="107" y="21"/>
                  </a:lnTo>
                  <a:lnTo>
                    <a:pt x="78" y="21"/>
                  </a:lnTo>
                  <a:lnTo>
                    <a:pt x="78" y="0"/>
                  </a:lnTo>
                  <a:lnTo>
                    <a:pt x="39" y="0"/>
                  </a:lnTo>
                  <a:lnTo>
                    <a:pt x="39" y="21"/>
                  </a:lnTo>
                  <a:lnTo>
                    <a:pt x="11" y="21"/>
                  </a:lnTo>
                  <a:lnTo>
                    <a:pt x="0" y="21"/>
                  </a:lnTo>
                  <a:lnTo>
                    <a:pt x="0" y="31"/>
                  </a:lnTo>
                  <a:lnTo>
                    <a:pt x="11" y="31"/>
                  </a:lnTo>
                  <a:lnTo>
                    <a:pt x="11" y="118"/>
                  </a:lnTo>
                  <a:lnTo>
                    <a:pt x="107" y="118"/>
                  </a:lnTo>
                  <a:lnTo>
                    <a:pt x="107" y="31"/>
                  </a:lnTo>
                  <a:lnTo>
                    <a:pt x="117" y="31"/>
                  </a:lnTo>
                  <a:lnTo>
                    <a:pt x="117" y="21"/>
                  </a:lnTo>
                  <a:close/>
                  <a:moveTo>
                    <a:pt x="50" y="10"/>
                  </a:moveTo>
                  <a:lnTo>
                    <a:pt x="68" y="10"/>
                  </a:lnTo>
                  <a:lnTo>
                    <a:pt x="68" y="21"/>
                  </a:lnTo>
                  <a:lnTo>
                    <a:pt x="50" y="21"/>
                  </a:lnTo>
                  <a:lnTo>
                    <a:pt x="50" y="10"/>
                  </a:lnTo>
                  <a:close/>
                  <a:moveTo>
                    <a:pt x="95" y="105"/>
                  </a:moveTo>
                  <a:lnTo>
                    <a:pt x="21" y="105"/>
                  </a:lnTo>
                  <a:lnTo>
                    <a:pt x="21" y="31"/>
                  </a:lnTo>
                  <a:lnTo>
                    <a:pt x="39" y="31"/>
                  </a:lnTo>
                  <a:lnTo>
                    <a:pt x="78" y="31"/>
                  </a:lnTo>
                  <a:lnTo>
                    <a:pt x="95" y="31"/>
                  </a:lnTo>
                  <a:lnTo>
                    <a:pt x="95" y="105"/>
                  </a:lnTo>
                  <a:close/>
                </a:path>
              </a:pathLst>
            </a:cu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sp>
          <p:nvSpPr>
            <p:cNvPr id="29" name="Rectangle 17"/>
            <p:cNvSpPr>
              <a:spLocks noChangeArrowheads="1"/>
            </p:cNvSpPr>
            <p:nvPr/>
          </p:nvSpPr>
          <p:spPr bwMode="auto">
            <a:xfrm>
              <a:off x="36" y="48"/>
              <a:ext cx="12" cy="41"/>
            </a:xfrm>
            <a:prstGeom prst="rect">
              <a:avLst/>
            </a:pr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sp>
          <p:nvSpPr>
            <p:cNvPr id="30" name="Rectangle 18"/>
            <p:cNvSpPr>
              <a:spLocks noChangeArrowheads="1"/>
            </p:cNvSpPr>
            <p:nvPr/>
          </p:nvSpPr>
          <p:spPr bwMode="auto">
            <a:xfrm>
              <a:off x="69" y="48"/>
              <a:ext cx="11" cy="41"/>
            </a:xfrm>
            <a:prstGeom prst="rect">
              <a:avLst/>
            </a:pr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grpSp>
      <p:grpSp>
        <p:nvGrpSpPr>
          <p:cNvPr id="9" name="Group 19"/>
          <p:cNvGrpSpPr/>
          <p:nvPr/>
        </p:nvGrpSpPr>
        <p:grpSpPr bwMode="auto">
          <a:xfrm>
            <a:off x="1235467" y="3520440"/>
            <a:ext cx="229235" cy="261619"/>
            <a:chOff x="0" y="0"/>
            <a:chExt cx="105" cy="120"/>
          </a:xfrm>
          <a:solidFill>
            <a:srgbClr val="FFFFFF"/>
          </a:solidFill>
        </p:grpSpPr>
        <p:sp>
          <p:nvSpPr>
            <p:cNvPr id="32" name="Freeform 20"/>
            <p:cNvSpPr/>
            <p:nvPr/>
          </p:nvSpPr>
          <p:spPr bwMode="auto">
            <a:xfrm>
              <a:off x="18" y="47"/>
              <a:ext cx="53" cy="26"/>
            </a:xfrm>
            <a:custGeom>
              <a:avLst/>
              <a:gdLst>
                <a:gd name="T0" fmla="*/ 18 w 35"/>
                <a:gd name="T1" fmla="*/ 11 h 17"/>
                <a:gd name="T2" fmla="*/ 7 w 35"/>
                <a:gd name="T3" fmla="*/ 0 h 17"/>
                <a:gd name="T4" fmla="*/ 0 w 35"/>
                <a:gd name="T5" fmla="*/ 0 h 17"/>
                <a:gd name="T6" fmla="*/ 18 w 35"/>
                <a:gd name="T7" fmla="*/ 17 h 17"/>
                <a:gd name="T8" fmla="*/ 35 w 35"/>
                <a:gd name="T9" fmla="*/ 0 h 17"/>
                <a:gd name="T10" fmla="*/ 28 w 35"/>
                <a:gd name="T11" fmla="*/ 0 h 17"/>
                <a:gd name="T12" fmla="*/ 18 w 35"/>
                <a:gd name="T13" fmla="*/ 11 h 17"/>
              </a:gdLst>
              <a:ahLst/>
              <a:cxnLst>
                <a:cxn ang="0">
                  <a:pos x="T0" y="T1"/>
                </a:cxn>
                <a:cxn ang="0">
                  <a:pos x="T2" y="T3"/>
                </a:cxn>
                <a:cxn ang="0">
                  <a:pos x="T4" y="T5"/>
                </a:cxn>
                <a:cxn ang="0">
                  <a:pos x="T6" y="T7"/>
                </a:cxn>
                <a:cxn ang="0">
                  <a:pos x="T8" y="T9"/>
                </a:cxn>
                <a:cxn ang="0">
                  <a:pos x="T10" y="T11"/>
                </a:cxn>
                <a:cxn ang="0">
                  <a:pos x="T12" y="T13"/>
                </a:cxn>
              </a:cxnLst>
              <a:rect l="0" t="0" r="r" b="b"/>
              <a:pathLst>
                <a:path w="35" h="17">
                  <a:moveTo>
                    <a:pt x="18" y="11"/>
                  </a:moveTo>
                  <a:cubicBezTo>
                    <a:pt x="12" y="11"/>
                    <a:pt x="7" y="6"/>
                    <a:pt x="7" y="0"/>
                  </a:cubicBezTo>
                  <a:cubicBezTo>
                    <a:pt x="0" y="0"/>
                    <a:pt x="0" y="0"/>
                    <a:pt x="0" y="0"/>
                  </a:cubicBezTo>
                  <a:cubicBezTo>
                    <a:pt x="0" y="10"/>
                    <a:pt x="8" y="17"/>
                    <a:pt x="18" y="17"/>
                  </a:cubicBezTo>
                  <a:cubicBezTo>
                    <a:pt x="27" y="17"/>
                    <a:pt x="35" y="10"/>
                    <a:pt x="35" y="0"/>
                  </a:cubicBezTo>
                  <a:cubicBezTo>
                    <a:pt x="28" y="0"/>
                    <a:pt x="28" y="0"/>
                    <a:pt x="28" y="0"/>
                  </a:cubicBezTo>
                  <a:cubicBezTo>
                    <a:pt x="28" y="6"/>
                    <a:pt x="23" y="11"/>
                    <a:pt x="18" y="11"/>
                  </a:cubicBezTo>
                  <a:close/>
                </a:path>
              </a:pathLst>
            </a:cu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sp>
          <p:nvSpPr>
            <p:cNvPr id="33" name="Freeform 21"/>
            <p:cNvSpPr>
              <a:spLocks noEditPoints="1"/>
            </p:cNvSpPr>
            <p:nvPr/>
          </p:nvSpPr>
          <p:spPr bwMode="auto">
            <a:xfrm>
              <a:off x="0" y="0"/>
              <a:ext cx="105" cy="120"/>
            </a:xfrm>
            <a:custGeom>
              <a:avLst/>
              <a:gdLst>
                <a:gd name="T0" fmla="*/ 105 w 105"/>
                <a:gd name="T1" fmla="*/ 0 h 120"/>
                <a:gd name="T2" fmla="*/ 23 w 105"/>
                <a:gd name="T3" fmla="*/ 0 h 120"/>
                <a:gd name="T4" fmla="*/ 23 w 105"/>
                <a:gd name="T5" fmla="*/ 18 h 120"/>
                <a:gd name="T6" fmla="*/ 0 w 105"/>
                <a:gd name="T7" fmla="*/ 18 h 120"/>
                <a:gd name="T8" fmla="*/ 0 w 105"/>
                <a:gd name="T9" fmla="*/ 120 h 120"/>
                <a:gd name="T10" fmla="*/ 89 w 105"/>
                <a:gd name="T11" fmla="*/ 120 h 120"/>
                <a:gd name="T12" fmla="*/ 89 w 105"/>
                <a:gd name="T13" fmla="*/ 97 h 120"/>
                <a:gd name="T14" fmla="*/ 105 w 105"/>
                <a:gd name="T15" fmla="*/ 97 h 120"/>
                <a:gd name="T16" fmla="*/ 105 w 105"/>
                <a:gd name="T17" fmla="*/ 0 h 120"/>
                <a:gd name="T18" fmla="*/ 78 w 105"/>
                <a:gd name="T19" fmla="*/ 109 h 120"/>
                <a:gd name="T20" fmla="*/ 11 w 105"/>
                <a:gd name="T21" fmla="*/ 109 h 120"/>
                <a:gd name="T22" fmla="*/ 11 w 105"/>
                <a:gd name="T23" fmla="*/ 29 h 120"/>
                <a:gd name="T24" fmla="*/ 23 w 105"/>
                <a:gd name="T25" fmla="*/ 29 h 120"/>
                <a:gd name="T26" fmla="*/ 78 w 105"/>
                <a:gd name="T27" fmla="*/ 29 h 120"/>
                <a:gd name="T28" fmla="*/ 78 w 105"/>
                <a:gd name="T29" fmla="*/ 97 h 120"/>
                <a:gd name="T30" fmla="*/ 78 w 105"/>
                <a:gd name="T31" fmla="*/ 109 h 120"/>
                <a:gd name="T32" fmla="*/ 96 w 105"/>
                <a:gd name="T33" fmla="*/ 86 h 120"/>
                <a:gd name="T34" fmla="*/ 89 w 105"/>
                <a:gd name="T35" fmla="*/ 86 h 120"/>
                <a:gd name="T36" fmla="*/ 89 w 105"/>
                <a:gd name="T37" fmla="*/ 18 h 120"/>
                <a:gd name="T38" fmla="*/ 32 w 105"/>
                <a:gd name="T39" fmla="*/ 18 h 120"/>
                <a:gd name="T40" fmla="*/ 32 w 105"/>
                <a:gd name="T41" fmla="*/ 11 h 120"/>
                <a:gd name="T42" fmla="*/ 96 w 105"/>
                <a:gd name="T43" fmla="*/ 11 h 120"/>
                <a:gd name="T44" fmla="*/ 96 w 105"/>
                <a:gd name="T45"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20">
                  <a:moveTo>
                    <a:pt x="105" y="0"/>
                  </a:moveTo>
                  <a:lnTo>
                    <a:pt x="23" y="0"/>
                  </a:lnTo>
                  <a:lnTo>
                    <a:pt x="23" y="18"/>
                  </a:lnTo>
                  <a:lnTo>
                    <a:pt x="0" y="18"/>
                  </a:lnTo>
                  <a:lnTo>
                    <a:pt x="0" y="120"/>
                  </a:lnTo>
                  <a:lnTo>
                    <a:pt x="89" y="120"/>
                  </a:lnTo>
                  <a:lnTo>
                    <a:pt x="89" y="97"/>
                  </a:lnTo>
                  <a:lnTo>
                    <a:pt x="105" y="97"/>
                  </a:lnTo>
                  <a:lnTo>
                    <a:pt x="105" y="0"/>
                  </a:lnTo>
                  <a:close/>
                  <a:moveTo>
                    <a:pt x="78" y="109"/>
                  </a:moveTo>
                  <a:lnTo>
                    <a:pt x="11" y="109"/>
                  </a:lnTo>
                  <a:lnTo>
                    <a:pt x="11" y="29"/>
                  </a:lnTo>
                  <a:lnTo>
                    <a:pt x="23" y="29"/>
                  </a:lnTo>
                  <a:lnTo>
                    <a:pt x="78" y="29"/>
                  </a:lnTo>
                  <a:lnTo>
                    <a:pt x="78" y="97"/>
                  </a:lnTo>
                  <a:lnTo>
                    <a:pt x="78" y="109"/>
                  </a:lnTo>
                  <a:close/>
                  <a:moveTo>
                    <a:pt x="96" y="86"/>
                  </a:moveTo>
                  <a:lnTo>
                    <a:pt x="89" y="86"/>
                  </a:lnTo>
                  <a:lnTo>
                    <a:pt x="89" y="18"/>
                  </a:lnTo>
                  <a:lnTo>
                    <a:pt x="32" y="18"/>
                  </a:lnTo>
                  <a:lnTo>
                    <a:pt x="32" y="11"/>
                  </a:lnTo>
                  <a:lnTo>
                    <a:pt x="96" y="11"/>
                  </a:lnTo>
                  <a:lnTo>
                    <a:pt x="96" y="86"/>
                  </a:lnTo>
                  <a:close/>
                </a:path>
              </a:pathLst>
            </a:cu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grpSp>
      <p:sp>
        <p:nvSpPr>
          <p:cNvPr id="91146" name="Text Box 22"/>
          <p:cNvSpPr txBox="1">
            <a:spLocks noChangeArrowheads="1"/>
          </p:cNvSpPr>
          <p:nvPr/>
        </p:nvSpPr>
        <p:spPr bwMode="auto">
          <a:xfrm>
            <a:off x="1531938" y="3487738"/>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chemeClr val="bg1"/>
                </a:solidFill>
              </a:rPr>
              <a:t>建设数据中台</a:t>
            </a:r>
            <a:endParaRPr lang="zh-CN" altLang="en-US" sz="1600" b="1">
              <a:solidFill>
                <a:schemeClr val="bg1"/>
              </a:solidFill>
            </a:endParaRPr>
          </a:p>
        </p:txBody>
      </p:sp>
      <p:sp>
        <p:nvSpPr>
          <p:cNvPr id="91147" name="Text Box 23"/>
          <p:cNvSpPr txBox="1">
            <a:spLocks noChangeArrowheads="1"/>
          </p:cNvSpPr>
          <p:nvPr/>
        </p:nvSpPr>
        <p:spPr bwMode="auto">
          <a:xfrm>
            <a:off x="4506913" y="3487738"/>
            <a:ext cx="28244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chemeClr val="bg1"/>
                </a:solidFill>
              </a:rPr>
              <a:t>搭建治理体系，提升数据质量</a:t>
            </a:r>
            <a:endParaRPr lang="zh-CN" altLang="en-US" sz="1600" b="1">
              <a:solidFill>
                <a:schemeClr val="bg1"/>
              </a:solidFill>
            </a:endParaRPr>
          </a:p>
        </p:txBody>
      </p:sp>
      <p:grpSp>
        <p:nvGrpSpPr>
          <p:cNvPr id="10" name="组合 9"/>
          <p:cNvGrpSpPr/>
          <p:nvPr/>
        </p:nvGrpSpPr>
        <p:grpSpPr>
          <a:xfrm>
            <a:off x="7828280" y="3248025"/>
            <a:ext cx="4017010" cy="692150"/>
            <a:chOff x="9343" y="5115"/>
            <a:chExt cx="6326" cy="1090"/>
          </a:xfrm>
        </p:grpSpPr>
        <p:sp>
          <p:nvSpPr>
            <p:cNvPr id="91140" name="Freeform 5"/>
            <p:cNvSpPr>
              <a:spLocks noChangeArrowheads="1"/>
            </p:cNvSpPr>
            <p:nvPr/>
          </p:nvSpPr>
          <p:spPr bwMode="auto">
            <a:xfrm>
              <a:off x="9343" y="5115"/>
              <a:ext cx="6326" cy="1090"/>
            </a:xfrm>
            <a:custGeom>
              <a:avLst/>
              <a:gdLst>
                <a:gd name="T0" fmla="*/ 2147483646 w 878"/>
                <a:gd name="T1" fmla="*/ 2147483646 h 210"/>
                <a:gd name="T2" fmla="*/ 2147483646 w 878"/>
                <a:gd name="T3" fmla="*/ 2147483646 h 210"/>
                <a:gd name="T4" fmla="*/ 2147483646 w 878"/>
                <a:gd name="T5" fmla="*/ 0 h 210"/>
                <a:gd name="T6" fmla="*/ 2147483646 w 878"/>
                <a:gd name="T7" fmla="*/ 2147483646 h 210"/>
                <a:gd name="T8" fmla="*/ 2147483646 w 878"/>
                <a:gd name="T9" fmla="*/ 2147483646 h 210"/>
                <a:gd name="T10" fmla="*/ 0 w 878"/>
                <a:gd name="T11" fmla="*/ 2147483646 h 210"/>
                <a:gd name="T12" fmla="*/ 0 w 878"/>
                <a:gd name="T13" fmla="*/ 2147483646 h 210"/>
                <a:gd name="T14" fmla="*/ 2147483646 w 878"/>
                <a:gd name="T15" fmla="*/ 2147483646 h 210"/>
                <a:gd name="T16" fmla="*/ 2147483646 w 878"/>
                <a:gd name="T17" fmla="*/ 2147483646 h 210"/>
                <a:gd name="T18" fmla="*/ 2147483646 w 878"/>
                <a:gd name="T19" fmla="*/ 2147483646 h 210"/>
                <a:gd name="T20" fmla="*/ 2147483646 w 878"/>
                <a:gd name="T21" fmla="*/ 2147483646 h 210"/>
                <a:gd name="T22" fmla="*/ 2147483646 w 878"/>
                <a:gd name="T23" fmla="*/ 2147483646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8"/>
                <a:gd name="T37" fmla="*/ 0 h 210"/>
                <a:gd name="T38" fmla="*/ 878 w 878"/>
                <a:gd name="T39" fmla="*/ 210 h 2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8" h="210">
                  <a:moveTo>
                    <a:pt x="856" y="33"/>
                  </a:moveTo>
                  <a:cubicBezTo>
                    <a:pt x="418" y="33"/>
                    <a:pt x="418" y="33"/>
                    <a:pt x="418" y="33"/>
                  </a:cubicBezTo>
                  <a:cubicBezTo>
                    <a:pt x="396" y="0"/>
                    <a:pt x="396" y="0"/>
                    <a:pt x="396" y="0"/>
                  </a:cubicBezTo>
                  <a:cubicBezTo>
                    <a:pt x="375" y="33"/>
                    <a:pt x="375" y="33"/>
                    <a:pt x="375" y="33"/>
                  </a:cubicBezTo>
                  <a:cubicBezTo>
                    <a:pt x="22" y="33"/>
                    <a:pt x="22" y="33"/>
                    <a:pt x="22" y="33"/>
                  </a:cubicBezTo>
                  <a:cubicBezTo>
                    <a:pt x="10" y="33"/>
                    <a:pt x="0" y="43"/>
                    <a:pt x="0" y="56"/>
                  </a:cubicBezTo>
                  <a:cubicBezTo>
                    <a:pt x="0" y="187"/>
                    <a:pt x="0" y="187"/>
                    <a:pt x="0" y="187"/>
                  </a:cubicBezTo>
                  <a:cubicBezTo>
                    <a:pt x="0" y="200"/>
                    <a:pt x="10" y="210"/>
                    <a:pt x="22" y="210"/>
                  </a:cubicBezTo>
                  <a:cubicBezTo>
                    <a:pt x="856" y="210"/>
                    <a:pt x="856" y="210"/>
                    <a:pt x="856" y="210"/>
                  </a:cubicBezTo>
                  <a:cubicBezTo>
                    <a:pt x="868" y="210"/>
                    <a:pt x="878" y="200"/>
                    <a:pt x="878" y="187"/>
                  </a:cubicBezTo>
                  <a:cubicBezTo>
                    <a:pt x="878" y="56"/>
                    <a:pt x="878" y="56"/>
                    <a:pt x="878" y="56"/>
                  </a:cubicBezTo>
                  <a:cubicBezTo>
                    <a:pt x="878" y="43"/>
                    <a:pt x="868" y="33"/>
                    <a:pt x="856" y="33"/>
                  </a:cubicBezTo>
                  <a:close/>
                </a:path>
              </a:pathLst>
            </a:custGeom>
            <a:solidFill>
              <a:srgbClr val="0557C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nvGrpSpPr>
            <p:cNvPr id="6" name="Group 7"/>
            <p:cNvGrpSpPr/>
            <p:nvPr/>
          </p:nvGrpSpPr>
          <p:grpSpPr bwMode="auto">
            <a:xfrm>
              <a:off x="9728" y="5544"/>
              <a:ext cx="330" cy="412"/>
              <a:chOff x="0" y="0"/>
              <a:chExt cx="96" cy="120"/>
            </a:xfrm>
            <a:solidFill>
              <a:srgbClr val="FFFFFF"/>
            </a:solidFill>
          </p:grpSpPr>
          <p:sp>
            <p:nvSpPr>
              <p:cNvPr id="20" name="Freeform 8"/>
              <p:cNvSpPr>
                <a:spLocks noEditPoints="1"/>
              </p:cNvSpPr>
              <p:nvPr/>
            </p:nvSpPr>
            <p:spPr bwMode="auto">
              <a:xfrm>
                <a:off x="0" y="0"/>
                <a:ext cx="96" cy="120"/>
              </a:xfrm>
              <a:custGeom>
                <a:avLst/>
                <a:gdLst>
                  <a:gd name="T0" fmla="*/ 0 w 96"/>
                  <a:gd name="T1" fmla="*/ 0 h 120"/>
                  <a:gd name="T2" fmla="*/ 0 w 96"/>
                  <a:gd name="T3" fmla="*/ 120 h 120"/>
                  <a:gd name="T4" fmla="*/ 66 w 96"/>
                  <a:gd name="T5" fmla="*/ 120 h 120"/>
                  <a:gd name="T6" fmla="*/ 96 w 96"/>
                  <a:gd name="T7" fmla="*/ 89 h 120"/>
                  <a:gd name="T8" fmla="*/ 96 w 96"/>
                  <a:gd name="T9" fmla="*/ 0 h 120"/>
                  <a:gd name="T10" fmla="*/ 0 w 96"/>
                  <a:gd name="T11" fmla="*/ 0 h 120"/>
                  <a:gd name="T12" fmla="*/ 9 w 96"/>
                  <a:gd name="T13" fmla="*/ 11 h 120"/>
                  <a:gd name="T14" fmla="*/ 86 w 96"/>
                  <a:gd name="T15" fmla="*/ 11 h 120"/>
                  <a:gd name="T16" fmla="*/ 86 w 96"/>
                  <a:gd name="T17" fmla="*/ 82 h 120"/>
                  <a:gd name="T18" fmla="*/ 60 w 96"/>
                  <a:gd name="T19" fmla="*/ 82 h 120"/>
                  <a:gd name="T20" fmla="*/ 60 w 96"/>
                  <a:gd name="T21" fmla="*/ 109 h 120"/>
                  <a:gd name="T22" fmla="*/ 9 w 96"/>
                  <a:gd name="T23" fmla="*/ 109 h 120"/>
                  <a:gd name="T24" fmla="*/ 9 w 96"/>
                  <a:gd name="T25" fmla="*/ 11 h 120"/>
                  <a:gd name="T26" fmla="*/ 80 w 96"/>
                  <a:gd name="T27" fmla="*/ 92 h 120"/>
                  <a:gd name="T28" fmla="*/ 69 w 96"/>
                  <a:gd name="T29" fmla="*/ 101 h 120"/>
                  <a:gd name="T30" fmla="*/ 69 w 96"/>
                  <a:gd name="T31" fmla="*/ 92 h 120"/>
                  <a:gd name="T32" fmla="*/ 80 w 96"/>
                  <a:gd name="T33"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120">
                    <a:moveTo>
                      <a:pt x="0" y="0"/>
                    </a:moveTo>
                    <a:lnTo>
                      <a:pt x="0" y="120"/>
                    </a:lnTo>
                    <a:lnTo>
                      <a:pt x="66" y="120"/>
                    </a:lnTo>
                    <a:lnTo>
                      <a:pt x="96" y="89"/>
                    </a:lnTo>
                    <a:lnTo>
                      <a:pt x="96" y="0"/>
                    </a:lnTo>
                    <a:lnTo>
                      <a:pt x="0" y="0"/>
                    </a:lnTo>
                    <a:close/>
                    <a:moveTo>
                      <a:pt x="9" y="11"/>
                    </a:moveTo>
                    <a:lnTo>
                      <a:pt x="86" y="11"/>
                    </a:lnTo>
                    <a:lnTo>
                      <a:pt x="86" y="82"/>
                    </a:lnTo>
                    <a:lnTo>
                      <a:pt x="60" y="82"/>
                    </a:lnTo>
                    <a:lnTo>
                      <a:pt x="60" y="109"/>
                    </a:lnTo>
                    <a:lnTo>
                      <a:pt x="9" y="109"/>
                    </a:lnTo>
                    <a:lnTo>
                      <a:pt x="9" y="11"/>
                    </a:lnTo>
                    <a:close/>
                    <a:moveTo>
                      <a:pt x="80" y="92"/>
                    </a:moveTo>
                    <a:lnTo>
                      <a:pt x="69" y="101"/>
                    </a:lnTo>
                    <a:lnTo>
                      <a:pt x="69" y="92"/>
                    </a:lnTo>
                    <a:lnTo>
                      <a:pt x="80" y="92"/>
                    </a:lnTo>
                    <a:close/>
                  </a:path>
                </a:pathLst>
              </a:cu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sp>
            <p:nvSpPr>
              <p:cNvPr id="21" name="Rectangle 9"/>
              <p:cNvSpPr>
                <a:spLocks noChangeArrowheads="1"/>
              </p:cNvSpPr>
              <p:nvPr/>
            </p:nvSpPr>
            <p:spPr bwMode="auto">
              <a:xfrm>
                <a:off x="27" y="33"/>
                <a:ext cx="42" cy="10"/>
              </a:xfrm>
              <a:prstGeom prst="rect">
                <a:avLst/>
              </a:pr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sp>
            <p:nvSpPr>
              <p:cNvPr id="22" name="Rectangle 10"/>
              <p:cNvSpPr>
                <a:spLocks noChangeArrowheads="1"/>
              </p:cNvSpPr>
              <p:nvPr/>
            </p:nvSpPr>
            <p:spPr bwMode="auto">
              <a:xfrm>
                <a:off x="27" y="61"/>
                <a:ext cx="27" cy="10"/>
              </a:xfrm>
              <a:prstGeom prst="rect">
                <a:avLst/>
              </a:prstGeom>
              <a:grpFill/>
              <a:ln>
                <a:noFill/>
              </a:ln>
            </p:spPr>
            <p:txBody>
              <a:bodyPr/>
              <a:lstStyle/>
              <a:p>
                <a:pPr eaLnBrk="1" fontAlgn="auto" hangingPunct="1">
                  <a:spcBef>
                    <a:spcPts val="0"/>
                  </a:spcBef>
                  <a:spcAft>
                    <a:spcPts val="0"/>
                  </a:spcAft>
                  <a:defRPr/>
                </a:pPr>
                <a:endParaRPr lang="zh-CN" altLang="en-US">
                  <a:solidFill>
                    <a:srgbClr val="2B262C"/>
                  </a:solidFill>
                  <a:latin typeface="+mn-lt"/>
                  <a:ea typeface="+mn-ea"/>
                </a:endParaRPr>
              </a:p>
            </p:txBody>
          </p:sp>
        </p:grpSp>
        <p:sp>
          <p:nvSpPr>
            <p:cNvPr id="91148" name="Text Box 24"/>
            <p:cNvSpPr txBox="1">
              <a:spLocks noChangeArrowheads="1"/>
            </p:cNvSpPr>
            <p:nvPr/>
          </p:nvSpPr>
          <p:spPr bwMode="auto">
            <a:xfrm>
              <a:off x="10215" y="5493"/>
              <a:ext cx="4448"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chemeClr val="bg1"/>
                  </a:solidFill>
                </a:rPr>
                <a:t>沉淀数据资产，实现业务应用</a:t>
              </a:r>
              <a:endParaRPr lang="zh-CN" altLang="en-US" sz="1600" b="1">
                <a:solidFill>
                  <a:schemeClr val="bg1"/>
                </a:solidFill>
              </a:endParaRPr>
            </a:p>
          </p:txBody>
        </p:sp>
      </p:grpSp>
      <p:sp>
        <p:nvSpPr>
          <p:cNvPr id="91150" name="Text Box 30"/>
          <p:cNvSpPr txBox="1">
            <a:spLocks noChangeArrowheads="1"/>
          </p:cNvSpPr>
          <p:nvPr/>
        </p:nvSpPr>
        <p:spPr bwMode="auto">
          <a:xfrm>
            <a:off x="430530" y="2053908"/>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0"/>
              </a:spcBef>
              <a:buFont typeface="Arial" panose="020B0604020202020204" pitchFamily="34" charset="0"/>
              <a:buNone/>
            </a:pPr>
            <a:r>
              <a:rPr lang="zh-CN" altLang="zh-CN" sz="3600" b="1">
                <a:solidFill>
                  <a:srgbClr val="0557CD"/>
                </a:solidFill>
              </a:rPr>
              <a:t>01</a:t>
            </a:r>
            <a:endParaRPr lang="zh-CN" altLang="zh-CN" sz="3600" b="1">
              <a:solidFill>
                <a:srgbClr val="0557CD"/>
              </a:solidFill>
            </a:endParaRPr>
          </a:p>
        </p:txBody>
      </p:sp>
      <p:sp>
        <p:nvSpPr>
          <p:cNvPr id="91151" name="Text Box 31"/>
          <p:cNvSpPr txBox="1">
            <a:spLocks noChangeArrowheads="1"/>
          </p:cNvSpPr>
          <p:nvPr/>
        </p:nvSpPr>
        <p:spPr bwMode="auto">
          <a:xfrm>
            <a:off x="7827963" y="2053908"/>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0"/>
              </a:spcBef>
              <a:buFont typeface="Arial" panose="020B0604020202020204" pitchFamily="34" charset="0"/>
              <a:buNone/>
            </a:pPr>
            <a:r>
              <a:rPr lang="zh-CN" altLang="zh-CN" sz="3600" b="1">
                <a:solidFill>
                  <a:srgbClr val="0557CD"/>
                </a:solidFill>
              </a:rPr>
              <a:t>03</a:t>
            </a:r>
            <a:endParaRPr lang="zh-CN" altLang="zh-CN" sz="3600" b="1">
              <a:solidFill>
                <a:srgbClr val="0557CD"/>
              </a:solidFill>
            </a:endParaRPr>
          </a:p>
        </p:txBody>
      </p:sp>
      <p:sp>
        <p:nvSpPr>
          <p:cNvPr id="91152" name="Text Box 32"/>
          <p:cNvSpPr txBox="1">
            <a:spLocks noChangeArrowheads="1"/>
          </p:cNvSpPr>
          <p:nvPr/>
        </p:nvSpPr>
        <p:spPr bwMode="auto">
          <a:xfrm>
            <a:off x="3844290" y="4150043"/>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0"/>
              </a:spcBef>
              <a:buFont typeface="Arial" panose="020B0604020202020204" pitchFamily="34" charset="0"/>
              <a:buNone/>
            </a:pPr>
            <a:r>
              <a:rPr lang="zh-CN" altLang="zh-CN" sz="3600" b="1">
                <a:solidFill>
                  <a:schemeClr val="accent2"/>
                </a:solidFill>
              </a:rPr>
              <a:t>02</a:t>
            </a:r>
            <a:endParaRPr lang="zh-CN" altLang="zh-CN" sz="3600" b="1">
              <a:solidFill>
                <a:schemeClr val="accent2"/>
              </a:solidFill>
            </a:endParaRPr>
          </a:p>
        </p:txBody>
      </p:sp>
      <p:sp>
        <p:nvSpPr>
          <p:cNvPr id="46" name="矩形 38"/>
          <p:cNvSpPr>
            <a:spLocks noChangeArrowheads="1"/>
          </p:cNvSpPr>
          <p:nvPr/>
        </p:nvSpPr>
        <p:spPr bwMode="auto">
          <a:xfrm>
            <a:off x="1186815" y="1781810"/>
            <a:ext cx="3108960" cy="1278255"/>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just" fontAlgn="auto">
              <a:lnSpc>
                <a:spcPct val="150000"/>
              </a:lnSpc>
              <a:spcBef>
                <a:spcPct val="0"/>
              </a:spcBef>
              <a:spcAft>
                <a:spcPts val="0"/>
              </a:spcAft>
              <a:buFont typeface="Arial" panose="020B0604020202020204" pitchFamily="34" charset="0"/>
              <a:buNone/>
              <a:defRPr/>
            </a:pPr>
            <a:r>
              <a:rPr sz="1400">
                <a:latin typeface="微软雅黑" panose="020B0503020204020204" charset="-122"/>
                <a:ea typeface="微软雅黑" panose="020B0503020204020204" charset="-122"/>
              </a:rPr>
              <a:t>建设了该企业首个面向数据服务管理的一体化的数据中台，包含接入、离线、标签、服务一整套数据应用闭环，</a:t>
            </a:r>
            <a:r>
              <a:rPr sz="1400" b="1">
                <a:latin typeface="微软雅黑" panose="020B0503020204020204" charset="-122"/>
                <a:ea typeface="微软雅黑" panose="020B0503020204020204" charset="-122"/>
              </a:rPr>
              <a:t>为后续数据深度应用打下基础。</a:t>
            </a:r>
            <a:endParaRPr sz="1400" b="1">
              <a:latin typeface="微软雅黑" panose="020B0503020204020204" charset="-122"/>
              <a:ea typeface="微软雅黑" panose="020B0503020204020204" charset="-122"/>
            </a:endParaRPr>
          </a:p>
        </p:txBody>
      </p:sp>
      <p:sp>
        <p:nvSpPr>
          <p:cNvPr id="47" name="矩形 38"/>
          <p:cNvSpPr>
            <a:spLocks noChangeArrowheads="1"/>
          </p:cNvSpPr>
          <p:nvPr/>
        </p:nvSpPr>
        <p:spPr bwMode="auto">
          <a:xfrm>
            <a:off x="8661400" y="1419225"/>
            <a:ext cx="3183890" cy="1439545"/>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just" fontAlgn="auto">
              <a:lnSpc>
                <a:spcPct val="150000"/>
              </a:lnSpc>
              <a:spcBef>
                <a:spcPct val="0"/>
              </a:spcBef>
              <a:spcAft>
                <a:spcPts val="0"/>
              </a:spcAft>
              <a:buFont typeface="Arial" panose="020B0604020202020204" pitchFamily="34" charset="0"/>
              <a:buNone/>
              <a:defRPr/>
            </a:pPr>
            <a:r>
              <a:rPr sz="1400">
                <a:latin typeface="微软雅黑" panose="020B0503020204020204" charset="-122"/>
                <a:ea typeface="微软雅黑" panose="020B0503020204020204" charset="-122"/>
                <a:sym typeface="+mn-ea"/>
              </a:rPr>
              <a:t>完成了对数据资产体系的</a:t>
            </a:r>
            <a:r>
              <a:rPr sz="1400" b="1">
                <a:latin typeface="微软雅黑" panose="020B0503020204020204" charset="-122"/>
                <a:ea typeface="微软雅黑" panose="020B0503020204020204" charset="-122"/>
                <a:sym typeface="+mn-ea"/>
              </a:rPr>
              <a:t>九</a:t>
            </a:r>
            <a:r>
              <a:rPr sz="1400">
                <a:latin typeface="微软雅黑" panose="020B0503020204020204" charset="-122"/>
                <a:ea typeface="微软雅黑" panose="020B0503020204020204" charset="-122"/>
                <a:sym typeface="+mn-ea"/>
              </a:rPr>
              <a:t>大根类目、</a:t>
            </a:r>
            <a:r>
              <a:rPr sz="1400" b="1">
                <a:latin typeface="微软雅黑" panose="020B0503020204020204" charset="-122"/>
                <a:ea typeface="微软雅黑" panose="020B0503020204020204" charset="-122"/>
                <a:sym typeface="+mn-ea"/>
              </a:rPr>
              <a:t>489</a:t>
            </a:r>
            <a:r>
              <a:rPr sz="1400">
                <a:latin typeface="微软雅黑" panose="020B0503020204020204" charset="-122"/>
                <a:ea typeface="微软雅黑" panose="020B0503020204020204" charset="-122"/>
                <a:sym typeface="+mn-ea"/>
              </a:rPr>
              <a:t>个数据标签的梳理。业务报表开发效率从原来的</a:t>
            </a:r>
            <a:r>
              <a:rPr sz="1400" b="1">
                <a:latin typeface="微软雅黑" panose="020B0503020204020204" charset="-122"/>
                <a:ea typeface="微软雅黑" panose="020B0503020204020204" charset="-122"/>
                <a:sym typeface="+mn-ea"/>
              </a:rPr>
              <a:t>每天5～10人</a:t>
            </a:r>
            <a:r>
              <a:rPr sz="1400">
                <a:latin typeface="微软雅黑" panose="020B0503020204020204" charset="-122"/>
                <a:ea typeface="微软雅黑" panose="020B0503020204020204" charset="-122"/>
                <a:sym typeface="+mn-ea"/>
              </a:rPr>
              <a:t>提升到</a:t>
            </a:r>
            <a:r>
              <a:rPr sz="1400" b="1">
                <a:latin typeface="微软雅黑" panose="020B0503020204020204" charset="-122"/>
                <a:ea typeface="微软雅黑" panose="020B0503020204020204" charset="-122"/>
                <a:sym typeface="+mn-ea"/>
              </a:rPr>
              <a:t>每天1人</a:t>
            </a:r>
            <a:r>
              <a:rPr sz="1400">
                <a:latin typeface="微软雅黑" panose="020B0503020204020204" charset="-122"/>
                <a:ea typeface="微软雅黑" panose="020B0503020204020204" charset="-122"/>
                <a:sym typeface="+mn-ea"/>
              </a:rPr>
              <a:t>。开发了基于数据资产的探索场景，如“双11”看板、用户画像等。</a:t>
            </a:r>
            <a:endParaRPr sz="1400">
              <a:latin typeface="微软雅黑" panose="020B0503020204020204" charset="-122"/>
              <a:ea typeface="微软雅黑" panose="020B0503020204020204" charset="-122"/>
              <a:sym typeface="+mn-ea"/>
            </a:endParaRPr>
          </a:p>
        </p:txBody>
      </p:sp>
      <p:sp>
        <p:nvSpPr>
          <p:cNvPr id="48" name="矩形 38"/>
          <p:cNvSpPr>
            <a:spLocks noChangeArrowheads="1"/>
          </p:cNvSpPr>
          <p:nvPr/>
        </p:nvSpPr>
        <p:spPr bwMode="auto">
          <a:xfrm>
            <a:off x="4600575" y="4210685"/>
            <a:ext cx="3322955" cy="1955800"/>
          </a:xfrm>
          <a:prstGeom prst="rect">
            <a:avLst/>
          </a:prstGeom>
          <a:noFill/>
          <a:ln>
            <a:noFill/>
          </a:ln>
        </p:spPr>
        <p:txBody>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just" fontAlgn="auto">
              <a:lnSpc>
                <a:spcPct val="150000"/>
              </a:lnSpc>
              <a:spcBef>
                <a:spcPct val="0"/>
              </a:spcBef>
              <a:spcAft>
                <a:spcPts val="0"/>
              </a:spcAft>
              <a:buFont typeface="Arial" panose="020B0604020202020204" pitchFamily="34" charset="0"/>
              <a:buNone/>
              <a:defRPr/>
            </a:pPr>
            <a:r>
              <a:rPr sz="1400">
                <a:latin typeface="微软雅黑" panose="020B0503020204020204" charset="-122"/>
                <a:ea typeface="微软雅黑" panose="020B0503020204020204" charset="-122"/>
                <a:sym typeface="+mn-ea"/>
              </a:rPr>
              <a:t>完成了对数据治理体系的“</a:t>
            </a:r>
            <a:r>
              <a:rPr sz="1400" b="1">
                <a:latin typeface="微软雅黑" panose="020B0503020204020204" charset="-122"/>
                <a:ea typeface="微软雅黑" panose="020B0503020204020204" charset="-122"/>
                <a:sym typeface="+mn-ea"/>
              </a:rPr>
              <a:t>五</a:t>
            </a:r>
            <a:r>
              <a:rPr sz="1400">
                <a:latin typeface="微软雅黑" panose="020B0503020204020204" charset="-122"/>
                <a:ea typeface="微软雅黑" panose="020B0503020204020204" charset="-122"/>
                <a:sym typeface="+mn-ea"/>
              </a:rPr>
              <a:t>大过程、</a:t>
            </a:r>
            <a:r>
              <a:rPr sz="1400" b="1">
                <a:latin typeface="微软雅黑" panose="020B0503020204020204" charset="-122"/>
                <a:ea typeface="微软雅黑" panose="020B0503020204020204" charset="-122"/>
                <a:sym typeface="+mn-ea"/>
              </a:rPr>
              <a:t>22</a:t>
            </a:r>
            <a:r>
              <a:rPr sz="1400">
                <a:latin typeface="微软雅黑" panose="020B0503020204020204" charset="-122"/>
                <a:ea typeface="微软雅黑" panose="020B0503020204020204" charset="-122"/>
                <a:sym typeface="+mn-ea"/>
              </a:rPr>
              <a:t>个主题任务、</a:t>
            </a:r>
            <a:r>
              <a:rPr sz="1400" b="1">
                <a:latin typeface="微软雅黑" panose="020B0503020204020204" charset="-122"/>
                <a:ea typeface="微软雅黑" panose="020B0503020204020204" charset="-122"/>
                <a:sym typeface="+mn-ea"/>
              </a:rPr>
              <a:t>89</a:t>
            </a:r>
            <a:r>
              <a:rPr sz="1400">
                <a:latin typeface="微软雅黑" panose="020B0503020204020204" charset="-122"/>
                <a:ea typeface="微软雅黑" panose="020B0503020204020204" charset="-122"/>
                <a:sym typeface="+mn-ea"/>
              </a:rPr>
              <a:t>个业务流程、</a:t>
            </a:r>
            <a:r>
              <a:rPr sz="1400" b="1">
                <a:latin typeface="微软雅黑" panose="020B0503020204020204" charset="-122"/>
                <a:ea typeface="微软雅黑" panose="020B0503020204020204" charset="-122"/>
                <a:sym typeface="+mn-ea"/>
              </a:rPr>
              <a:t>24</a:t>
            </a:r>
            <a:r>
              <a:rPr sz="1400">
                <a:latin typeface="微软雅黑" panose="020B0503020204020204" charset="-122"/>
                <a:ea typeface="微软雅黑" panose="020B0503020204020204" charset="-122"/>
                <a:sym typeface="+mn-ea"/>
              </a:rPr>
              <a:t>份过程文档、</a:t>
            </a:r>
            <a:r>
              <a:rPr sz="1400" b="1">
                <a:latin typeface="微软雅黑" panose="020B0503020204020204" charset="-122"/>
                <a:ea typeface="微软雅黑" panose="020B0503020204020204" charset="-122"/>
                <a:sym typeface="+mn-ea"/>
              </a:rPr>
              <a:t>3</a:t>
            </a:r>
            <a:r>
              <a:rPr sz="1400">
                <a:latin typeface="微软雅黑" panose="020B0503020204020204" charset="-122"/>
                <a:ea typeface="微软雅黑" panose="020B0503020204020204" charset="-122"/>
                <a:sym typeface="+mn-ea"/>
              </a:rPr>
              <a:t>份数据管理制度”的梳理。创建了</a:t>
            </a:r>
            <a:r>
              <a:rPr sz="1400" b="1">
                <a:latin typeface="微软雅黑" panose="020B0503020204020204" charset="-122"/>
                <a:ea typeface="微软雅黑" panose="020B0503020204020204" charset="-122"/>
                <a:sym typeface="+mn-ea"/>
              </a:rPr>
              <a:t>722</a:t>
            </a:r>
            <a:r>
              <a:rPr sz="1400">
                <a:latin typeface="微软雅黑" panose="020B0503020204020204" charset="-122"/>
                <a:ea typeface="微软雅黑" panose="020B0503020204020204" charset="-122"/>
                <a:sym typeface="+mn-ea"/>
              </a:rPr>
              <a:t>条质量检查规则，梳理了</a:t>
            </a:r>
            <a:r>
              <a:rPr sz="1400" b="1">
                <a:latin typeface="微软雅黑" panose="020B0503020204020204" charset="-122"/>
                <a:ea typeface="微软雅黑" panose="020B0503020204020204" charset="-122"/>
                <a:sym typeface="+mn-ea"/>
              </a:rPr>
              <a:t>95亿条</a:t>
            </a:r>
            <a:r>
              <a:rPr sz="1400">
                <a:latin typeface="微软雅黑" panose="020B0503020204020204" charset="-122"/>
                <a:ea typeface="微软雅黑" panose="020B0503020204020204" charset="-122"/>
                <a:sym typeface="+mn-ea"/>
              </a:rPr>
              <a:t>记录，核心指标数据质量从</a:t>
            </a:r>
            <a:r>
              <a:rPr sz="1400" b="1">
                <a:latin typeface="微软雅黑" panose="020B0503020204020204" charset="-122"/>
                <a:ea typeface="微软雅黑" panose="020B0503020204020204" charset="-122"/>
                <a:sym typeface="+mn-ea"/>
              </a:rPr>
              <a:t>58%提升到92.15%</a:t>
            </a:r>
            <a:r>
              <a:rPr sz="1400">
                <a:latin typeface="微软雅黑" panose="020B0503020204020204" charset="-122"/>
                <a:ea typeface="微软雅黑" panose="020B0503020204020204" charset="-122"/>
                <a:sym typeface="+mn-ea"/>
              </a:rPr>
              <a:t>。</a:t>
            </a:r>
            <a:endParaRPr sz="1400">
              <a:latin typeface="微软雅黑" panose="020B0503020204020204" charset="-122"/>
              <a:ea typeface="微软雅黑" panose="020B0503020204020204" charset="-122"/>
              <a:sym typeface="+mn-ea"/>
            </a:endParaRPr>
          </a:p>
        </p:txBody>
      </p:sp>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13.5 </a:t>
            </a:r>
            <a:r>
              <a:rPr lang="en-US" altLang="zh-CN" dirty="0">
                <a:latin typeface="微软雅黑" panose="020B0503020204020204" charset="-122"/>
                <a:ea typeface="微软雅黑" panose="020B0503020204020204" charset="-122"/>
                <a:cs typeface="微软雅黑" panose="020B0503020204020204" charset="-122"/>
                <a:sym typeface="+mn-ea"/>
              </a:rPr>
              <a:t>数据生态解决方案</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13.6 </a:t>
            </a:r>
            <a:r>
              <a:rPr lang="en-US" altLang="zh-CN" sz="5400" b="1" dirty="0">
                <a:solidFill>
                  <a:srgbClr val="000000"/>
                </a:solidFill>
                <a:uFillTx/>
                <a:latin typeface="Times New Roman" panose="02020603050405020304" pitchFamily="18" charset="0"/>
                <a:ea typeface="微软雅黑" panose="020B0503020204020204" charset="-122"/>
                <a:sym typeface="+mn-ea"/>
              </a:rPr>
              <a:t>数据治理实施成果</a:t>
            </a:r>
            <a:endParaRPr lang="en-US" altLang="zh-CN" sz="5400" b="1" spc="380" dirty="0">
              <a:solidFill>
                <a:srgbClr val="000000"/>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13.6 </a:t>
            </a:r>
            <a:r>
              <a:rPr lang="en-US" altLang="zh-CN" dirty="0">
                <a:latin typeface="微软雅黑" panose="020B0503020204020204" charset="-122"/>
                <a:ea typeface="微软雅黑" panose="020B0503020204020204" charset="-122"/>
                <a:cs typeface="微软雅黑" panose="020B0503020204020204" charset="-122"/>
                <a:sym typeface="+mn-ea"/>
              </a:rPr>
              <a:t>数据治理实施成果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pic>
        <p:nvPicPr>
          <p:cNvPr id="2" name="图片 -2147482604" descr="13t2"/>
          <p:cNvPicPr>
            <a:picLocks noChangeAspect="1"/>
          </p:cNvPicPr>
          <p:nvPr/>
        </p:nvPicPr>
        <p:blipFill>
          <a:blip r:embed="rId1"/>
          <a:stretch>
            <a:fillRect/>
          </a:stretch>
        </p:blipFill>
        <p:spPr>
          <a:xfrm>
            <a:off x="1426210" y="1968500"/>
            <a:ext cx="9339580" cy="3812540"/>
          </a:xfrm>
          <a:prstGeom prst="rect">
            <a:avLst/>
          </a:prstGeom>
          <a:noFill/>
          <a:ln w="9525">
            <a:noFill/>
          </a:ln>
        </p:spPr>
      </p:pic>
      <p:sp>
        <p:nvSpPr>
          <p:cNvPr id="100" name="文本框 99"/>
          <p:cNvSpPr txBox="1"/>
          <p:nvPr/>
        </p:nvSpPr>
        <p:spPr>
          <a:xfrm>
            <a:off x="679450" y="1273175"/>
            <a:ext cx="5080000" cy="368300"/>
          </a:xfrm>
          <a:prstGeom prst="rect">
            <a:avLst/>
          </a:prstGeom>
          <a:noFill/>
          <a:ln w="9525">
            <a:noFill/>
          </a:ln>
        </p:spPr>
        <p:txBody>
          <a:bodyPr>
            <a:spAutoFit/>
          </a:bodyPr>
          <a:p>
            <a:pPr indent="269875"/>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b="1">
                <a:solidFill>
                  <a:srgbClr val="0557CD"/>
                </a:solidFill>
                <a:latin typeface="微软雅黑" panose="020B0503020204020204" charset="-122"/>
                <a:ea typeface="微软雅黑" panose="020B0503020204020204" charset="-122"/>
                <a:cs typeface="微软雅黑" panose="020B0503020204020204" charset="-122"/>
              </a:rPr>
              <a:t>1</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 </a:t>
            </a:r>
            <a:r>
              <a:rPr lang="zh-CN" b="1">
                <a:solidFill>
                  <a:srgbClr val="0557CD"/>
                </a:solidFill>
                <a:latin typeface="微软雅黑" panose="020B0503020204020204" charset="-122"/>
                <a:ea typeface="微软雅黑" panose="020B0503020204020204" charset="-122"/>
                <a:cs typeface="微软雅黑" panose="020B0503020204020204" charset="-122"/>
              </a:rPr>
              <a:t>一套数据治理体系</a:t>
            </a:r>
            <a:endParaRPr lang="zh-CN" altLang="en-US" b="1">
              <a:solidFill>
                <a:srgbClr val="0557CD"/>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13.6 </a:t>
            </a:r>
            <a:r>
              <a:rPr lang="en-US" altLang="zh-CN" dirty="0">
                <a:latin typeface="微软雅黑" panose="020B0503020204020204" charset="-122"/>
                <a:ea typeface="微软雅黑" panose="020B0503020204020204" charset="-122"/>
                <a:cs typeface="微软雅黑" panose="020B0503020204020204" charset="-122"/>
                <a:sym typeface="+mn-ea"/>
              </a:rPr>
              <a:t>数据治理实施成果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527050" y="1273175"/>
            <a:ext cx="5080000" cy="368300"/>
          </a:xfrm>
          <a:prstGeom prst="rect">
            <a:avLst/>
          </a:prstGeom>
          <a:noFill/>
          <a:ln w="9525">
            <a:noFill/>
          </a:ln>
        </p:spPr>
        <p:txBody>
          <a:bodyPr>
            <a:spAutoFit/>
          </a:bodyPr>
          <a:p>
            <a:pPr indent="269875" algn="l">
              <a:buClrTx/>
              <a:buSzTx/>
              <a:buFontTx/>
            </a:pP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（2）</a:t>
            </a:r>
            <a:r>
              <a:rPr lang="en-US" altLang="zh-CN" sz="1800"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一套制造企业数据资产体系的梳理</a:t>
            </a:r>
            <a:endParaRPr lang="zh-CN" altLang="en-US" sz="1800" b="1">
              <a:solidFill>
                <a:srgbClr val="0557CD"/>
              </a:solidFill>
              <a:latin typeface="微软雅黑" panose="020B0503020204020204" charset="-122"/>
              <a:ea typeface="微软雅黑" panose="020B0503020204020204" charset="-122"/>
              <a:cs typeface="微软雅黑" panose="020B0503020204020204" charset="-122"/>
            </a:endParaRPr>
          </a:p>
        </p:txBody>
      </p:sp>
      <p:pic>
        <p:nvPicPr>
          <p:cNvPr id="2" name="图片 -2147482603" descr="13t3"/>
          <p:cNvPicPr>
            <a:picLocks noChangeAspect="1"/>
          </p:cNvPicPr>
          <p:nvPr/>
        </p:nvPicPr>
        <p:blipFill>
          <a:blip r:embed="rId1"/>
          <a:srcRect l="3474" r="4904" b="56645"/>
          <a:stretch>
            <a:fillRect/>
          </a:stretch>
        </p:blipFill>
        <p:spPr>
          <a:xfrm>
            <a:off x="679450" y="2569210"/>
            <a:ext cx="5582285" cy="3237865"/>
          </a:xfrm>
          <a:prstGeom prst="rect">
            <a:avLst/>
          </a:prstGeom>
          <a:noFill/>
          <a:ln w="9525">
            <a:noFill/>
          </a:ln>
        </p:spPr>
      </p:pic>
      <p:pic>
        <p:nvPicPr>
          <p:cNvPr id="3" name="图片 2" descr="13t3"/>
          <p:cNvPicPr>
            <a:picLocks noChangeAspect="1"/>
          </p:cNvPicPr>
          <p:nvPr/>
        </p:nvPicPr>
        <p:blipFill>
          <a:blip r:embed="rId1"/>
          <a:srcRect t="47890" b="2649"/>
          <a:stretch>
            <a:fillRect/>
          </a:stretch>
        </p:blipFill>
        <p:spPr>
          <a:xfrm>
            <a:off x="6284595" y="2512060"/>
            <a:ext cx="5415915" cy="3295015"/>
          </a:xfrm>
          <a:prstGeom prst="rect">
            <a:avLst/>
          </a:prstGeom>
          <a:noFill/>
          <a:ln w="9525">
            <a:noFill/>
          </a:ln>
        </p:spPr>
      </p:pic>
      <p:sp>
        <p:nvSpPr>
          <p:cNvPr id="4" name="文本框 3"/>
          <p:cNvSpPr txBox="1"/>
          <p:nvPr/>
        </p:nvSpPr>
        <p:spPr>
          <a:xfrm>
            <a:off x="534035" y="3714750"/>
            <a:ext cx="694690" cy="275590"/>
          </a:xfrm>
          <a:prstGeom prst="rect">
            <a:avLst/>
          </a:prstGeom>
          <a:noFill/>
        </p:spPr>
        <p:txBody>
          <a:bodyPr wrap="square" rtlCol="0">
            <a:spAutoFit/>
          </a:bodyPr>
          <a:p>
            <a:r>
              <a:rPr lang="en-US" altLang="zh-CN" sz="1200" b="1"/>
              <a:t>75</a:t>
            </a:r>
            <a:r>
              <a:rPr lang="zh-CN" altLang="en-US" sz="1200" b="1"/>
              <a:t>个</a:t>
            </a:r>
            <a:endParaRPr lang="zh-CN" altLang="en-US" sz="1200" b="1"/>
          </a:p>
        </p:txBody>
      </p:sp>
      <p:sp>
        <p:nvSpPr>
          <p:cNvPr id="5" name="文本框 4"/>
          <p:cNvSpPr txBox="1"/>
          <p:nvPr/>
        </p:nvSpPr>
        <p:spPr>
          <a:xfrm>
            <a:off x="743585" y="3124200"/>
            <a:ext cx="694690" cy="275590"/>
          </a:xfrm>
          <a:prstGeom prst="rect">
            <a:avLst/>
          </a:prstGeom>
          <a:noFill/>
        </p:spPr>
        <p:txBody>
          <a:bodyPr wrap="square" rtlCol="0">
            <a:spAutoFit/>
          </a:bodyPr>
          <a:p>
            <a:r>
              <a:rPr lang="en-US" altLang="zh-CN" sz="1200" b="1"/>
              <a:t>20</a:t>
            </a:r>
            <a:r>
              <a:rPr lang="zh-CN" altLang="en-US" sz="1200" b="1"/>
              <a:t>个</a:t>
            </a:r>
            <a:endParaRPr lang="zh-CN" altLang="en-US" sz="1200" b="1"/>
          </a:p>
        </p:txBody>
      </p:sp>
      <p:sp>
        <p:nvSpPr>
          <p:cNvPr id="6" name="文本框 5"/>
          <p:cNvSpPr txBox="1"/>
          <p:nvPr/>
        </p:nvSpPr>
        <p:spPr>
          <a:xfrm>
            <a:off x="743585" y="4305300"/>
            <a:ext cx="589280" cy="275590"/>
          </a:xfrm>
          <a:prstGeom prst="rect">
            <a:avLst/>
          </a:prstGeom>
          <a:noFill/>
        </p:spPr>
        <p:txBody>
          <a:bodyPr wrap="square" rtlCol="0">
            <a:spAutoFit/>
          </a:bodyPr>
          <a:p>
            <a:r>
              <a:rPr lang="en-US" altLang="zh-CN" sz="1200" b="1"/>
              <a:t>99</a:t>
            </a:r>
            <a:r>
              <a:rPr lang="zh-CN" altLang="en-US" sz="1200" b="1"/>
              <a:t>个</a:t>
            </a:r>
            <a:endParaRPr lang="zh-CN" altLang="en-US" sz="1200" b="1"/>
          </a:p>
        </p:txBody>
      </p:sp>
      <p:sp>
        <p:nvSpPr>
          <p:cNvPr id="7" name="文本框 6"/>
          <p:cNvSpPr txBox="1"/>
          <p:nvPr/>
        </p:nvSpPr>
        <p:spPr>
          <a:xfrm>
            <a:off x="447675" y="4852035"/>
            <a:ext cx="504190" cy="275590"/>
          </a:xfrm>
          <a:prstGeom prst="rect">
            <a:avLst/>
          </a:prstGeom>
          <a:noFill/>
        </p:spPr>
        <p:txBody>
          <a:bodyPr wrap="square" rtlCol="0">
            <a:spAutoFit/>
          </a:bodyPr>
          <a:p>
            <a:r>
              <a:rPr lang="en-US" altLang="zh-CN" sz="1200" b="1"/>
              <a:t>8</a:t>
            </a:r>
            <a:r>
              <a:rPr lang="zh-CN" altLang="en-US" sz="1200" b="1"/>
              <a:t>个</a:t>
            </a:r>
            <a:endParaRPr lang="zh-CN" altLang="en-US" sz="1200" b="1"/>
          </a:p>
        </p:txBody>
      </p:sp>
      <p:sp>
        <p:nvSpPr>
          <p:cNvPr id="8" name="文本框 7"/>
          <p:cNvSpPr txBox="1"/>
          <p:nvPr/>
        </p:nvSpPr>
        <p:spPr>
          <a:xfrm>
            <a:off x="5601335" y="2569210"/>
            <a:ext cx="504190" cy="275590"/>
          </a:xfrm>
          <a:prstGeom prst="rect">
            <a:avLst/>
          </a:prstGeom>
          <a:noFill/>
        </p:spPr>
        <p:txBody>
          <a:bodyPr wrap="square" rtlCol="0">
            <a:spAutoFit/>
          </a:bodyPr>
          <a:p>
            <a:r>
              <a:rPr lang="en-US" altLang="zh-CN" sz="1200" b="1"/>
              <a:t>13</a:t>
            </a:r>
            <a:r>
              <a:rPr lang="zh-CN" altLang="en-US" sz="1200" b="1"/>
              <a:t>个</a:t>
            </a:r>
            <a:endParaRPr lang="zh-CN" altLang="en-US" sz="1200" b="1"/>
          </a:p>
        </p:txBody>
      </p:sp>
      <p:sp>
        <p:nvSpPr>
          <p:cNvPr id="9" name="文本框 8"/>
          <p:cNvSpPr txBox="1"/>
          <p:nvPr/>
        </p:nvSpPr>
        <p:spPr>
          <a:xfrm>
            <a:off x="5593080" y="3124200"/>
            <a:ext cx="504190" cy="275590"/>
          </a:xfrm>
          <a:prstGeom prst="rect">
            <a:avLst/>
          </a:prstGeom>
          <a:noFill/>
        </p:spPr>
        <p:txBody>
          <a:bodyPr wrap="square" rtlCol="0">
            <a:spAutoFit/>
          </a:bodyPr>
          <a:p>
            <a:r>
              <a:rPr lang="en-US" altLang="zh-CN" sz="1200" b="1"/>
              <a:t>27</a:t>
            </a:r>
            <a:r>
              <a:rPr lang="zh-CN" altLang="en-US" sz="1200" b="1"/>
              <a:t>个</a:t>
            </a:r>
            <a:endParaRPr lang="zh-CN" altLang="en-US" sz="1200" b="1"/>
          </a:p>
        </p:txBody>
      </p:sp>
      <p:sp>
        <p:nvSpPr>
          <p:cNvPr id="11" name="文本框 10"/>
          <p:cNvSpPr txBox="1"/>
          <p:nvPr/>
        </p:nvSpPr>
        <p:spPr>
          <a:xfrm>
            <a:off x="5601335" y="3714750"/>
            <a:ext cx="504190" cy="275590"/>
          </a:xfrm>
          <a:prstGeom prst="rect">
            <a:avLst/>
          </a:prstGeom>
          <a:noFill/>
        </p:spPr>
        <p:txBody>
          <a:bodyPr wrap="square" rtlCol="0">
            <a:spAutoFit/>
          </a:bodyPr>
          <a:p>
            <a:r>
              <a:rPr lang="en-US" altLang="zh-CN" sz="1200" b="1"/>
              <a:t>72</a:t>
            </a:r>
            <a:r>
              <a:rPr lang="zh-CN" altLang="en-US" sz="1200" b="1"/>
              <a:t>个</a:t>
            </a:r>
            <a:endParaRPr lang="zh-CN" altLang="en-US" sz="1200" b="1"/>
          </a:p>
        </p:txBody>
      </p:sp>
      <p:sp>
        <p:nvSpPr>
          <p:cNvPr id="12" name="文本框 11"/>
          <p:cNvSpPr txBox="1"/>
          <p:nvPr/>
        </p:nvSpPr>
        <p:spPr>
          <a:xfrm>
            <a:off x="5601335" y="4305300"/>
            <a:ext cx="504190" cy="275590"/>
          </a:xfrm>
          <a:prstGeom prst="rect">
            <a:avLst/>
          </a:prstGeom>
          <a:noFill/>
        </p:spPr>
        <p:txBody>
          <a:bodyPr wrap="square" rtlCol="0">
            <a:spAutoFit/>
          </a:bodyPr>
          <a:p>
            <a:r>
              <a:rPr lang="en-US" altLang="zh-CN" sz="1200" b="1"/>
              <a:t>63</a:t>
            </a:r>
            <a:r>
              <a:rPr lang="zh-CN" altLang="en-US" sz="1200" b="1"/>
              <a:t>个</a:t>
            </a:r>
            <a:endParaRPr lang="zh-CN" altLang="en-US" sz="1200" b="1"/>
          </a:p>
        </p:txBody>
      </p:sp>
      <p:sp>
        <p:nvSpPr>
          <p:cNvPr id="13" name="文本框 12"/>
          <p:cNvSpPr txBox="1"/>
          <p:nvPr/>
        </p:nvSpPr>
        <p:spPr>
          <a:xfrm>
            <a:off x="5520055" y="4860290"/>
            <a:ext cx="675005" cy="275590"/>
          </a:xfrm>
          <a:prstGeom prst="rect">
            <a:avLst/>
          </a:prstGeom>
          <a:noFill/>
        </p:spPr>
        <p:txBody>
          <a:bodyPr wrap="square" rtlCol="0">
            <a:spAutoFit/>
          </a:bodyPr>
          <a:p>
            <a:r>
              <a:rPr lang="en-US" altLang="zh-CN" sz="1200" b="1"/>
              <a:t>123</a:t>
            </a:r>
            <a:r>
              <a:rPr lang="zh-CN" altLang="en-US" sz="1200" b="1"/>
              <a:t>个</a:t>
            </a:r>
            <a:endParaRPr lang="zh-CN" altLang="en-US" sz="1200" b="1"/>
          </a:p>
        </p:txBody>
      </p:sp>
      <p:sp>
        <p:nvSpPr>
          <p:cNvPr id="14" name="文本框 13"/>
          <p:cNvSpPr txBox="1"/>
          <p:nvPr/>
        </p:nvSpPr>
        <p:spPr>
          <a:xfrm>
            <a:off x="1009015" y="1917700"/>
            <a:ext cx="7742555" cy="368300"/>
          </a:xfrm>
          <a:prstGeom prst="rect">
            <a:avLst/>
          </a:prstGeom>
          <a:noFill/>
        </p:spPr>
        <p:txBody>
          <a:bodyPr wrap="none" rtlCol="0" anchor="t">
            <a:spAutoFit/>
          </a:bodyPr>
          <a:p>
            <a:r>
              <a:rPr lang="zh-CN" altLang="en-US" spc="130" dirty="0">
                <a:ln>
                  <a:noFill/>
                  <a:prstDash val="sysDot"/>
                </a:ln>
                <a:solidFill>
                  <a:schemeClr val="bg2">
                    <a:lumMod val="25000"/>
                  </a:schemeClr>
                </a:solidFill>
                <a:latin typeface="+mn-ea"/>
                <a:sym typeface="+mn-ea"/>
              </a:rPr>
              <a:t>梳理出某制造企业数据资产体系共九大根类目，包括500个数据标签：</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13.6 </a:t>
            </a:r>
            <a:r>
              <a:rPr lang="en-US" altLang="zh-CN" dirty="0">
                <a:latin typeface="微软雅黑" panose="020B0503020204020204" charset="-122"/>
                <a:ea typeface="微软雅黑" panose="020B0503020204020204" charset="-122"/>
                <a:cs typeface="微软雅黑" panose="020B0503020204020204" charset="-122"/>
                <a:sym typeface="+mn-ea"/>
              </a:rPr>
              <a:t>数据治理实施成果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852170" y="1231900"/>
            <a:ext cx="5080000" cy="368300"/>
          </a:xfrm>
          <a:prstGeom prst="rect">
            <a:avLst/>
          </a:prstGeom>
          <a:noFill/>
          <a:ln w="9525">
            <a:noFill/>
          </a:ln>
        </p:spPr>
        <p:txBody>
          <a:bodyPr>
            <a:spAutoFit/>
          </a:bodyPr>
          <a:p>
            <a:pPr indent="269875" algn="l">
              <a:buClrTx/>
              <a:buSzTx/>
              <a:buFontTx/>
            </a:pP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（3）</a:t>
            </a:r>
            <a:r>
              <a:rPr lang="en-US" altLang="zh-CN" sz="1800"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多项数据质量明显提升</a:t>
            </a:r>
            <a:endParaRPr lang="zh-CN" altLang="en-US" sz="1800" b="1">
              <a:solidFill>
                <a:srgbClr val="0557CD"/>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123315" y="1971675"/>
            <a:ext cx="9945370" cy="2717800"/>
          </a:xfrm>
          <a:prstGeom prst="rect">
            <a:avLst/>
          </a:prstGeom>
          <a:noFill/>
        </p:spPr>
        <p:txBody>
          <a:bodyPr wrap="square" rtlCol="0" anchor="t">
            <a:spAutoFit/>
          </a:bodyPr>
          <a:p>
            <a:pPr indent="406400" fontAlgn="auto">
              <a:lnSpc>
                <a:spcPct val="150000"/>
              </a:lnSpc>
              <a:spcAft>
                <a:spcPts val="1000"/>
              </a:spcAft>
              <a:buFont typeface="Arial" panose="020B0604020202020204" pitchFamily="34" charset="0"/>
              <a:buNone/>
              <a:extLst>
                <a:ext uri="{35155182-B16C-46BC-9424-99874614C6A1}">
                  <wpsdc:indentchars xmlns:wpsdc="http://www.wps.cn/officeDocument/2017/drawingmlCustomData" val="200" checksum="1740828767"/>
                </a:ext>
              </a:extLst>
            </a:pPr>
            <a:r>
              <a:rPr lang="zh-CN" altLang="en-US" sz="1600" kern="120" dirty="0">
                <a:solidFill>
                  <a:schemeClr val="bg2">
                    <a:lumMod val="25000"/>
                  </a:schemeClr>
                </a:solidFill>
                <a:uFillTx/>
                <a:latin typeface="Times New Roman" panose="02020603050405020304" pitchFamily="18" charset="0"/>
                <a:ea typeface="微软雅黑" panose="020B0503020204020204" charset="-122"/>
                <a:sym typeface="+mn-ea"/>
              </a:rPr>
              <a:t>实现数据质量闭环治理，数据质量明显提升。其中，治理数据包含以下内容：</a:t>
            </a:r>
            <a:endParaRPr lang="zh-CN" altLang="en-US" sz="1600" kern="12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spcAft>
                <a:spcPts val="1000"/>
              </a:spcAft>
              <a:buFont typeface="Arial" panose="020B0604020202020204" pitchFamily="34" charset="0"/>
              <a:buChar char="•"/>
            </a:pPr>
            <a:r>
              <a:rPr lang="zh-CN" altLang="en-US" sz="1400" b="1" kern="120" dirty="0">
                <a:solidFill>
                  <a:srgbClr val="0557CD"/>
                </a:solidFill>
                <a:uFillTx/>
                <a:latin typeface="Times New Roman" panose="02020603050405020304" pitchFamily="18" charset="0"/>
                <a:ea typeface="微软雅黑" panose="020B0503020204020204" charset="-122"/>
                <a:sym typeface="+mn-ea"/>
              </a:rPr>
              <a:t>OA办公系统</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三大主题域（人资、财务、采购）共约</a:t>
            </a:r>
            <a:r>
              <a:rPr lang="en-US" altLang="zh-CN" sz="1400"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110</a:t>
            </a:r>
            <a:r>
              <a:rPr lang="en-US" altLang="zh-CN" sz="1400" b="1"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万</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spcAft>
                <a:spcPts val="1000"/>
              </a:spcAft>
              <a:buFont typeface="Arial" panose="020B0604020202020204" pitchFamily="34" charset="0"/>
              <a:buChar char="•"/>
            </a:pPr>
            <a:r>
              <a:rPr lang="zh-CN" altLang="en-US" sz="1400" b="1" kern="120" dirty="0">
                <a:solidFill>
                  <a:srgbClr val="0557CD"/>
                </a:solidFill>
                <a:uFillTx/>
                <a:latin typeface="Times New Roman" panose="02020603050405020304" pitchFamily="18" charset="0"/>
                <a:ea typeface="微软雅黑" panose="020B0503020204020204" charset="-122"/>
                <a:sym typeface="+mn-ea"/>
              </a:rPr>
              <a:t>E-HR人事系统</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两大主题域（考勤、人事管理）共约</a:t>
            </a:r>
            <a:r>
              <a:rPr lang="en-US" altLang="zh-CN" sz="1400"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12.6</a:t>
            </a:r>
            <a:r>
              <a:rPr lang="en-US" altLang="zh-CN" sz="1400" b="1"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万</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spcAft>
                <a:spcPts val="1000"/>
              </a:spcAft>
              <a:buFont typeface="Arial" panose="020B0604020202020204" pitchFamily="34" charset="0"/>
              <a:buChar char="•"/>
            </a:pPr>
            <a:r>
              <a:rPr lang="zh-CN" altLang="en-US" sz="1400" b="1" kern="120" dirty="0">
                <a:solidFill>
                  <a:srgbClr val="0557CD"/>
                </a:solidFill>
                <a:uFillTx/>
                <a:latin typeface="Times New Roman" panose="02020603050405020304" pitchFamily="18" charset="0"/>
                <a:ea typeface="微软雅黑" panose="020B0503020204020204" charset="-122"/>
                <a:sym typeface="+mn-ea"/>
              </a:rPr>
              <a:t>SAP系统</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五大主题域（生产、仓储、物料、采购、出入库）共约</a:t>
            </a:r>
            <a:r>
              <a:rPr lang="en-US" altLang="zh-CN" sz="1400"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42</a:t>
            </a:r>
            <a:r>
              <a:rPr lang="en-US" altLang="zh-CN" sz="1400" b="1"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亿</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spcAft>
                <a:spcPts val="1000"/>
              </a:spcAft>
              <a:buFont typeface="Arial" panose="020B0604020202020204" pitchFamily="34" charset="0"/>
              <a:buChar char="•"/>
            </a:pPr>
            <a:r>
              <a:rPr lang="zh-CN" altLang="en-US" sz="1400" b="1" kern="120" dirty="0">
                <a:solidFill>
                  <a:srgbClr val="0557CD"/>
                </a:solidFill>
                <a:uFillTx/>
                <a:latin typeface="Times New Roman" panose="02020603050405020304" pitchFamily="18" charset="0"/>
                <a:ea typeface="微软雅黑" panose="020B0503020204020204" charset="-122"/>
                <a:sym typeface="+mn-ea"/>
              </a:rPr>
              <a:t>MES生产系统</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六大主题域（人员、设备、物料、生产、工单、子工单）共约2.5亿条数据。</a:t>
            </a:r>
            <a:endPar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endParaRPr>
          </a:p>
          <a:p>
            <a:pPr marL="742950" lvl="1" indent="-285750" fontAlgn="auto">
              <a:lnSpc>
                <a:spcPct val="150000"/>
              </a:lnSpc>
              <a:spcAft>
                <a:spcPts val="1000"/>
              </a:spcAft>
              <a:buFont typeface="Arial" panose="020B0604020202020204" pitchFamily="34" charset="0"/>
              <a:buChar char="•"/>
            </a:pPr>
            <a:r>
              <a:rPr lang="zh-CN" altLang="en-US" sz="1400" b="1" kern="120" dirty="0">
                <a:solidFill>
                  <a:srgbClr val="0557CD"/>
                </a:solidFill>
                <a:uFillTx/>
                <a:latin typeface="Times New Roman" panose="02020603050405020304" pitchFamily="18" charset="0"/>
                <a:ea typeface="微软雅黑" panose="020B0503020204020204" charset="-122"/>
                <a:sym typeface="+mn-ea"/>
              </a:rPr>
              <a:t>CRM营销系统</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八大主题域（订单、物料解析、产品、经销商、售后、客户、门店、价格）共约</a:t>
            </a:r>
            <a:r>
              <a:rPr lang="en-US" altLang="zh-CN" sz="1400"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74</a:t>
            </a:r>
            <a:r>
              <a:rPr lang="en-US" altLang="zh-CN" sz="1400" b="1" kern="120" dirty="0">
                <a:solidFill>
                  <a:schemeClr val="bg2">
                    <a:lumMod val="25000"/>
                  </a:schemeClr>
                </a:solidFill>
                <a:uFillTx/>
                <a:latin typeface="Times New Roman" panose="02020603050405020304" pitchFamily="18" charset="0"/>
                <a:ea typeface="微软雅黑" panose="020B0503020204020204" charset="-122"/>
                <a:sym typeface="+mn-ea"/>
              </a:rPr>
              <a:t> </a:t>
            </a:r>
            <a:r>
              <a:rPr lang="zh-CN" altLang="en-US" sz="1400" b="1" kern="120" dirty="0">
                <a:solidFill>
                  <a:schemeClr val="bg2">
                    <a:lumMod val="25000"/>
                  </a:schemeClr>
                </a:solidFill>
                <a:uFillTx/>
                <a:latin typeface="Times New Roman" panose="02020603050405020304" pitchFamily="18" charset="0"/>
                <a:ea typeface="微软雅黑" panose="020B0503020204020204" charset="-122"/>
                <a:sym typeface="+mn-ea"/>
              </a:rPr>
              <a:t>亿</a:t>
            </a:r>
            <a:r>
              <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rPr>
              <a:t>条数据。</a:t>
            </a:r>
            <a:endParaRPr lang="zh-CN" altLang="en-US" sz="1400" kern="120" dirty="0">
              <a:solidFill>
                <a:schemeClr val="bg2">
                  <a:lumMod val="25000"/>
                </a:schemeClr>
              </a:solidFill>
              <a:uFillTx/>
              <a:latin typeface="Times New Roman" panose="02020603050405020304" pitchFamily="18" charset="0"/>
              <a:ea typeface="微软雅黑" panose="020B0503020204020204" charset="-122"/>
              <a:sym typeface="+mn-ea"/>
            </a:endParaRPr>
          </a:p>
        </p:txBody>
      </p:sp>
      <p:sp>
        <p:nvSpPr>
          <p:cNvPr id="22" name="文本框 21"/>
          <p:cNvSpPr txBox="1"/>
          <p:nvPr/>
        </p:nvSpPr>
        <p:spPr>
          <a:xfrm>
            <a:off x="3475355" y="1212850"/>
            <a:ext cx="309880" cy="368300"/>
          </a:xfrm>
          <a:prstGeom prst="rect">
            <a:avLst/>
          </a:prstGeom>
          <a:noFill/>
        </p:spPr>
        <p:txBody>
          <a:bodyPr wrap="none" rtlCol="0">
            <a:spAutoFit/>
          </a:bodyPr>
          <a:p>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教材简介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39939" name="图片 6" descr="数据治理概论-封面-立体"/>
          <p:cNvPicPr>
            <a:picLocks noChangeAspect="1"/>
          </p:cNvPicPr>
          <p:nvPr/>
        </p:nvPicPr>
        <p:blipFill>
          <a:blip r:embed="rId1"/>
          <a:stretch>
            <a:fillRect/>
          </a:stretch>
        </p:blipFill>
        <p:spPr>
          <a:xfrm>
            <a:off x="915670" y="1326515"/>
            <a:ext cx="3918585" cy="4751705"/>
          </a:xfrm>
          <a:prstGeom prst="rect">
            <a:avLst/>
          </a:prstGeom>
          <a:noFill/>
          <a:ln w="9525">
            <a:noFill/>
          </a:ln>
        </p:spPr>
      </p:pic>
      <p:sp>
        <p:nvSpPr>
          <p:cNvPr id="39938" name="文本框 4"/>
          <p:cNvSpPr txBox="1"/>
          <p:nvPr/>
        </p:nvSpPr>
        <p:spPr>
          <a:xfrm>
            <a:off x="5389245" y="1008380"/>
            <a:ext cx="5996305" cy="5692775"/>
          </a:xfrm>
          <a:prstGeom prst="rect">
            <a:avLst/>
          </a:prstGeom>
          <a:noFill/>
          <a:ln w="9525">
            <a:noFill/>
          </a:ln>
        </p:spPr>
        <p:txBody>
          <a:bodyPr wrap="square" anchor="t" anchorCtr="0">
            <a:spAutoFit/>
          </a:bodyPr>
          <a:p>
            <a:pPr algn="ctr"/>
            <a:r>
              <a:rPr lang="zh-CN" altLang="en-US">
                <a:latin typeface="微软雅黑" panose="020B0503020204020204" charset="-122"/>
                <a:ea typeface="微软雅黑" panose="020B0503020204020204" charset="-122"/>
                <a:cs typeface="微软雅黑" panose="020B0503020204020204" charset="-122"/>
              </a:rPr>
              <a:t>主编：刘宏，林子雨，夏小云</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副主编：毕珍，蒋梦琴，石秀峰</a:t>
            </a:r>
            <a:endParaRPr lang="zh-CN" altLang="en-US">
              <a:latin typeface="微软雅黑" panose="020B0503020204020204" charset="-122"/>
              <a:ea typeface="微软雅黑" panose="020B0503020204020204" charset="-122"/>
              <a:cs typeface="微软雅黑" panose="020B0503020204020204" charset="-122"/>
            </a:endParaRPr>
          </a:p>
          <a:p>
            <a:pPr algn="ct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sz="2400" b="1">
                <a:latin typeface="微软雅黑" panose="020B0503020204020204" charset="-122"/>
                <a:ea typeface="微软雅黑" panose="020B0503020204020204" charset="-122"/>
                <a:cs typeface="微软雅黑" panose="020B0503020204020204" charset="-122"/>
              </a:rPr>
              <a:t>《数据治理概论》</a:t>
            </a:r>
            <a:endParaRPr lang="zh-CN" altLang="en-US" sz="2400" b="1">
              <a:latin typeface="微软雅黑" panose="020B0503020204020204" charset="-122"/>
              <a:ea typeface="微软雅黑" panose="020B0503020204020204" charset="-122"/>
              <a:cs typeface="微软雅黑" panose="020B0503020204020204" charset="-122"/>
            </a:endParaRPr>
          </a:p>
          <a:p>
            <a:pPr algn="ctr"/>
            <a:endParaRPr lang="zh-CN" altLang="en-US" sz="2400" b="1">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ISBN：978-7-111-76115-0 ，定价：79元</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机械工业出版社，2024年8月</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本书是一本面向刚刚涉足数据治理领域的业务人员以及在校大学生的实用教程。全书共四篇，前三篇（概念篇、体系篇、保障篇）包括11章：数据治理概述，数据治理框架，数据战略规划，数据采集，数据存储，数据管理，数据应用、数据治理价值评估，数据治理组织、制度与规范，数据治理文化，数据治理工具。第四篇为典型案例篇，详细介绍了三个具有代表性的典型数据治理案例。本书语言通俗易懂、体系完整、案例丰富，系统、全面地讲解了数据治理的目标、价值、方式、方法、工具等各个领域的相关知识，可以帮助读者快速理解数据治理的概念，认识数据治理的架构，掌握数据治理的基本方法。</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【教材官网】提供全部教学配套资源</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https://dblab.xmu.edu.cn/post/data-governance/</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850890" y="507683"/>
            <a:ext cx="5080000" cy="337185"/>
          </a:xfrm>
          <a:prstGeom prst="rect">
            <a:avLst/>
          </a:prstGeom>
        </p:spPr>
        <p:txBody>
          <a:bodyPr>
            <a:spAutoFit/>
          </a:bodyPr>
          <a:p>
            <a:pPr algn="ctr"/>
            <a:r>
              <a:rPr lang="zh-CN" altLang="en-US" sz="1600">
                <a:solidFill>
                  <a:srgbClr val="FF0000"/>
                </a:solidFill>
              </a:rPr>
              <a:t>企业数据治理专家和高校教学名师合作编写</a:t>
            </a:r>
            <a:endParaRPr lang="zh-CN" altLang="en-US" sz="16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13.6 </a:t>
            </a:r>
            <a:r>
              <a:rPr lang="en-US" altLang="zh-CN" dirty="0">
                <a:latin typeface="微软雅黑" panose="020B0503020204020204" charset="-122"/>
                <a:ea typeface="微软雅黑" panose="020B0503020204020204" charset="-122"/>
                <a:cs typeface="微软雅黑" panose="020B0503020204020204" charset="-122"/>
                <a:sym typeface="+mn-ea"/>
              </a:rPr>
              <a:t>数据治理实施成果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00" name="文本框 99"/>
          <p:cNvSpPr txBox="1"/>
          <p:nvPr/>
        </p:nvSpPr>
        <p:spPr>
          <a:xfrm>
            <a:off x="499110" y="1036320"/>
            <a:ext cx="5080000" cy="368300"/>
          </a:xfrm>
          <a:prstGeom prst="rect">
            <a:avLst/>
          </a:prstGeom>
          <a:noFill/>
          <a:ln w="9525">
            <a:noFill/>
          </a:ln>
        </p:spPr>
        <p:txBody>
          <a:bodyPr>
            <a:spAutoFit/>
          </a:bodyPr>
          <a:p>
            <a:pPr indent="269875" algn="l">
              <a:buClrTx/>
              <a:buSzTx/>
              <a:buFontTx/>
            </a:pP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（3）</a:t>
            </a:r>
            <a:r>
              <a:rPr lang="en-US" altLang="zh-CN" sz="1800" b="1">
                <a:solidFill>
                  <a:srgbClr val="0557CD"/>
                </a:solidFill>
                <a:latin typeface="微软雅黑" panose="020B0503020204020204" charset="-122"/>
                <a:ea typeface="微软雅黑" panose="020B0503020204020204" charset="-122"/>
                <a:cs typeface="微软雅黑" panose="020B0503020204020204" charset="-122"/>
              </a:rPr>
              <a:t> </a:t>
            </a:r>
            <a:r>
              <a:rPr lang="zh-CN" altLang="en-US" sz="1800" b="1">
                <a:solidFill>
                  <a:srgbClr val="0557CD"/>
                </a:solidFill>
                <a:latin typeface="微软雅黑" panose="020B0503020204020204" charset="-122"/>
                <a:ea typeface="微软雅黑" panose="020B0503020204020204" charset="-122"/>
                <a:cs typeface="微软雅黑" panose="020B0503020204020204" charset="-122"/>
              </a:rPr>
              <a:t>多项数据质量明显提升</a:t>
            </a:r>
            <a:endParaRPr lang="zh-CN" altLang="en-US" sz="1800" b="1">
              <a:solidFill>
                <a:srgbClr val="0557CD"/>
              </a:solidFill>
              <a:latin typeface="微软雅黑" panose="020B0503020204020204" charset="-122"/>
              <a:ea typeface="微软雅黑" panose="020B0503020204020204" charset="-122"/>
              <a:cs typeface="微软雅黑" panose="020B0503020204020204" charset="-122"/>
            </a:endParaRPr>
          </a:p>
        </p:txBody>
      </p:sp>
      <p:pic>
        <p:nvPicPr>
          <p:cNvPr id="2" name="图片 -2147482602" descr="13t4"/>
          <p:cNvPicPr>
            <a:picLocks noChangeAspect="1"/>
          </p:cNvPicPr>
          <p:nvPr/>
        </p:nvPicPr>
        <p:blipFill>
          <a:blip r:embed="rId1"/>
          <a:stretch>
            <a:fillRect/>
          </a:stretch>
        </p:blipFill>
        <p:spPr>
          <a:xfrm>
            <a:off x="2480310" y="2203450"/>
            <a:ext cx="5882640" cy="3128010"/>
          </a:xfrm>
          <a:prstGeom prst="rect">
            <a:avLst/>
          </a:prstGeom>
          <a:noFill/>
          <a:ln w="9525">
            <a:noFill/>
          </a:ln>
        </p:spPr>
      </p:pic>
      <p:sp>
        <p:nvSpPr>
          <p:cNvPr id="15" name="文本框 14"/>
          <p:cNvSpPr txBox="1"/>
          <p:nvPr/>
        </p:nvSpPr>
        <p:spPr>
          <a:xfrm>
            <a:off x="1232535" y="5466080"/>
            <a:ext cx="1619250" cy="275590"/>
          </a:xfrm>
          <a:prstGeom prst="rect">
            <a:avLst/>
          </a:prstGeom>
          <a:noFill/>
          <a:ln>
            <a:solidFill>
              <a:schemeClr val="bg1">
                <a:lumMod val="95000"/>
              </a:schemeClr>
            </a:solidFill>
          </a:ln>
        </p:spPr>
        <p:txBody>
          <a:bodyPr wrap="square" rtlCol="0" anchor="t">
            <a:spAutoFit/>
          </a:bodyPr>
          <a:p>
            <a:pPr algn="l"/>
            <a:r>
              <a:rPr lang="zh-CN" altLang="en-US" sz="1200" spc="130" dirty="0">
                <a:ln>
                  <a:noFill/>
                  <a:prstDash val="sysDot"/>
                </a:ln>
                <a:solidFill>
                  <a:schemeClr val="bg2">
                    <a:lumMod val="25000"/>
                  </a:schemeClr>
                </a:solidFill>
                <a:latin typeface="+mn-ea"/>
                <a:sym typeface="+mn-ea"/>
              </a:rPr>
              <a:t>数据问题修正</a:t>
            </a:r>
            <a:r>
              <a:rPr lang="zh-CN" altLang="en-US" sz="1200" b="1" spc="130" dirty="0">
                <a:ln>
                  <a:noFill/>
                  <a:prstDash val="sysDot"/>
                </a:ln>
                <a:solidFill>
                  <a:schemeClr val="bg2">
                    <a:lumMod val="25000"/>
                  </a:schemeClr>
                </a:solidFill>
                <a:latin typeface="+mn-ea"/>
                <a:sym typeface="+mn-ea"/>
              </a:rPr>
              <a:t>79个</a:t>
            </a:r>
            <a:endParaRPr lang="zh-CN" altLang="en-US" sz="1200" b="1" spc="130" dirty="0">
              <a:ln>
                <a:noFill/>
                <a:prstDash val="sysDot"/>
              </a:ln>
              <a:solidFill>
                <a:schemeClr val="bg2">
                  <a:lumMod val="25000"/>
                </a:schemeClr>
              </a:solidFill>
              <a:latin typeface="+mn-ea"/>
              <a:sym typeface="+mn-ea"/>
            </a:endParaRPr>
          </a:p>
        </p:txBody>
      </p:sp>
      <p:sp>
        <p:nvSpPr>
          <p:cNvPr id="16" name="文本框 15"/>
          <p:cNvSpPr txBox="1"/>
          <p:nvPr/>
        </p:nvSpPr>
        <p:spPr>
          <a:xfrm>
            <a:off x="3352800" y="5466080"/>
            <a:ext cx="1586230" cy="275590"/>
          </a:xfrm>
          <a:prstGeom prst="rect">
            <a:avLst/>
          </a:prstGeom>
          <a:noFill/>
          <a:ln>
            <a:solidFill>
              <a:schemeClr val="bg1">
                <a:lumMod val="95000"/>
              </a:schemeClr>
            </a:solidFill>
          </a:ln>
        </p:spPr>
        <p:txBody>
          <a:bodyPr wrap="none" rtlCol="0" anchor="t">
            <a:spAutoFit/>
          </a:bodyPr>
          <a:p>
            <a:r>
              <a:rPr lang="zh-CN" altLang="en-US" sz="1200" spc="130" dirty="0">
                <a:ln>
                  <a:noFill/>
                  <a:prstDash val="sysDot"/>
                </a:ln>
                <a:solidFill>
                  <a:schemeClr val="bg2">
                    <a:lumMod val="25000"/>
                  </a:schemeClr>
                </a:solidFill>
                <a:latin typeface="+mn-ea"/>
                <a:sym typeface="+mn-ea"/>
              </a:rPr>
              <a:t>质量规则修正</a:t>
            </a:r>
            <a:r>
              <a:rPr lang="zh-CN" altLang="en-US" sz="1200" b="1" spc="130" dirty="0">
                <a:ln>
                  <a:noFill/>
                  <a:prstDash val="sysDot"/>
                </a:ln>
                <a:solidFill>
                  <a:schemeClr val="bg2">
                    <a:lumMod val="25000"/>
                  </a:schemeClr>
                </a:solidFill>
                <a:latin typeface="+mn-ea"/>
                <a:sym typeface="+mn-ea"/>
              </a:rPr>
              <a:t>50个</a:t>
            </a:r>
            <a:endParaRPr lang="zh-CN" altLang="en-US" sz="1200" b="1" spc="130" dirty="0">
              <a:ln>
                <a:noFill/>
                <a:prstDash val="sysDot"/>
              </a:ln>
              <a:solidFill>
                <a:schemeClr val="bg2">
                  <a:lumMod val="25000"/>
                </a:schemeClr>
              </a:solidFill>
              <a:latin typeface="+mn-ea"/>
              <a:sym typeface="+mn-ea"/>
            </a:endParaRPr>
          </a:p>
        </p:txBody>
      </p:sp>
      <p:sp>
        <p:nvSpPr>
          <p:cNvPr id="17" name="文本框 16"/>
          <p:cNvSpPr txBox="1"/>
          <p:nvPr/>
        </p:nvSpPr>
        <p:spPr>
          <a:xfrm>
            <a:off x="5440045" y="5466080"/>
            <a:ext cx="1586230" cy="275590"/>
          </a:xfrm>
          <a:prstGeom prst="rect">
            <a:avLst/>
          </a:prstGeom>
          <a:noFill/>
          <a:ln>
            <a:solidFill>
              <a:schemeClr val="bg1">
                <a:lumMod val="95000"/>
              </a:schemeClr>
            </a:solidFill>
          </a:ln>
        </p:spPr>
        <p:txBody>
          <a:bodyPr wrap="none" rtlCol="0" anchor="t">
            <a:spAutoFit/>
          </a:bodyPr>
          <a:p>
            <a:r>
              <a:rPr lang="zh-CN" altLang="en-US" sz="1200" spc="130" dirty="0">
                <a:ln>
                  <a:noFill/>
                  <a:prstDash val="sysDot"/>
                </a:ln>
                <a:solidFill>
                  <a:schemeClr val="bg2">
                    <a:lumMod val="25000"/>
                  </a:schemeClr>
                </a:solidFill>
                <a:latin typeface="+mn-ea"/>
                <a:sym typeface="+mn-ea"/>
              </a:rPr>
              <a:t>系统问题修正</a:t>
            </a:r>
            <a:r>
              <a:rPr lang="zh-CN" altLang="en-US" sz="1200" b="1" spc="130" dirty="0">
                <a:ln>
                  <a:noFill/>
                  <a:prstDash val="sysDot"/>
                </a:ln>
                <a:solidFill>
                  <a:schemeClr val="bg2">
                    <a:lumMod val="25000"/>
                  </a:schemeClr>
                </a:solidFill>
                <a:latin typeface="+mn-ea"/>
                <a:sym typeface="+mn-ea"/>
              </a:rPr>
              <a:t>17个</a:t>
            </a:r>
            <a:endParaRPr lang="zh-CN" altLang="en-US" sz="1200" b="1" spc="130" dirty="0">
              <a:ln>
                <a:noFill/>
                <a:prstDash val="sysDot"/>
              </a:ln>
              <a:solidFill>
                <a:schemeClr val="bg2">
                  <a:lumMod val="25000"/>
                </a:schemeClr>
              </a:solidFill>
              <a:latin typeface="+mn-ea"/>
              <a:sym typeface="+mn-ea"/>
            </a:endParaRPr>
          </a:p>
        </p:txBody>
      </p:sp>
      <p:sp>
        <p:nvSpPr>
          <p:cNvPr id="18" name="文本框 17"/>
          <p:cNvSpPr txBox="1"/>
          <p:nvPr/>
        </p:nvSpPr>
        <p:spPr>
          <a:xfrm>
            <a:off x="7527290" y="5466080"/>
            <a:ext cx="1755140" cy="275590"/>
          </a:xfrm>
          <a:prstGeom prst="rect">
            <a:avLst/>
          </a:prstGeom>
          <a:noFill/>
          <a:ln>
            <a:solidFill>
              <a:schemeClr val="bg1">
                <a:lumMod val="95000"/>
              </a:schemeClr>
            </a:solidFill>
          </a:ln>
        </p:spPr>
        <p:txBody>
          <a:bodyPr wrap="none" rtlCol="0" anchor="t">
            <a:spAutoFit/>
          </a:bodyPr>
          <a:p>
            <a:r>
              <a:rPr lang="zh-CN" altLang="en-US" sz="1200" spc="130" dirty="0">
                <a:ln>
                  <a:noFill/>
                  <a:prstDash val="sysDot"/>
                </a:ln>
                <a:solidFill>
                  <a:schemeClr val="bg2">
                    <a:lumMod val="25000"/>
                  </a:schemeClr>
                </a:solidFill>
                <a:latin typeface="+mn-ea"/>
                <a:sym typeface="+mn-ea"/>
              </a:rPr>
              <a:t>数据源问题修正</a:t>
            </a:r>
            <a:r>
              <a:rPr lang="zh-CN" altLang="en-US" sz="1200" b="1" spc="130" dirty="0">
                <a:ln>
                  <a:noFill/>
                  <a:prstDash val="sysDot"/>
                </a:ln>
                <a:solidFill>
                  <a:schemeClr val="bg2">
                    <a:lumMod val="25000"/>
                  </a:schemeClr>
                </a:solidFill>
                <a:latin typeface="+mn-ea"/>
                <a:sym typeface="+mn-ea"/>
              </a:rPr>
              <a:t>12个</a:t>
            </a:r>
            <a:endParaRPr lang="zh-CN" altLang="en-US" sz="1200" b="1" spc="130" dirty="0">
              <a:ln>
                <a:noFill/>
                <a:prstDash val="sysDot"/>
              </a:ln>
              <a:solidFill>
                <a:schemeClr val="bg2">
                  <a:lumMod val="25000"/>
                </a:schemeClr>
              </a:solidFill>
              <a:latin typeface="+mn-ea"/>
              <a:sym typeface="+mn-ea"/>
            </a:endParaRPr>
          </a:p>
        </p:txBody>
      </p:sp>
      <p:sp>
        <p:nvSpPr>
          <p:cNvPr id="19" name="文本框 18"/>
          <p:cNvSpPr txBox="1"/>
          <p:nvPr/>
        </p:nvSpPr>
        <p:spPr>
          <a:xfrm>
            <a:off x="9783445" y="5466080"/>
            <a:ext cx="1417320" cy="275590"/>
          </a:xfrm>
          <a:prstGeom prst="rect">
            <a:avLst/>
          </a:prstGeom>
          <a:noFill/>
          <a:ln>
            <a:solidFill>
              <a:schemeClr val="bg1">
                <a:lumMod val="95000"/>
              </a:schemeClr>
            </a:solidFill>
          </a:ln>
        </p:spPr>
        <p:txBody>
          <a:bodyPr wrap="none" rtlCol="0" anchor="t">
            <a:spAutoFit/>
          </a:bodyPr>
          <a:p>
            <a:r>
              <a:rPr lang="zh-CN" altLang="en-US" sz="1200" spc="130" dirty="0">
                <a:ln>
                  <a:noFill/>
                  <a:prstDash val="sysDot"/>
                </a:ln>
                <a:solidFill>
                  <a:schemeClr val="bg2">
                    <a:lumMod val="25000"/>
                  </a:schemeClr>
                </a:solidFill>
                <a:latin typeface="+mn-ea"/>
                <a:sym typeface="+mn-ea"/>
              </a:rPr>
              <a:t>数据修正</a:t>
            </a:r>
            <a:r>
              <a:rPr lang="zh-CN" altLang="en-US" sz="1200" b="1" spc="130" dirty="0">
                <a:ln>
                  <a:noFill/>
                  <a:prstDash val="sysDot"/>
                </a:ln>
                <a:solidFill>
                  <a:schemeClr val="bg2">
                    <a:lumMod val="25000"/>
                  </a:schemeClr>
                </a:solidFill>
                <a:latin typeface="+mn-ea"/>
                <a:sym typeface="+mn-ea"/>
              </a:rPr>
              <a:t>30亿</a:t>
            </a:r>
            <a:r>
              <a:rPr lang="zh-CN" altLang="en-US" sz="1200" spc="130" dirty="0">
                <a:ln>
                  <a:noFill/>
                  <a:prstDash val="sysDot"/>
                </a:ln>
                <a:solidFill>
                  <a:schemeClr val="bg2">
                    <a:lumMod val="25000"/>
                  </a:schemeClr>
                </a:solidFill>
                <a:latin typeface="+mn-ea"/>
                <a:sym typeface="+mn-ea"/>
              </a:rPr>
              <a:t>条</a:t>
            </a:r>
            <a:endParaRPr lang="zh-CN" altLang="en-US" sz="1200" spc="130" dirty="0">
              <a:ln>
                <a:noFill/>
                <a:prstDash val="sysDot"/>
              </a:ln>
              <a:solidFill>
                <a:schemeClr val="bg2">
                  <a:lumMod val="25000"/>
                </a:schemeClr>
              </a:solidFill>
              <a:latin typeface="+mn-ea"/>
              <a:sym typeface="+mn-ea"/>
            </a:endParaRPr>
          </a:p>
        </p:txBody>
      </p:sp>
      <p:sp>
        <p:nvSpPr>
          <p:cNvPr id="20" name="文本框 19"/>
          <p:cNvSpPr txBox="1"/>
          <p:nvPr/>
        </p:nvSpPr>
        <p:spPr>
          <a:xfrm>
            <a:off x="1422400" y="1455420"/>
            <a:ext cx="9665335" cy="737235"/>
          </a:xfrm>
          <a:prstGeom prst="rect">
            <a:avLst/>
          </a:prstGeom>
          <a:noFill/>
        </p:spPr>
        <p:txBody>
          <a:bodyPr wrap="square" rtlCol="0" anchor="t">
            <a:spAutoFit/>
          </a:bodyPr>
          <a:p>
            <a:pPr fontAlgn="auto">
              <a:lnSpc>
                <a:spcPct val="150000"/>
              </a:lnSpc>
            </a:pPr>
            <a:r>
              <a:rPr lang="zh-CN" altLang="en-US" sz="1400" b="1" spc="130" dirty="0">
                <a:ln>
                  <a:noFill/>
                  <a:prstDash val="sysDot"/>
                </a:ln>
                <a:solidFill>
                  <a:schemeClr val="bg2">
                    <a:lumMod val="25000"/>
                  </a:schemeClr>
                </a:solidFill>
                <a:latin typeface="+mn-ea"/>
                <a:sym typeface="+mn-ea"/>
              </a:rPr>
              <a:t>质量监测：</a:t>
            </a:r>
            <a:r>
              <a:rPr lang="zh-CN" altLang="en-US" sz="1400" spc="130" dirty="0">
                <a:ln>
                  <a:noFill/>
                  <a:prstDash val="sysDot"/>
                </a:ln>
                <a:solidFill>
                  <a:schemeClr val="bg2">
                    <a:lumMod val="25000"/>
                  </a:schemeClr>
                </a:solidFill>
                <a:latin typeface="+mn-ea"/>
                <a:sym typeface="+mn-ea"/>
              </a:rPr>
              <a:t>从数据质量管理一致性、完整性、准确性、时效性、唯一性等五个维度上进行质量监测，共监测了</a:t>
            </a:r>
            <a:r>
              <a:rPr lang="zh-CN" altLang="en-US" sz="1400" b="1" spc="130" dirty="0">
                <a:ln>
                  <a:noFill/>
                  <a:prstDash val="sysDot"/>
                </a:ln>
                <a:solidFill>
                  <a:schemeClr val="bg2">
                    <a:lumMod val="25000"/>
                  </a:schemeClr>
                </a:solidFill>
                <a:latin typeface="+mn-ea"/>
                <a:sym typeface="+mn-ea"/>
              </a:rPr>
              <a:t>95</a:t>
            </a:r>
            <a:r>
              <a:rPr lang="zh-CN" altLang="en-US" sz="1400" b="1" spc="130" dirty="0">
                <a:ln>
                  <a:noFill/>
                  <a:prstDash val="sysDot"/>
                </a:ln>
                <a:solidFill>
                  <a:schemeClr val="bg2">
                    <a:lumMod val="25000"/>
                  </a:schemeClr>
                </a:solidFill>
                <a:latin typeface="+mn-ea"/>
                <a:sym typeface="+mn-ea"/>
              </a:rPr>
              <a:t>亿条数据</a:t>
            </a:r>
            <a:r>
              <a:rPr lang="zh-CN" altLang="en-US" sz="1400" spc="130" dirty="0">
                <a:ln>
                  <a:noFill/>
                  <a:prstDash val="sysDot"/>
                </a:ln>
                <a:solidFill>
                  <a:schemeClr val="bg2">
                    <a:lumMod val="25000"/>
                  </a:schemeClr>
                </a:solidFill>
                <a:latin typeface="+mn-ea"/>
                <a:sym typeface="+mn-ea"/>
              </a:rPr>
              <a:t>，使用了</a:t>
            </a:r>
            <a:r>
              <a:rPr lang="zh-CN" altLang="en-US" sz="1400" b="1" spc="130" dirty="0">
                <a:ln>
                  <a:noFill/>
                  <a:prstDash val="sysDot"/>
                </a:ln>
                <a:solidFill>
                  <a:schemeClr val="bg2">
                    <a:lumMod val="25000"/>
                  </a:schemeClr>
                </a:solidFill>
                <a:latin typeface="+mn-ea"/>
                <a:sym typeface="+mn-ea"/>
              </a:rPr>
              <a:t>722条质量监测规则</a:t>
            </a:r>
            <a:r>
              <a:rPr lang="zh-CN" altLang="en-US" sz="1400" spc="130" dirty="0">
                <a:ln>
                  <a:noFill/>
                  <a:prstDash val="sysDot"/>
                </a:ln>
                <a:solidFill>
                  <a:schemeClr val="bg2">
                    <a:lumMod val="25000"/>
                  </a:schemeClr>
                </a:solidFill>
                <a:latin typeface="+mn-ea"/>
                <a:sym typeface="+mn-ea"/>
              </a:rPr>
              <a:t>。</a:t>
            </a:r>
            <a:endParaRPr lang="zh-CN" altLang="en-US" sz="1400" spc="130" dirty="0">
              <a:ln>
                <a:noFill/>
                <a:prstDash val="sysDot"/>
              </a:ln>
              <a:solidFill>
                <a:schemeClr val="bg2">
                  <a:lumMod val="25000"/>
                </a:schemeClr>
              </a:solidFill>
              <a:latin typeface="+mn-ea"/>
              <a:sym typeface="+mn-ea"/>
            </a:endParaRPr>
          </a:p>
        </p:txBody>
      </p:sp>
      <p:sp>
        <p:nvSpPr>
          <p:cNvPr id="22" name="文本框 21"/>
          <p:cNvSpPr txBox="1"/>
          <p:nvPr/>
        </p:nvSpPr>
        <p:spPr>
          <a:xfrm>
            <a:off x="3475355" y="984250"/>
            <a:ext cx="309880" cy="368300"/>
          </a:xfrm>
          <a:prstGeom prst="rect">
            <a:avLst/>
          </a:prstGeom>
          <a:noFill/>
        </p:spPr>
        <p:txBody>
          <a:bodyPr wrap="none" rtlCol="0">
            <a:spAutoFit/>
          </a:bodyPr>
          <a:p>
            <a:endParaRPr lang="zh-CN" altLang="en-US"/>
          </a:p>
        </p:txBody>
      </p:sp>
      <p:sp>
        <p:nvSpPr>
          <p:cNvPr id="3" name="文本框 2"/>
          <p:cNvSpPr txBox="1"/>
          <p:nvPr/>
        </p:nvSpPr>
        <p:spPr>
          <a:xfrm>
            <a:off x="1422400" y="5937250"/>
            <a:ext cx="3875405" cy="410845"/>
          </a:xfrm>
          <a:prstGeom prst="rect">
            <a:avLst/>
          </a:prstGeom>
          <a:noFill/>
        </p:spPr>
        <p:txBody>
          <a:bodyPr wrap="none" rtlCol="0" anchor="t">
            <a:spAutoFit/>
          </a:bodyPr>
          <a:p>
            <a:pPr indent="0" fontAlgn="auto">
              <a:lnSpc>
                <a:spcPct val="130000"/>
              </a:lnSpc>
              <a:buFont typeface="Arial" panose="020B0604020202020204" pitchFamily="34" charset="0"/>
              <a:buNone/>
            </a:pPr>
            <a:r>
              <a:rPr lang="zh-CN" altLang="en-US" sz="1600" spc="130" dirty="0">
                <a:ln>
                  <a:noFill/>
                  <a:prstDash val="sysDot"/>
                </a:ln>
                <a:solidFill>
                  <a:schemeClr val="bg2">
                    <a:lumMod val="25000"/>
                  </a:schemeClr>
                </a:solidFill>
                <a:latin typeface="+mn-ea"/>
                <a:sym typeface="+mn-ea"/>
              </a:rPr>
              <a:t>整体数据质量从58%提升到92.15%。</a:t>
            </a:r>
            <a:endParaRPr lang="zh-CN" altLang="en-US" sz="1600" spc="130" dirty="0">
              <a:ln>
                <a:noFill/>
                <a:prstDash val="sysDot"/>
              </a:ln>
              <a:solidFill>
                <a:schemeClr val="bg2">
                  <a:lumMod val="25000"/>
                </a:schemeClr>
              </a:solidFill>
              <a:latin typeface="+mn-ea"/>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13.7 </a:t>
            </a:r>
            <a:r>
              <a:rPr lang="en-US" altLang="zh-CN" sz="5400" b="1" dirty="0">
                <a:solidFill>
                  <a:srgbClr val="000000"/>
                </a:solidFill>
                <a:uFillTx/>
                <a:latin typeface="Times New Roman" panose="02020603050405020304" pitchFamily="18" charset="0"/>
                <a:ea typeface="微软雅黑" panose="020B0503020204020204" charset="-122"/>
                <a:sym typeface="+mn-ea"/>
              </a:rPr>
              <a:t>业务应用场景的实现成果</a:t>
            </a:r>
            <a:endParaRPr lang="en-US" altLang="zh-CN" sz="5400" b="1" spc="380" dirty="0">
              <a:solidFill>
                <a:srgbClr val="000000"/>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50" y="66040"/>
            <a:ext cx="11512550" cy="88011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13.7 </a:t>
            </a:r>
            <a:r>
              <a:rPr lang="en-US" altLang="zh-CN" dirty="0">
                <a:latin typeface="微软雅黑" panose="020B0503020204020204" charset="-122"/>
                <a:ea typeface="微软雅黑" panose="020B0503020204020204" charset="-122"/>
                <a:cs typeface="微软雅黑" panose="020B0503020204020204" charset="-122"/>
                <a:sym typeface="+mn-ea"/>
              </a:rPr>
              <a:t>业务应用场景的实现成果</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48640" y="1567180"/>
            <a:ext cx="5124450" cy="1409700"/>
          </a:xfrm>
          <a:prstGeom prst="rect">
            <a:avLst/>
          </a:prstGeom>
          <a:noFill/>
        </p:spPr>
        <p:txBody>
          <a:bodyPr wrap="square" rtlCol="0" anchor="t">
            <a:spAutoFit/>
          </a:bodyPr>
          <a:p>
            <a:pPr fontAlgn="auto">
              <a:lnSpc>
                <a:spcPct val="150000"/>
              </a:lnSpc>
              <a:spcAft>
                <a:spcPts val="2000"/>
              </a:spcAft>
            </a:pPr>
            <a:r>
              <a:rPr lang="zh-CN" altLang="en-US" b="1" spc="130" dirty="0">
                <a:solidFill>
                  <a:srgbClr val="0557CD"/>
                </a:solidFill>
                <a:latin typeface="+mn-ea"/>
                <a:sym typeface="+mn-ea"/>
              </a:rPr>
              <a:t>1）业务报表开发成果</a:t>
            </a:r>
            <a:endParaRPr lang="zh-CN" altLang="en-US" b="1" spc="130" dirty="0">
              <a:solidFill>
                <a:srgbClr val="0557CD"/>
              </a:solidFill>
              <a:latin typeface="+mn-ea"/>
              <a:sym typeface="+mn-ea"/>
            </a:endParaRPr>
          </a:p>
          <a:p>
            <a:pPr fontAlgn="auto">
              <a:lnSpc>
                <a:spcPct val="150000"/>
              </a:lnSpc>
            </a:pPr>
            <a:r>
              <a:rPr lang="zh-CN" altLang="en-US" sz="1400" spc="130" dirty="0">
                <a:solidFill>
                  <a:schemeClr val="bg2">
                    <a:lumMod val="25000"/>
                  </a:schemeClr>
                </a:solidFill>
                <a:latin typeface="+mn-ea"/>
                <a:sym typeface="+mn-ea"/>
              </a:rPr>
              <a:t>需求分析</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字段梳理</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数据仓库设计</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数据采集</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数据仓库建模</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报表开发</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数据核对</a:t>
            </a:r>
            <a:r>
              <a:rPr lang="en-US" altLang="zh-CN" sz="1400" spc="130" dirty="0">
                <a:solidFill>
                  <a:schemeClr val="bg2">
                    <a:lumMod val="25000"/>
                  </a:schemeClr>
                </a:solidFill>
                <a:latin typeface="+mn-ea"/>
                <a:sym typeface="+mn-ea"/>
              </a:rPr>
              <a:t>→</a:t>
            </a:r>
            <a:r>
              <a:rPr lang="zh-CN" altLang="en-US" sz="1400" spc="130" dirty="0">
                <a:solidFill>
                  <a:schemeClr val="bg2">
                    <a:lumMod val="25000"/>
                  </a:schemeClr>
                </a:solidFill>
                <a:latin typeface="+mn-ea"/>
                <a:sym typeface="+mn-ea"/>
              </a:rPr>
              <a:t>报表数据交付</a:t>
            </a:r>
            <a:endParaRPr lang="zh-CN" altLang="en-US" sz="1400" spc="130" dirty="0">
              <a:solidFill>
                <a:schemeClr val="bg2">
                  <a:lumMod val="25000"/>
                </a:schemeClr>
              </a:solidFill>
              <a:latin typeface="+mn-ea"/>
              <a:sym typeface="+mn-ea"/>
            </a:endParaRPr>
          </a:p>
        </p:txBody>
      </p:sp>
      <p:grpSp>
        <p:nvGrpSpPr>
          <p:cNvPr id="7" name="组合 6"/>
          <p:cNvGrpSpPr/>
          <p:nvPr/>
        </p:nvGrpSpPr>
        <p:grpSpPr>
          <a:xfrm>
            <a:off x="692150" y="3539490"/>
            <a:ext cx="991870" cy="1002665"/>
            <a:chOff x="1336" y="4749"/>
            <a:chExt cx="1562" cy="1579"/>
          </a:xfrm>
        </p:grpSpPr>
        <p:sp>
          <p:nvSpPr>
            <p:cNvPr id="59" name="Freeform 356"/>
            <p:cNvSpPr>
              <a:spLocks noEditPoints="1"/>
            </p:cNvSpPr>
            <p:nvPr/>
          </p:nvSpPr>
          <p:spPr bwMode="auto">
            <a:xfrm>
              <a:off x="1845" y="4749"/>
              <a:ext cx="444" cy="700"/>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effectLst/>
          </p:spPr>
          <p:style>
            <a:lnRef idx="1">
              <a:schemeClr val="accent3"/>
            </a:lnRef>
            <a:fillRef idx="3">
              <a:schemeClr val="accent3"/>
            </a:fillRef>
            <a:effectRef idx="2">
              <a:schemeClr val="accent3"/>
            </a:effectRef>
            <a:fontRef idx="minor">
              <a:schemeClr val="lt1"/>
            </a:fontRef>
          </p:style>
          <p:txBody>
            <a:bodyPr lIns="80296" tIns="40148" rIns="80296" bIns="40148"/>
            <a:p>
              <a:pPr eaLnBrk="1" fontAlgn="auto" hangingPunct="1">
                <a:spcBef>
                  <a:spcPts val="0"/>
                </a:spcBef>
                <a:spcAft>
                  <a:spcPts val="0"/>
                </a:spcAft>
                <a:defRPr/>
              </a:pPr>
              <a:endParaRPr lang="zh-CN" altLang="en-US" sz="1580">
                <a:solidFill>
                  <a:prstClr val="black"/>
                </a:solidFill>
                <a:latin typeface="Calibri" panose="020F0502020204030204"/>
                <a:ea typeface="+mn-ea"/>
              </a:endParaRPr>
            </a:p>
          </p:txBody>
        </p:sp>
        <p:sp>
          <p:nvSpPr>
            <p:cNvPr id="4" name="文本框 3"/>
            <p:cNvSpPr txBox="1"/>
            <p:nvPr/>
          </p:nvSpPr>
          <p:spPr>
            <a:xfrm>
              <a:off x="1336" y="5604"/>
              <a:ext cx="1562" cy="725"/>
            </a:xfrm>
            <a:prstGeom prst="rect">
              <a:avLst/>
            </a:prstGeom>
            <a:noFill/>
          </p:spPr>
          <p:txBody>
            <a:bodyPr wrap="square" rtlCol="0">
              <a:spAutoFit/>
            </a:bodyPr>
            <a:p>
              <a:r>
                <a:rPr lang="zh-CN" altLang="en-US" sz="1200" b="1" spc="130" dirty="0">
                  <a:solidFill>
                    <a:schemeClr val="bg2">
                      <a:lumMod val="25000"/>
                    </a:schemeClr>
                  </a:solidFill>
                  <a:latin typeface="+mn-ea"/>
                  <a:sym typeface="+mn-ea"/>
                </a:rPr>
                <a:t>73个</a:t>
              </a:r>
              <a:r>
                <a:rPr lang="zh-CN" altLang="en-US" sz="1200" spc="130" dirty="0">
                  <a:solidFill>
                    <a:schemeClr val="bg2">
                      <a:lumMod val="25000"/>
                    </a:schemeClr>
                  </a:solidFill>
                  <a:latin typeface="+mn-ea"/>
                  <a:sym typeface="+mn-ea"/>
                </a:rPr>
                <a:t>业务报表需求</a:t>
              </a:r>
              <a:endParaRPr lang="zh-CN" altLang="en-US" sz="1200" spc="130" dirty="0">
                <a:solidFill>
                  <a:schemeClr val="bg2">
                    <a:lumMod val="25000"/>
                  </a:schemeClr>
                </a:solidFill>
                <a:latin typeface="+mn-ea"/>
                <a:sym typeface="+mn-ea"/>
              </a:endParaRPr>
            </a:p>
          </p:txBody>
        </p:sp>
      </p:grpSp>
      <p:grpSp>
        <p:nvGrpSpPr>
          <p:cNvPr id="2" name="组合 1"/>
          <p:cNvGrpSpPr/>
          <p:nvPr/>
        </p:nvGrpSpPr>
        <p:grpSpPr>
          <a:xfrm>
            <a:off x="2251710" y="3584575"/>
            <a:ext cx="910590" cy="958215"/>
            <a:chOff x="3285" y="4806"/>
            <a:chExt cx="1434" cy="1509"/>
          </a:xfrm>
        </p:grpSpPr>
        <p:grpSp>
          <p:nvGrpSpPr>
            <p:cNvPr id="5" name="组合 4"/>
            <p:cNvGrpSpPr/>
            <p:nvPr/>
          </p:nvGrpSpPr>
          <p:grpSpPr>
            <a:xfrm>
              <a:off x="3706" y="4806"/>
              <a:ext cx="592" cy="506"/>
              <a:chOff x="12499" y="5286"/>
              <a:chExt cx="592" cy="506"/>
            </a:xfrm>
            <a:effectLst/>
          </p:grpSpPr>
          <p:sp>
            <p:nvSpPr>
              <p:cNvPr id="209954" name="Freeform 42"/>
              <p:cNvSpPr>
                <a:spLocks noEditPoints="1" noChangeArrowheads="1"/>
              </p:cNvSpPr>
              <p:nvPr/>
            </p:nvSpPr>
            <p:spPr bwMode="auto">
              <a:xfrm>
                <a:off x="12499" y="5286"/>
                <a:ext cx="592" cy="507"/>
              </a:xfrm>
              <a:custGeom>
                <a:avLst/>
                <a:gdLst>
                  <a:gd name="T0" fmla="*/ 19556 w 242"/>
                  <a:gd name="T1" fmla="*/ 97570 h 211"/>
                  <a:gd name="T2" fmla="*/ 11568 w 242"/>
                  <a:gd name="T3" fmla="*/ 96212 h 211"/>
                  <a:gd name="T4" fmla="*/ 5768 w 242"/>
                  <a:gd name="T5" fmla="*/ 92603 h 211"/>
                  <a:gd name="T6" fmla="*/ 1507 w 242"/>
                  <a:gd name="T7" fmla="*/ 87401 h 211"/>
                  <a:gd name="T8" fmla="*/ 0 w 242"/>
                  <a:gd name="T9" fmla="*/ 80409 h 211"/>
                  <a:gd name="T10" fmla="*/ 0 w 242"/>
                  <a:gd name="T11" fmla="*/ 27702 h 211"/>
                  <a:gd name="T12" fmla="*/ 3687 w 242"/>
                  <a:gd name="T13" fmla="*/ 21409 h 211"/>
                  <a:gd name="T14" fmla="*/ 8312 w 242"/>
                  <a:gd name="T15" fmla="*/ 17137 h 211"/>
                  <a:gd name="T16" fmla="*/ 15255 w 242"/>
                  <a:gd name="T17" fmla="*/ 14261 h 211"/>
                  <a:gd name="T18" fmla="*/ 31550 w 242"/>
                  <a:gd name="T19" fmla="*/ 13874 h 211"/>
                  <a:gd name="T20" fmla="*/ 36176 w 242"/>
                  <a:gd name="T21" fmla="*/ 4964 h 211"/>
                  <a:gd name="T22" fmla="*/ 43554 w 242"/>
                  <a:gd name="T23" fmla="*/ 971 h 211"/>
                  <a:gd name="T24" fmla="*/ 79113 w 242"/>
                  <a:gd name="T25" fmla="*/ 0 h 211"/>
                  <a:gd name="T26" fmla="*/ 88054 w 242"/>
                  <a:gd name="T27" fmla="*/ 2732 h 211"/>
                  <a:gd name="T28" fmla="*/ 92787 w 242"/>
                  <a:gd name="T29" fmla="*/ 8239 h 211"/>
                  <a:gd name="T30" fmla="*/ 107394 w 242"/>
                  <a:gd name="T31" fmla="*/ 13874 h 211"/>
                  <a:gd name="T32" fmla="*/ 115281 w 242"/>
                  <a:gd name="T33" fmla="*/ 15775 h 211"/>
                  <a:gd name="T34" fmla="*/ 121081 w 242"/>
                  <a:gd name="T35" fmla="*/ 19064 h 211"/>
                  <a:gd name="T36" fmla="*/ 125372 w 242"/>
                  <a:gd name="T37" fmla="*/ 24427 h 211"/>
                  <a:gd name="T38" fmla="*/ 126849 w 242"/>
                  <a:gd name="T39" fmla="*/ 30605 h 211"/>
                  <a:gd name="T40" fmla="*/ 126849 w 242"/>
                  <a:gd name="T41" fmla="*/ 84671 h 211"/>
                  <a:gd name="T42" fmla="*/ 123263 w 242"/>
                  <a:gd name="T43" fmla="*/ 90270 h 211"/>
                  <a:gd name="T44" fmla="*/ 118537 w 242"/>
                  <a:gd name="T45" fmla="*/ 94266 h 211"/>
                  <a:gd name="T46" fmla="*/ 112314 w 242"/>
                  <a:gd name="T47" fmla="*/ 97171 h 211"/>
                  <a:gd name="T48" fmla="*/ 19556 w 242"/>
                  <a:gd name="T49" fmla="*/ 19064 h 211"/>
                  <a:gd name="T50" fmla="*/ 16295 w 242"/>
                  <a:gd name="T51" fmla="*/ 19463 h 211"/>
                  <a:gd name="T52" fmla="*/ 11568 w 242"/>
                  <a:gd name="T53" fmla="*/ 21409 h 211"/>
                  <a:gd name="T54" fmla="*/ 7994 w 242"/>
                  <a:gd name="T55" fmla="*/ 24427 h 211"/>
                  <a:gd name="T56" fmla="*/ 5768 w 242"/>
                  <a:gd name="T57" fmla="*/ 28661 h 211"/>
                  <a:gd name="T58" fmla="*/ 5768 w 242"/>
                  <a:gd name="T59" fmla="*/ 80409 h 211"/>
                  <a:gd name="T60" fmla="*/ 6236 w 242"/>
                  <a:gd name="T61" fmla="*/ 85068 h 211"/>
                  <a:gd name="T62" fmla="*/ 9455 w 242"/>
                  <a:gd name="T63" fmla="*/ 88735 h 211"/>
                  <a:gd name="T64" fmla="*/ 13746 w 242"/>
                  <a:gd name="T65" fmla="*/ 91080 h 211"/>
                  <a:gd name="T66" fmla="*/ 19556 w 242"/>
                  <a:gd name="T67" fmla="*/ 92603 h 211"/>
                  <a:gd name="T68" fmla="*/ 110555 w 242"/>
                  <a:gd name="T69" fmla="*/ 92603 h 211"/>
                  <a:gd name="T70" fmla="*/ 115281 w 242"/>
                  <a:gd name="T71" fmla="*/ 90676 h 211"/>
                  <a:gd name="T72" fmla="*/ 118975 w 242"/>
                  <a:gd name="T73" fmla="*/ 87401 h 211"/>
                  <a:gd name="T74" fmla="*/ 121081 w 242"/>
                  <a:gd name="T75" fmla="*/ 83309 h 211"/>
                  <a:gd name="T76" fmla="*/ 121081 w 242"/>
                  <a:gd name="T77" fmla="*/ 30605 h 211"/>
                  <a:gd name="T78" fmla="*/ 120655 w 242"/>
                  <a:gd name="T79" fmla="*/ 26374 h 211"/>
                  <a:gd name="T80" fmla="*/ 117466 w 242"/>
                  <a:gd name="T81" fmla="*/ 22736 h 211"/>
                  <a:gd name="T82" fmla="*/ 113204 w 242"/>
                  <a:gd name="T83" fmla="*/ 19797 h 211"/>
                  <a:gd name="T84" fmla="*/ 107394 w 242"/>
                  <a:gd name="T85" fmla="*/ 19064 h 211"/>
                  <a:gd name="T86" fmla="*/ 88054 w 242"/>
                  <a:gd name="T87" fmla="*/ 10166 h 211"/>
                  <a:gd name="T88" fmla="*/ 84438 w 242"/>
                  <a:gd name="T89" fmla="*/ 6565 h 211"/>
                  <a:gd name="T90" fmla="*/ 79113 w 242"/>
                  <a:gd name="T91" fmla="*/ 4964 h 211"/>
                  <a:gd name="T92" fmla="*/ 44588 w 242"/>
                  <a:gd name="T93" fmla="*/ 4964 h 211"/>
                  <a:gd name="T94" fmla="*/ 40285 w 242"/>
                  <a:gd name="T95" fmla="*/ 8239 h 211"/>
                  <a:gd name="T96" fmla="*/ 35559 w 242"/>
                  <a:gd name="T97" fmla="*/ 19064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2"/>
                  <a:gd name="T148" fmla="*/ 0 h 211"/>
                  <a:gd name="T149" fmla="*/ 242 w 242"/>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2" h="211">
                    <a:moveTo>
                      <a:pt x="205" y="211"/>
                    </a:moveTo>
                    <a:lnTo>
                      <a:pt x="37" y="211"/>
                    </a:lnTo>
                    <a:lnTo>
                      <a:pt x="29" y="210"/>
                    </a:lnTo>
                    <a:lnTo>
                      <a:pt x="22" y="208"/>
                    </a:lnTo>
                    <a:lnTo>
                      <a:pt x="16" y="204"/>
                    </a:lnTo>
                    <a:lnTo>
                      <a:pt x="11" y="200"/>
                    </a:lnTo>
                    <a:lnTo>
                      <a:pt x="7" y="195"/>
                    </a:lnTo>
                    <a:lnTo>
                      <a:pt x="3" y="189"/>
                    </a:lnTo>
                    <a:lnTo>
                      <a:pt x="0" y="183"/>
                    </a:lnTo>
                    <a:lnTo>
                      <a:pt x="0" y="174"/>
                    </a:lnTo>
                    <a:lnTo>
                      <a:pt x="0" y="66"/>
                    </a:lnTo>
                    <a:lnTo>
                      <a:pt x="0" y="60"/>
                    </a:lnTo>
                    <a:lnTo>
                      <a:pt x="3" y="53"/>
                    </a:lnTo>
                    <a:lnTo>
                      <a:pt x="7" y="46"/>
                    </a:lnTo>
                    <a:lnTo>
                      <a:pt x="11" y="41"/>
                    </a:lnTo>
                    <a:lnTo>
                      <a:pt x="16" y="37"/>
                    </a:lnTo>
                    <a:lnTo>
                      <a:pt x="22" y="34"/>
                    </a:lnTo>
                    <a:lnTo>
                      <a:pt x="29" y="31"/>
                    </a:lnTo>
                    <a:lnTo>
                      <a:pt x="37" y="30"/>
                    </a:lnTo>
                    <a:lnTo>
                      <a:pt x="60" y="30"/>
                    </a:lnTo>
                    <a:lnTo>
                      <a:pt x="65" y="18"/>
                    </a:lnTo>
                    <a:lnTo>
                      <a:pt x="69" y="11"/>
                    </a:lnTo>
                    <a:lnTo>
                      <a:pt x="75" y="6"/>
                    </a:lnTo>
                    <a:lnTo>
                      <a:pt x="83" y="2"/>
                    </a:lnTo>
                    <a:lnTo>
                      <a:pt x="91" y="0"/>
                    </a:lnTo>
                    <a:lnTo>
                      <a:pt x="151" y="0"/>
                    </a:lnTo>
                    <a:lnTo>
                      <a:pt x="160" y="2"/>
                    </a:lnTo>
                    <a:lnTo>
                      <a:pt x="168" y="6"/>
                    </a:lnTo>
                    <a:lnTo>
                      <a:pt x="173" y="11"/>
                    </a:lnTo>
                    <a:lnTo>
                      <a:pt x="177" y="18"/>
                    </a:lnTo>
                    <a:lnTo>
                      <a:pt x="183" y="30"/>
                    </a:lnTo>
                    <a:lnTo>
                      <a:pt x="205" y="30"/>
                    </a:lnTo>
                    <a:lnTo>
                      <a:pt x="214" y="31"/>
                    </a:lnTo>
                    <a:lnTo>
                      <a:pt x="220" y="34"/>
                    </a:lnTo>
                    <a:lnTo>
                      <a:pt x="226" y="37"/>
                    </a:lnTo>
                    <a:lnTo>
                      <a:pt x="231" y="41"/>
                    </a:lnTo>
                    <a:lnTo>
                      <a:pt x="235" y="46"/>
                    </a:lnTo>
                    <a:lnTo>
                      <a:pt x="239" y="53"/>
                    </a:lnTo>
                    <a:lnTo>
                      <a:pt x="242" y="60"/>
                    </a:lnTo>
                    <a:lnTo>
                      <a:pt x="242" y="66"/>
                    </a:lnTo>
                    <a:lnTo>
                      <a:pt x="242" y="174"/>
                    </a:lnTo>
                    <a:lnTo>
                      <a:pt x="242" y="183"/>
                    </a:lnTo>
                    <a:lnTo>
                      <a:pt x="239" y="189"/>
                    </a:lnTo>
                    <a:lnTo>
                      <a:pt x="235" y="195"/>
                    </a:lnTo>
                    <a:lnTo>
                      <a:pt x="231" y="200"/>
                    </a:lnTo>
                    <a:lnTo>
                      <a:pt x="226" y="204"/>
                    </a:lnTo>
                    <a:lnTo>
                      <a:pt x="220" y="208"/>
                    </a:lnTo>
                    <a:lnTo>
                      <a:pt x="214" y="210"/>
                    </a:lnTo>
                    <a:lnTo>
                      <a:pt x="205" y="211"/>
                    </a:lnTo>
                    <a:close/>
                    <a:moveTo>
                      <a:pt x="37" y="41"/>
                    </a:moveTo>
                    <a:lnTo>
                      <a:pt x="37" y="41"/>
                    </a:lnTo>
                    <a:lnTo>
                      <a:pt x="31" y="42"/>
                    </a:lnTo>
                    <a:lnTo>
                      <a:pt x="26" y="43"/>
                    </a:lnTo>
                    <a:lnTo>
                      <a:pt x="22" y="46"/>
                    </a:lnTo>
                    <a:lnTo>
                      <a:pt x="18" y="49"/>
                    </a:lnTo>
                    <a:lnTo>
                      <a:pt x="15" y="53"/>
                    </a:lnTo>
                    <a:lnTo>
                      <a:pt x="12" y="57"/>
                    </a:lnTo>
                    <a:lnTo>
                      <a:pt x="11" y="62"/>
                    </a:lnTo>
                    <a:lnTo>
                      <a:pt x="11" y="66"/>
                    </a:lnTo>
                    <a:lnTo>
                      <a:pt x="11" y="174"/>
                    </a:lnTo>
                    <a:lnTo>
                      <a:pt x="11" y="180"/>
                    </a:lnTo>
                    <a:lnTo>
                      <a:pt x="12" y="184"/>
                    </a:lnTo>
                    <a:lnTo>
                      <a:pt x="15" y="189"/>
                    </a:lnTo>
                    <a:lnTo>
                      <a:pt x="18" y="192"/>
                    </a:lnTo>
                    <a:lnTo>
                      <a:pt x="22" y="196"/>
                    </a:lnTo>
                    <a:lnTo>
                      <a:pt x="26" y="197"/>
                    </a:lnTo>
                    <a:lnTo>
                      <a:pt x="31" y="200"/>
                    </a:lnTo>
                    <a:lnTo>
                      <a:pt x="37" y="200"/>
                    </a:lnTo>
                    <a:lnTo>
                      <a:pt x="205" y="200"/>
                    </a:lnTo>
                    <a:lnTo>
                      <a:pt x="211" y="200"/>
                    </a:lnTo>
                    <a:lnTo>
                      <a:pt x="216" y="197"/>
                    </a:lnTo>
                    <a:lnTo>
                      <a:pt x="220" y="196"/>
                    </a:lnTo>
                    <a:lnTo>
                      <a:pt x="224" y="192"/>
                    </a:lnTo>
                    <a:lnTo>
                      <a:pt x="227" y="189"/>
                    </a:lnTo>
                    <a:lnTo>
                      <a:pt x="230" y="184"/>
                    </a:lnTo>
                    <a:lnTo>
                      <a:pt x="231" y="180"/>
                    </a:lnTo>
                    <a:lnTo>
                      <a:pt x="231" y="174"/>
                    </a:lnTo>
                    <a:lnTo>
                      <a:pt x="231" y="66"/>
                    </a:lnTo>
                    <a:lnTo>
                      <a:pt x="231" y="62"/>
                    </a:lnTo>
                    <a:lnTo>
                      <a:pt x="230" y="57"/>
                    </a:lnTo>
                    <a:lnTo>
                      <a:pt x="227" y="53"/>
                    </a:lnTo>
                    <a:lnTo>
                      <a:pt x="224" y="49"/>
                    </a:lnTo>
                    <a:lnTo>
                      <a:pt x="220" y="46"/>
                    </a:lnTo>
                    <a:lnTo>
                      <a:pt x="216" y="43"/>
                    </a:lnTo>
                    <a:lnTo>
                      <a:pt x="211" y="42"/>
                    </a:lnTo>
                    <a:lnTo>
                      <a:pt x="205" y="41"/>
                    </a:lnTo>
                    <a:lnTo>
                      <a:pt x="176" y="41"/>
                    </a:lnTo>
                    <a:lnTo>
                      <a:pt x="168" y="22"/>
                    </a:lnTo>
                    <a:lnTo>
                      <a:pt x="165" y="18"/>
                    </a:lnTo>
                    <a:lnTo>
                      <a:pt x="161" y="14"/>
                    </a:lnTo>
                    <a:lnTo>
                      <a:pt x="157" y="11"/>
                    </a:lnTo>
                    <a:lnTo>
                      <a:pt x="151" y="11"/>
                    </a:lnTo>
                    <a:lnTo>
                      <a:pt x="91" y="11"/>
                    </a:lnTo>
                    <a:lnTo>
                      <a:pt x="85" y="11"/>
                    </a:lnTo>
                    <a:lnTo>
                      <a:pt x="81" y="14"/>
                    </a:lnTo>
                    <a:lnTo>
                      <a:pt x="77" y="18"/>
                    </a:lnTo>
                    <a:lnTo>
                      <a:pt x="75" y="22"/>
                    </a:lnTo>
                    <a:lnTo>
                      <a:pt x="68" y="41"/>
                    </a:lnTo>
                    <a:lnTo>
                      <a:pt x="37" y="41"/>
                    </a:lnTo>
                    <a:close/>
                  </a:path>
                </a:pathLst>
              </a:custGeom>
              <a:effectLst/>
              <a:extLst>
                <a:ext uri="{91240B29-F687-4F45-9708-019B960494DF}">
                  <a14:hiddenLine xmlns:a14="http://schemas.microsoft.com/office/drawing/2010/main" w="9525">
                    <a:solidFill>
                      <a:srgbClr val="000000"/>
                    </a:solidFill>
                    <a:round/>
                  </a14:hiddenLine>
                </a:ext>
              </a:extLst>
            </p:spPr>
            <p:style>
              <a:lnRef idx="1">
                <a:schemeClr val="accent4"/>
              </a:lnRef>
              <a:fillRef idx="3">
                <a:schemeClr val="accent4"/>
              </a:fillRef>
              <a:effectRef idx="2">
                <a:schemeClr val="accent4"/>
              </a:effectRef>
              <a:fontRef idx="minor">
                <a:schemeClr val="lt1"/>
              </a:fontRef>
            </p:style>
            <p:txBody>
              <a:bodyPr/>
              <a:p>
                <a:endParaRPr lang="zh-CN" altLang="en-US"/>
              </a:p>
            </p:txBody>
          </p:sp>
          <p:sp>
            <p:nvSpPr>
              <p:cNvPr id="210076" name="Freeform 179"/>
              <p:cNvSpPr>
                <a:spLocks noEditPoints="1" noChangeArrowheads="1"/>
              </p:cNvSpPr>
              <p:nvPr/>
            </p:nvSpPr>
            <p:spPr bwMode="auto">
              <a:xfrm>
                <a:off x="12707" y="5488"/>
                <a:ext cx="178" cy="181"/>
              </a:xfrm>
              <a:custGeom>
                <a:avLst/>
                <a:gdLst>
                  <a:gd name="T0" fmla="*/ 17646 w 74"/>
                  <a:gd name="T1" fmla="*/ 38793 h 74"/>
                  <a:gd name="T2" fmla="*/ 10646 w 74"/>
                  <a:gd name="T3" fmla="*/ 37648 h 74"/>
                  <a:gd name="T4" fmla="*/ 5092 w 74"/>
                  <a:gd name="T5" fmla="*/ 33001 h 74"/>
                  <a:gd name="T6" fmla="*/ 1376 w 74"/>
                  <a:gd name="T7" fmla="*/ 26778 h 74"/>
                  <a:gd name="T8" fmla="*/ 0 w 74"/>
                  <a:gd name="T9" fmla="*/ 18834 h 74"/>
                  <a:gd name="T10" fmla="*/ 1376 w 74"/>
                  <a:gd name="T11" fmla="*/ 11560 h 74"/>
                  <a:gd name="T12" fmla="*/ 5092 w 74"/>
                  <a:gd name="T13" fmla="*/ 5768 h 74"/>
                  <a:gd name="T14" fmla="*/ 10646 w 74"/>
                  <a:gd name="T15" fmla="*/ 1507 h 74"/>
                  <a:gd name="T16" fmla="*/ 17646 w 74"/>
                  <a:gd name="T17" fmla="*/ 0 h 74"/>
                  <a:gd name="T18" fmla="*/ 23838 w 74"/>
                  <a:gd name="T19" fmla="*/ 1507 h 74"/>
                  <a:gd name="T20" fmla="*/ 29461 w 74"/>
                  <a:gd name="T21" fmla="*/ 5768 h 74"/>
                  <a:gd name="T22" fmla="*/ 33512 w 74"/>
                  <a:gd name="T23" fmla="*/ 11560 h 74"/>
                  <a:gd name="T24" fmla="*/ 34491 w 74"/>
                  <a:gd name="T25" fmla="*/ 18834 h 74"/>
                  <a:gd name="T26" fmla="*/ 33512 w 74"/>
                  <a:gd name="T27" fmla="*/ 26778 h 74"/>
                  <a:gd name="T28" fmla="*/ 29461 w 74"/>
                  <a:gd name="T29" fmla="*/ 33001 h 74"/>
                  <a:gd name="T30" fmla="*/ 23838 w 74"/>
                  <a:gd name="T31" fmla="*/ 37648 h 74"/>
                  <a:gd name="T32" fmla="*/ 17646 w 74"/>
                  <a:gd name="T33" fmla="*/ 38793 h 74"/>
                  <a:gd name="T34" fmla="*/ 17646 w 74"/>
                  <a:gd name="T35" fmla="*/ 2549 h 74"/>
                  <a:gd name="T36" fmla="*/ 11289 w 74"/>
                  <a:gd name="T37" fmla="*/ 3686 h 74"/>
                  <a:gd name="T38" fmla="*/ 7002 w 74"/>
                  <a:gd name="T39" fmla="*/ 7974 h 74"/>
                  <a:gd name="T40" fmla="*/ 3714 w 74"/>
                  <a:gd name="T41" fmla="*/ 12599 h 74"/>
                  <a:gd name="T42" fmla="*/ 2338 w 74"/>
                  <a:gd name="T43" fmla="*/ 18834 h 74"/>
                  <a:gd name="T44" fmla="*/ 3714 w 74"/>
                  <a:gd name="T45" fmla="*/ 25736 h 74"/>
                  <a:gd name="T46" fmla="*/ 7002 w 74"/>
                  <a:gd name="T47" fmla="*/ 30816 h 74"/>
                  <a:gd name="T48" fmla="*/ 11289 w 74"/>
                  <a:gd name="T49" fmla="*/ 34507 h 74"/>
                  <a:gd name="T50" fmla="*/ 17646 w 74"/>
                  <a:gd name="T51" fmla="*/ 36141 h 74"/>
                  <a:gd name="T52" fmla="*/ 23272 w 74"/>
                  <a:gd name="T53" fmla="*/ 34507 h 74"/>
                  <a:gd name="T54" fmla="*/ 27559 w 74"/>
                  <a:gd name="T55" fmla="*/ 30816 h 74"/>
                  <a:gd name="T56" fmla="*/ 30770 w 74"/>
                  <a:gd name="T57" fmla="*/ 25736 h 74"/>
                  <a:gd name="T58" fmla="*/ 32136 w 74"/>
                  <a:gd name="T59" fmla="*/ 18834 h 74"/>
                  <a:gd name="T60" fmla="*/ 30770 w 74"/>
                  <a:gd name="T61" fmla="*/ 12599 h 74"/>
                  <a:gd name="T62" fmla="*/ 27559 w 74"/>
                  <a:gd name="T63" fmla="*/ 7974 h 74"/>
                  <a:gd name="T64" fmla="*/ 23272 w 74"/>
                  <a:gd name="T65" fmla="*/ 3686 h 74"/>
                  <a:gd name="T66" fmla="*/ 17646 w 74"/>
                  <a:gd name="T67" fmla="*/ 2549 h 7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74"/>
                  <a:gd name="T104" fmla="*/ 74 w 74"/>
                  <a:gd name="T105" fmla="*/ 74 h 7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74">
                    <a:moveTo>
                      <a:pt x="38" y="74"/>
                    </a:moveTo>
                    <a:lnTo>
                      <a:pt x="38" y="74"/>
                    </a:lnTo>
                    <a:lnTo>
                      <a:pt x="30" y="73"/>
                    </a:lnTo>
                    <a:lnTo>
                      <a:pt x="23" y="72"/>
                    </a:lnTo>
                    <a:lnTo>
                      <a:pt x="16" y="67"/>
                    </a:lnTo>
                    <a:lnTo>
                      <a:pt x="11" y="63"/>
                    </a:lnTo>
                    <a:lnTo>
                      <a:pt x="7" y="58"/>
                    </a:lnTo>
                    <a:lnTo>
                      <a:pt x="3" y="51"/>
                    </a:lnTo>
                    <a:lnTo>
                      <a:pt x="0" y="45"/>
                    </a:lnTo>
                    <a:lnTo>
                      <a:pt x="0" y="36"/>
                    </a:lnTo>
                    <a:lnTo>
                      <a:pt x="0" y="30"/>
                    </a:lnTo>
                    <a:lnTo>
                      <a:pt x="3" y="22"/>
                    </a:lnTo>
                    <a:lnTo>
                      <a:pt x="7" y="16"/>
                    </a:lnTo>
                    <a:lnTo>
                      <a:pt x="11" y="11"/>
                    </a:lnTo>
                    <a:lnTo>
                      <a:pt x="16" y="5"/>
                    </a:lnTo>
                    <a:lnTo>
                      <a:pt x="23" y="3"/>
                    </a:lnTo>
                    <a:lnTo>
                      <a:pt x="30" y="0"/>
                    </a:lnTo>
                    <a:lnTo>
                      <a:pt x="38" y="0"/>
                    </a:lnTo>
                    <a:lnTo>
                      <a:pt x="45" y="0"/>
                    </a:lnTo>
                    <a:lnTo>
                      <a:pt x="51" y="3"/>
                    </a:lnTo>
                    <a:lnTo>
                      <a:pt x="58" y="5"/>
                    </a:lnTo>
                    <a:lnTo>
                      <a:pt x="63" y="11"/>
                    </a:lnTo>
                    <a:lnTo>
                      <a:pt x="67" y="16"/>
                    </a:lnTo>
                    <a:lnTo>
                      <a:pt x="72" y="22"/>
                    </a:lnTo>
                    <a:lnTo>
                      <a:pt x="74" y="30"/>
                    </a:lnTo>
                    <a:lnTo>
                      <a:pt x="74" y="36"/>
                    </a:lnTo>
                    <a:lnTo>
                      <a:pt x="74" y="45"/>
                    </a:lnTo>
                    <a:lnTo>
                      <a:pt x="72" y="51"/>
                    </a:lnTo>
                    <a:lnTo>
                      <a:pt x="67" y="58"/>
                    </a:lnTo>
                    <a:lnTo>
                      <a:pt x="63" y="63"/>
                    </a:lnTo>
                    <a:lnTo>
                      <a:pt x="58" y="67"/>
                    </a:lnTo>
                    <a:lnTo>
                      <a:pt x="51" y="72"/>
                    </a:lnTo>
                    <a:lnTo>
                      <a:pt x="45" y="73"/>
                    </a:lnTo>
                    <a:lnTo>
                      <a:pt x="38" y="74"/>
                    </a:lnTo>
                    <a:close/>
                    <a:moveTo>
                      <a:pt x="38" y="5"/>
                    </a:moveTo>
                    <a:lnTo>
                      <a:pt x="38" y="5"/>
                    </a:lnTo>
                    <a:lnTo>
                      <a:pt x="31" y="5"/>
                    </a:lnTo>
                    <a:lnTo>
                      <a:pt x="24" y="7"/>
                    </a:lnTo>
                    <a:lnTo>
                      <a:pt x="19" y="11"/>
                    </a:lnTo>
                    <a:lnTo>
                      <a:pt x="15" y="15"/>
                    </a:lnTo>
                    <a:lnTo>
                      <a:pt x="11" y="19"/>
                    </a:lnTo>
                    <a:lnTo>
                      <a:pt x="8" y="24"/>
                    </a:lnTo>
                    <a:lnTo>
                      <a:pt x="5" y="30"/>
                    </a:lnTo>
                    <a:lnTo>
                      <a:pt x="5" y="36"/>
                    </a:lnTo>
                    <a:lnTo>
                      <a:pt x="5" y="43"/>
                    </a:lnTo>
                    <a:lnTo>
                      <a:pt x="8" y="49"/>
                    </a:lnTo>
                    <a:lnTo>
                      <a:pt x="11" y="54"/>
                    </a:lnTo>
                    <a:lnTo>
                      <a:pt x="15" y="59"/>
                    </a:lnTo>
                    <a:lnTo>
                      <a:pt x="19" y="63"/>
                    </a:lnTo>
                    <a:lnTo>
                      <a:pt x="24" y="66"/>
                    </a:lnTo>
                    <a:lnTo>
                      <a:pt x="31" y="67"/>
                    </a:lnTo>
                    <a:lnTo>
                      <a:pt x="38" y="69"/>
                    </a:lnTo>
                    <a:lnTo>
                      <a:pt x="43" y="67"/>
                    </a:lnTo>
                    <a:lnTo>
                      <a:pt x="50" y="66"/>
                    </a:lnTo>
                    <a:lnTo>
                      <a:pt x="55" y="63"/>
                    </a:lnTo>
                    <a:lnTo>
                      <a:pt x="59" y="59"/>
                    </a:lnTo>
                    <a:lnTo>
                      <a:pt x="63" y="54"/>
                    </a:lnTo>
                    <a:lnTo>
                      <a:pt x="66" y="49"/>
                    </a:lnTo>
                    <a:lnTo>
                      <a:pt x="69" y="43"/>
                    </a:lnTo>
                    <a:lnTo>
                      <a:pt x="69" y="36"/>
                    </a:lnTo>
                    <a:lnTo>
                      <a:pt x="69" y="30"/>
                    </a:lnTo>
                    <a:lnTo>
                      <a:pt x="66" y="24"/>
                    </a:lnTo>
                    <a:lnTo>
                      <a:pt x="63" y="19"/>
                    </a:lnTo>
                    <a:lnTo>
                      <a:pt x="59" y="15"/>
                    </a:lnTo>
                    <a:lnTo>
                      <a:pt x="55" y="11"/>
                    </a:lnTo>
                    <a:lnTo>
                      <a:pt x="50" y="7"/>
                    </a:lnTo>
                    <a:lnTo>
                      <a:pt x="43" y="5"/>
                    </a:lnTo>
                    <a:lnTo>
                      <a:pt x="38" y="5"/>
                    </a:lnTo>
                    <a:close/>
                  </a:path>
                </a:pathLst>
              </a:custGeom>
              <a:extLst>
                <a:ext uri="{91240B29-F687-4F45-9708-019B960494DF}">
                  <a14:hiddenLine xmlns:a14="http://schemas.microsoft.com/office/drawing/2010/main" w="9525">
                    <a:solidFill>
                      <a:srgbClr val="000000"/>
                    </a:solidFill>
                    <a:round/>
                  </a14:hiddenLine>
                </a:ext>
              </a:extLst>
            </p:spPr>
            <p:style>
              <a:lnRef idx="1">
                <a:schemeClr val="accent4"/>
              </a:lnRef>
              <a:fillRef idx="3">
                <a:schemeClr val="accent4"/>
              </a:fillRef>
              <a:effectRef idx="2">
                <a:schemeClr val="accent4"/>
              </a:effectRef>
              <a:fontRef idx="minor">
                <a:schemeClr val="lt1"/>
              </a:fontRef>
            </p:style>
            <p:txBody>
              <a:bodyPr/>
              <a:p>
                <a:endParaRPr lang="zh-CN" altLang="en-US"/>
              </a:p>
            </p:txBody>
          </p:sp>
        </p:grpSp>
        <p:sp>
          <p:nvSpPr>
            <p:cNvPr id="8" name="文本框 7"/>
            <p:cNvSpPr txBox="1"/>
            <p:nvPr/>
          </p:nvSpPr>
          <p:spPr>
            <a:xfrm>
              <a:off x="3285" y="5591"/>
              <a:ext cx="1434" cy="725"/>
            </a:xfrm>
            <a:prstGeom prst="rect">
              <a:avLst/>
            </a:prstGeom>
            <a:noFill/>
          </p:spPr>
          <p:txBody>
            <a:bodyPr wrap="square" rtlCol="0">
              <a:spAutoFit/>
            </a:bodyPr>
            <a:p>
              <a:r>
                <a:rPr lang="zh-CN" altLang="en-US" sz="1200" b="1" spc="130" dirty="0">
                  <a:solidFill>
                    <a:schemeClr val="bg2">
                      <a:lumMod val="25000"/>
                    </a:schemeClr>
                  </a:solidFill>
                  <a:latin typeface="+mn-ea"/>
                  <a:sym typeface="+mn-ea"/>
                </a:rPr>
                <a:t>73张</a:t>
              </a:r>
              <a:r>
                <a:rPr lang="zh-CN" altLang="en-US" sz="1200" spc="130" dirty="0">
                  <a:solidFill>
                    <a:schemeClr val="bg2">
                      <a:lumMod val="25000"/>
                    </a:schemeClr>
                  </a:solidFill>
                  <a:latin typeface="+mn-ea"/>
                  <a:sym typeface="+mn-ea"/>
                </a:rPr>
                <a:t>报表数据开发</a:t>
              </a:r>
              <a:endParaRPr lang="zh-CN" altLang="en-US" sz="1200" spc="130" dirty="0">
                <a:solidFill>
                  <a:schemeClr val="bg2">
                    <a:lumMod val="25000"/>
                  </a:schemeClr>
                </a:solidFill>
                <a:latin typeface="+mn-ea"/>
                <a:sym typeface="+mn-ea"/>
              </a:endParaRPr>
            </a:p>
          </p:txBody>
        </p:sp>
      </p:grpSp>
      <p:sp>
        <p:nvSpPr>
          <p:cNvPr id="23" name="文本框 22"/>
          <p:cNvSpPr txBox="1"/>
          <p:nvPr/>
        </p:nvSpPr>
        <p:spPr>
          <a:xfrm>
            <a:off x="1245870" y="5730240"/>
            <a:ext cx="309880" cy="368300"/>
          </a:xfrm>
          <a:prstGeom prst="rect">
            <a:avLst/>
          </a:prstGeom>
          <a:noFill/>
        </p:spPr>
        <p:txBody>
          <a:bodyPr wrap="none" rtlCol="0">
            <a:spAutoFit/>
          </a:bodyPr>
          <a:p>
            <a:endParaRPr lang="zh-CN" altLang="en-US"/>
          </a:p>
        </p:txBody>
      </p:sp>
      <p:pic>
        <p:nvPicPr>
          <p:cNvPr id="6" name="图片 -2147482601" descr="13t5"/>
          <p:cNvPicPr>
            <a:picLocks noChangeAspect="1"/>
          </p:cNvPicPr>
          <p:nvPr>
            <p:custDataLst>
              <p:tags r:id="rId1"/>
            </p:custDataLst>
          </p:nvPr>
        </p:nvPicPr>
        <p:blipFill>
          <a:blip r:embed="rId2"/>
          <a:stretch>
            <a:fillRect/>
          </a:stretch>
        </p:blipFill>
        <p:spPr>
          <a:xfrm>
            <a:off x="6329680" y="2635250"/>
            <a:ext cx="5186680" cy="2971800"/>
          </a:xfrm>
          <a:prstGeom prst="rect">
            <a:avLst/>
          </a:prstGeom>
          <a:noFill/>
          <a:ln w="9525">
            <a:noFill/>
          </a:ln>
        </p:spPr>
      </p:pic>
      <p:grpSp>
        <p:nvGrpSpPr>
          <p:cNvPr id="9" name="组合 8"/>
          <p:cNvGrpSpPr/>
          <p:nvPr/>
        </p:nvGrpSpPr>
        <p:grpSpPr>
          <a:xfrm>
            <a:off x="3784600" y="3539490"/>
            <a:ext cx="1456055" cy="1003300"/>
            <a:chOff x="6014" y="4749"/>
            <a:chExt cx="2293" cy="1580"/>
          </a:xfrm>
        </p:grpSpPr>
        <p:sp>
          <p:nvSpPr>
            <p:cNvPr id="100" name="文本框 99"/>
            <p:cNvSpPr txBox="1"/>
            <p:nvPr/>
          </p:nvSpPr>
          <p:spPr>
            <a:xfrm>
              <a:off x="6014" y="5604"/>
              <a:ext cx="2293" cy="725"/>
            </a:xfrm>
            <a:prstGeom prst="rect">
              <a:avLst/>
            </a:prstGeom>
            <a:noFill/>
            <a:ln w="9525">
              <a:noFill/>
            </a:ln>
          </p:spPr>
          <p:txBody>
            <a:bodyPr wrap="square">
              <a:spAutoFit/>
            </a:bodyPr>
            <a:p>
              <a:pPr indent="0" fontAlgn="auto"/>
              <a:r>
                <a:rPr lang="zh-CN" sz="1200" b="0">
                  <a:latin typeface="微软雅黑" panose="020B0503020204020204" charset="-122"/>
                  <a:ea typeface="微软雅黑" panose="020B0503020204020204" charset="-122"/>
                </a:rPr>
                <a:t>业务报表开发速度和效率显著提高</a:t>
              </a:r>
              <a:endParaRPr lang="zh-CN" altLang="en-US" sz="1200" b="0">
                <a:latin typeface="微软雅黑" panose="020B0503020204020204" charset="-122"/>
                <a:ea typeface="微软雅黑" panose="020B0503020204020204" charset="-122"/>
              </a:endParaRPr>
            </a:p>
          </p:txBody>
        </p:sp>
        <p:sp>
          <p:nvSpPr>
            <p:cNvPr id="56" name="Freeform 300"/>
            <p:cNvSpPr>
              <a:spLocks noEditPoints="1"/>
            </p:cNvSpPr>
            <p:nvPr/>
          </p:nvSpPr>
          <p:spPr bwMode="auto">
            <a:xfrm>
              <a:off x="6931" y="4749"/>
              <a:ext cx="477" cy="674"/>
            </a:xfrm>
            <a:custGeom>
              <a:avLst/>
              <a:gdLst>
                <a:gd name="T0" fmla="*/ 109 w 172"/>
                <a:gd name="T1" fmla="*/ 51 h 242"/>
                <a:gd name="T2" fmla="*/ 116 w 172"/>
                <a:gd name="T3" fmla="*/ 28 h 242"/>
                <a:gd name="T4" fmla="*/ 132 w 172"/>
                <a:gd name="T5" fmla="*/ 67 h 242"/>
                <a:gd name="T6" fmla="*/ 132 w 172"/>
                <a:gd name="T7" fmla="*/ 176 h 242"/>
                <a:gd name="T8" fmla="*/ 116 w 172"/>
                <a:gd name="T9" fmla="*/ 214 h 242"/>
                <a:gd name="T10" fmla="*/ 109 w 172"/>
                <a:gd name="T11" fmla="*/ 191 h 242"/>
                <a:gd name="T12" fmla="*/ 45 w 172"/>
                <a:gd name="T13" fmla="*/ 191 h 242"/>
                <a:gd name="T14" fmla="*/ 38 w 172"/>
                <a:gd name="T15" fmla="*/ 214 h 242"/>
                <a:gd name="T16" fmla="*/ 23 w 172"/>
                <a:gd name="T17" fmla="*/ 176 h 242"/>
                <a:gd name="T18" fmla="*/ 23 w 172"/>
                <a:gd name="T19" fmla="*/ 67 h 242"/>
                <a:gd name="T20" fmla="*/ 38 w 172"/>
                <a:gd name="T21" fmla="*/ 28 h 242"/>
                <a:gd name="T22" fmla="*/ 45 w 172"/>
                <a:gd name="T23" fmla="*/ 51 h 242"/>
                <a:gd name="T24" fmla="*/ 49 w 172"/>
                <a:gd name="T25" fmla="*/ 38 h 242"/>
                <a:gd name="T26" fmla="*/ 106 w 172"/>
                <a:gd name="T27" fmla="*/ 9 h 242"/>
                <a:gd name="T28" fmla="*/ 58 w 172"/>
                <a:gd name="T29" fmla="*/ 0 h 242"/>
                <a:gd name="T30" fmla="*/ 49 w 172"/>
                <a:gd name="T31" fmla="*/ 38 h 242"/>
                <a:gd name="T32" fmla="*/ 49 w 172"/>
                <a:gd name="T33" fmla="*/ 204 h 242"/>
                <a:gd name="T34" fmla="*/ 58 w 172"/>
                <a:gd name="T35" fmla="*/ 242 h 242"/>
                <a:gd name="T36" fmla="*/ 106 w 172"/>
                <a:gd name="T37" fmla="*/ 233 h 242"/>
                <a:gd name="T38" fmla="*/ 68 w 172"/>
                <a:gd name="T39" fmla="*/ 124 h 242"/>
                <a:gd name="T40" fmla="*/ 78 w 172"/>
                <a:gd name="T41" fmla="*/ 127 h 242"/>
                <a:gd name="T42" fmla="*/ 83 w 172"/>
                <a:gd name="T43" fmla="*/ 133 h 242"/>
                <a:gd name="T44" fmla="*/ 82 w 172"/>
                <a:gd name="T45" fmla="*/ 124 h 242"/>
                <a:gd name="T46" fmla="*/ 102 w 172"/>
                <a:gd name="T47" fmla="*/ 102 h 242"/>
                <a:gd name="T48" fmla="*/ 76 w 172"/>
                <a:gd name="T49" fmla="*/ 116 h 242"/>
                <a:gd name="T50" fmla="*/ 49 w 172"/>
                <a:gd name="T51" fmla="*/ 87 h 242"/>
                <a:gd name="T52" fmla="*/ 72 w 172"/>
                <a:gd name="T53" fmla="*/ 120 h 242"/>
                <a:gd name="T54" fmla="*/ 158 w 172"/>
                <a:gd name="T55" fmla="*/ 106 h 242"/>
                <a:gd name="T56" fmla="*/ 172 w 172"/>
                <a:gd name="T57" fmla="*/ 112 h 242"/>
                <a:gd name="T58" fmla="*/ 166 w 172"/>
                <a:gd name="T59" fmla="*/ 139 h 242"/>
                <a:gd name="T60" fmla="*/ 158 w 172"/>
                <a:gd name="T61" fmla="*/ 106 h 242"/>
                <a:gd name="T62" fmla="*/ 77 w 172"/>
                <a:gd name="T63" fmla="*/ 66 h 242"/>
                <a:gd name="T64" fmla="*/ 22 w 172"/>
                <a:gd name="T65" fmla="*/ 121 h 242"/>
                <a:gd name="T66" fmla="*/ 77 w 172"/>
                <a:gd name="T67" fmla="*/ 177 h 242"/>
                <a:gd name="T68" fmla="*/ 133 w 172"/>
                <a:gd name="T69" fmla="*/ 12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 h="242">
                  <a:moveTo>
                    <a:pt x="77" y="44"/>
                  </a:moveTo>
                  <a:cubicBezTo>
                    <a:pt x="89" y="44"/>
                    <a:pt x="99" y="46"/>
                    <a:pt x="109" y="51"/>
                  </a:cubicBezTo>
                  <a:cubicBezTo>
                    <a:pt x="109" y="28"/>
                    <a:pt x="109" y="28"/>
                    <a:pt x="109" y="28"/>
                  </a:cubicBezTo>
                  <a:cubicBezTo>
                    <a:pt x="116" y="28"/>
                    <a:pt x="116" y="28"/>
                    <a:pt x="116" y="28"/>
                  </a:cubicBezTo>
                  <a:cubicBezTo>
                    <a:pt x="128" y="63"/>
                    <a:pt x="128" y="63"/>
                    <a:pt x="128" y="63"/>
                  </a:cubicBezTo>
                  <a:cubicBezTo>
                    <a:pt x="130" y="64"/>
                    <a:pt x="131" y="65"/>
                    <a:pt x="132" y="67"/>
                  </a:cubicBezTo>
                  <a:cubicBezTo>
                    <a:pt x="146" y="81"/>
                    <a:pt x="154" y="100"/>
                    <a:pt x="154" y="121"/>
                  </a:cubicBezTo>
                  <a:cubicBezTo>
                    <a:pt x="154" y="142"/>
                    <a:pt x="146" y="162"/>
                    <a:pt x="132" y="176"/>
                  </a:cubicBezTo>
                  <a:cubicBezTo>
                    <a:pt x="131" y="177"/>
                    <a:pt x="129" y="178"/>
                    <a:pt x="128" y="179"/>
                  </a:cubicBezTo>
                  <a:cubicBezTo>
                    <a:pt x="116" y="214"/>
                    <a:pt x="116" y="214"/>
                    <a:pt x="116" y="214"/>
                  </a:cubicBezTo>
                  <a:cubicBezTo>
                    <a:pt x="109" y="214"/>
                    <a:pt x="109" y="214"/>
                    <a:pt x="109" y="214"/>
                  </a:cubicBezTo>
                  <a:cubicBezTo>
                    <a:pt x="109" y="191"/>
                    <a:pt x="109" y="191"/>
                    <a:pt x="109" y="191"/>
                  </a:cubicBezTo>
                  <a:cubicBezTo>
                    <a:pt x="99" y="196"/>
                    <a:pt x="89" y="198"/>
                    <a:pt x="77" y="198"/>
                  </a:cubicBezTo>
                  <a:cubicBezTo>
                    <a:pt x="66" y="198"/>
                    <a:pt x="55" y="196"/>
                    <a:pt x="45" y="191"/>
                  </a:cubicBezTo>
                  <a:cubicBezTo>
                    <a:pt x="45" y="214"/>
                    <a:pt x="45" y="214"/>
                    <a:pt x="45" y="214"/>
                  </a:cubicBezTo>
                  <a:cubicBezTo>
                    <a:pt x="38" y="214"/>
                    <a:pt x="38" y="214"/>
                    <a:pt x="38" y="214"/>
                  </a:cubicBezTo>
                  <a:cubicBezTo>
                    <a:pt x="25" y="178"/>
                    <a:pt x="25" y="178"/>
                    <a:pt x="25" y="178"/>
                  </a:cubicBezTo>
                  <a:cubicBezTo>
                    <a:pt x="25" y="177"/>
                    <a:pt x="24" y="176"/>
                    <a:pt x="23" y="176"/>
                  </a:cubicBezTo>
                  <a:cubicBezTo>
                    <a:pt x="9" y="162"/>
                    <a:pt x="0" y="142"/>
                    <a:pt x="0" y="121"/>
                  </a:cubicBezTo>
                  <a:cubicBezTo>
                    <a:pt x="0" y="100"/>
                    <a:pt x="9" y="81"/>
                    <a:pt x="23" y="67"/>
                  </a:cubicBezTo>
                  <a:cubicBezTo>
                    <a:pt x="24" y="66"/>
                    <a:pt x="24" y="65"/>
                    <a:pt x="25" y="64"/>
                  </a:cubicBezTo>
                  <a:cubicBezTo>
                    <a:pt x="38" y="28"/>
                    <a:pt x="38" y="28"/>
                    <a:pt x="38" y="28"/>
                  </a:cubicBezTo>
                  <a:cubicBezTo>
                    <a:pt x="45" y="28"/>
                    <a:pt x="45" y="28"/>
                    <a:pt x="45" y="28"/>
                  </a:cubicBezTo>
                  <a:cubicBezTo>
                    <a:pt x="45" y="51"/>
                    <a:pt x="45" y="51"/>
                    <a:pt x="45" y="51"/>
                  </a:cubicBezTo>
                  <a:cubicBezTo>
                    <a:pt x="55" y="47"/>
                    <a:pt x="66" y="44"/>
                    <a:pt x="77" y="44"/>
                  </a:cubicBezTo>
                  <a:close/>
                  <a:moveTo>
                    <a:pt x="49" y="38"/>
                  </a:moveTo>
                  <a:cubicBezTo>
                    <a:pt x="106" y="38"/>
                    <a:pt x="106" y="38"/>
                    <a:pt x="106" y="38"/>
                  </a:cubicBezTo>
                  <a:cubicBezTo>
                    <a:pt x="106" y="9"/>
                    <a:pt x="106" y="9"/>
                    <a:pt x="106" y="9"/>
                  </a:cubicBezTo>
                  <a:cubicBezTo>
                    <a:pt x="106" y="4"/>
                    <a:pt x="101" y="0"/>
                    <a:pt x="96" y="0"/>
                  </a:cubicBezTo>
                  <a:cubicBezTo>
                    <a:pt x="58" y="0"/>
                    <a:pt x="58" y="0"/>
                    <a:pt x="58" y="0"/>
                  </a:cubicBezTo>
                  <a:cubicBezTo>
                    <a:pt x="53" y="0"/>
                    <a:pt x="49" y="4"/>
                    <a:pt x="49" y="9"/>
                  </a:cubicBezTo>
                  <a:cubicBezTo>
                    <a:pt x="49" y="38"/>
                    <a:pt x="49" y="38"/>
                    <a:pt x="49" y="38"/>
                  </a:cubicBezTo>
                  <a:close/>
                  <a:moveTo>
                    <a:pt x="106" y="204"/>
                  </a:moveTo>
                  <a:cubicBezTo>
                    <a:pt x="49" y="204"/>
                    <a:pt x="49" y="204"/>
                    <a:pt x="49" y="204"/>
                  </a:cubicBezTo>
                  <a:cubicBezTo>
                    <a:pt x="49" y="233"/>
                    <a:pt x="49" y="233"/>
                    <a:pt x="49" y="233"/>
                  </a:cubicBezTo>
                  <a:cubicBezTo>
                    <a:pt x="49" y="238"/>
                    <a:pt x="53" y="242"/>
                    <a:pt x="58" y="242"/>
                  </a:cubicBezTo>
                  <a:cubicBezTo>
                    <a:pt x="96" y="242"/>
                    <a:pt x="96" y="242"/>
                    <a:pt x="96" y="242"/>
                  </a:cubicBezTo>
                  <a:cubicBezTo>
                    <a:pt x="101" y="242"/>
                    <a:pt x="106" y="238"/>
                    <a:pt x="106" y="233"/>
                  </a:cubicBezTo>
                  <a:cubicBezTo>
                    <a:pt x="106" y="204"/>
                    <a:pt x="106" y="204"/>
                    <a:pt x="106" y="204"/>
                  </a:cubicBezTo>
                  <a:close/>
                  <a:moveTo>
                    <a:pt x="68" y="124"/>
                  </a:moveTo>
                  <a:cubicBezTo>
                    <a:pt x="74" y="130"/>
                    <a:pt x="74" y="130"/>
                    <a:pt x="74" y="130"/>
                  </a:cubicBezTo>
                  <a:cubicBezTo>
                    <a:pt x="78" y="127"/>
                    <a:pt x="78" y="127"/>
                    <a:pt x="78" y="127"/>
                  </a:cubicBezTo>
                  <a:cubicBezTo>
                    <a:pt x="78" y="127"/>
                    <a:pt x="78" y="127"/>
                    <a:pt x="78" y="127"/>
                  </a:cubicBezTo>
                  <a:cubicBezTo>
                    <a:pt x="83" y="133"/>
                    <a:pt x="83" y="133"/>
                    <a:pt x="83" y="133"/>
                  </a:cubicBezTo>
                  <a:cubicBezTo>
                    <a:pt x="87" y="130"/>
                    <a:pt x="87" y="130"/>
                    <a:pt x="87" y="130"/>
                  </a:cubicBezTo>
                  <a:cubicBezTo>
                    <a:pt x="82" y="124"/>
                    <a:pt x="82" y="124"/>
                    <a:pt x="82" y="124"/>
                  </a:cubicBezTo>
                  <a:cubicBezTo>
                    <a:pt x="83" y="123"/>
                    <a:pt x="83" y="122"/>
                    <a:pt x="83" y="121"/>
                  </a:cubicBezTo>
                  <a:cubicBezTo>
                    <a:pt x="102" y="102"/>
                    <a:pt x="102" y="102"/>
                    <a:pt x="102" y="102"/>
                  </a:cubicBezTo>
                  <a:cubicBezTo>
                    <a:pt x="96" y="96"/>
                    <a:pt x="96" y="96"/>
                    <a:pt x="96" y="96"/>
                  </a:cubicBezTo>
                  <a:cubicBezTo>
                    <a:pt x="76" y="116"/>
                    <a:pt x="76" y="116"/>
                    <a:pt x="76" y="116"/>
                  </a:cubicBezTo>
                  <a:cubicBezTo>
                    <a:pt x="52" y="84"/>
                    <a:pt x="52" y="84"/>
                    <a:pt x="52" y="84"/>
                  </a:cubicBezTo>
                  <a:cubicBezTo>
                    <a:pt x="49" y="87"/>
                    <a:pt x="49" y="87"/>
                    <a:pt x="49" y="87"/>
                  </a:cubicBezTo>
                  <a:cubicBezTo>
                    <a:pt x="72" y="118"/>
                    <a:pt x="72" y="118"/>
                    <a:pt x="72" y="118"/>
                  </a:cubicBezTo>
                  <a:cubicBezTo>
                    <a:pt x="72" y="119"/>
                    <a:pt x="72" y="119"/>
                    <a:pt x="72" y="120"/>
                  </a:cubicBezTo>
                  <a:cubicBezTo>
                    <a:pt x="68" y="124"/>
                    <a:pt x="68" y="124"/>
                    <a:pt x="68" y="124"/>
                  </a:cubicBezTo>
                  <a:close/>
                  <a:moveTo>
                    <a:pt x="158" y="106"/>
                  </a:moveTo>
                  <a:cubicBezTo>
                    <a:pt x="166" y="106"/>
                    <a:pt x="166" y="106"/>
                    <a:pt x="166" y="106"/>
                  </a:cubicBezTo>
                  <a:cubicBezTo>
                    <a:pt x="169" y="106"/>
                    <a:pt x="172" y="109"/>
                    <a:pt x="172" y="112"/>
                  </a:cubicBezTo>
                  <a:cubicBezTo>
                    <a:pt x="172" y="133"/>
                    <a:pt x="172" y="133"/>
                    <a:pt x="172" y="133"/>
                  </a:cubicBezTo>
                  <a:cubicBezTo>
                    <a:pt x="172" y="136"/>
                    <a:pt x="169" y="139"/>
                    <a:pt x="166" y="139"/>
                  </a:cubicBezTo>
                  <a:cubicBezTo>
                    <a:pt x="158" y="139"/>
                    <a:pt x="158" y="139"/>
                    <a:pt x="158" y="139"/>
                  </a:cubicBezTo>
                  <a:cubicBezTo>
                    <a:pt x="158" y="106"/>
                    <a:pt x="158" y="106"/>
                    <a:pt x="158" y="106"/>
                  </a:cubicBezTo>
                  <a:close/>
                  <a:moveTo>
                    <a:pt x="117" y="82"/>
                  </a:moveTo>
                  <a:cubicBezTo>
                    <a:pt x="107" y="72"/>
                    <a:pt x="93" y="66"/>
                    <a:pt x="77" y="66"/>
                  </a:cubicBezTo>
                  <a:cubicBezTo>
                    <a:pt x="62" y="66"/>
                    <a:pt x="48" y="72"/>
                    <a:pt x="38" y="82"/>
                  </a:cubicBezTo>
                  <a:cubicBezTo>
                    <a:pt x="28" y="92"/>
                    <a:pt x="22" y="106"/>
                    <a:pt x="22" y="121"/>
                  </a:cubicBezTo>
                  <a:cubicBezTo>
                    <a:pt x="22" y="136"/>
                    <a:pt x="28" y="150"/>
                    <a:pt x="38" y="160"/>
                  </a:cubicBezTo>
                  <a:cubicBezTo>
                    <a:pt x="48" y="170"/>
                    <a:pt x="62" y="177"/>
                    <a:pt x="77" y="177"/>
                  </a:cubicBezTo>
                  <a:cubicBezTo>
                    <a:pt x="93" y="177"/>
                    <a:pt x="107" y="170"/>
                    <a:pt x="117" y="160"/>
                  </a:cubicBezTo>
                  <a:cubicBezTo>
                    <a:pt x="127" y="150"/>
                    <a:pt x="133" y="136"/>
                    <a:pt x="133" y="121"/>
                  </a:cubicBezTo>
                  <a:cubicBezTo>
                    <a:pt x="133" y="106"/>
                    <a:pt x="127" y="92"/>
                    <a:pt x="117" y="82"/>
                  </a:cubicBezTo>
                  <a:close/>
                </a:path>
              </a:pathLst>
            </a:custGeom>
          </p:spPr>
          <p:style>
            <a:lnRef idx="0">
              <a:schemeClr val="dk1"/>
            </a:lnRef>
            <a:fillRef idx="3">
              <a:schemeClr val="dk1"/>
            </a:fillRef>
            <a:effectRef idx="3">
              <a:schemeClr val="dk1"/>
            </a:effectRef>
            <a:fontRef idx="minor">
              <a:schemeClr val="lt1"/>
            </a:fontRef>
          </p:style>
          <p:txBody>
            <a:bodyPr lIns="80296" tIns="40148" rIns="80296" bIns="40148"/>
            <a:p>
              <a:pPr eaLnBrk="1" fontAlgn="auto" hangingPunct="1">
                <a:spcBef>
                  <a:spcPts val="0"/>
                </a:spcBef>
                <a:spcAft>
                  <a:spcPts val="0"/>
                </a:spcAft>
                <a:defRPr/>
              </a:pPr>
              <a:endParaRPr lang="zh-CN" altLang="en-US" sz="1580">
                <a:solidFill>
                  <a:prstClr val="black"/>
                </a:solidFill>
                <a:latin typeface="Calibri" panose="020F0502020204030204"/>
                <a:ea typeface="+mn-ea"/>
              </a:endParaRPr>
            </a:p>
          </p:txBody>
        </p:sp>
      </p:grpSp>
      <p:sp>
        <p:nvSpPr>
          <p:cNvPr id="10" name="文本框 9"/>
          <p:cNvSpPr txBox="1"/>
          <p:nvPr/>
        </p:nvSpPr>
        <p:spPr>
          <a:xfrm>
            <a:off x="6386830" y="1500505"/>
            <a:ext cx="5125085" cy="1086485"/>
          </a:xfrm>
          <a:prstGeom prst="rect">
            <a:avLst/>
          </a:prstGeom>
          <a:noFill/>
        </p:spPr>
        <p:txBody>
          <a:bodyPr wrap="square" rtlCol="0" anchor="t">
            <a:spAutoFit/>
          </a:bodyPr>
          <a:p>
            <a:pPr algn="l" fontAlgn="auto">
              <a:lnSpc>
                <a:spcPct val="150000"/>
              </a:lnSpc>
              <a:spcAft>
                <a:spcPts val="2000"/>
              </a:spcAft>
            </a:pPr>
            <a:r>
              <a:rPr lang="en-US" altLang="zh-CN" b="1" spc="130" dirty="0">
                <a:solidFill>
                  <a:srgbClr val="0557CD"/>
                </a:solidFill>
                <a:latin typeface="+mn-ea"/>
                <a:sym typeface="+mn-ea"/>
              </a:rPr>
              <a:t>2</a:t>
            </a:r>
            <a:r>
              <a:rPr lang="zh-CN" altLang="en-US" b="1" spc="130" dirty="0">
                <a:solidFill>
                  <a:srgbClr val="0557CD"/>
                </a:solidFill>
                <a:latin typeface="+mn-ea"/>
                <a:sym typeface="+mn-ea"/>
              </a:rPr>
              <a:t>）人才画像应用场景成果</a:t>
            </a:r>
            <a:endParaRPr lang="zh-CN" altLang="en-US" b="1" spc="130" dirty="0">
              <a:solidFill>
                <a:srgbClr val="0557CD"/>
              </a:solidFill>
              <a:latin typeface="+mn-ea"/>
              <a:sym typeface="+mn-ea"/>
            </a:endParaRPr>
          </a:p>
          <a:p>
            <a:pPr algn="l">
              <a:lnSpc>
                <a:spcPct val="150000"/>
              </a:lnSpc>
              <a:buClrTx/>
              <a:buSzTx/>
              <a:buFontTx/>
            </a:pPr>
            <a:r>
              <a:rPr lang="zh-CN" altLang="en-US" sz="1400" spc="130" dirty="0">
                <a:solidFill>
                  <a:schemeClr val="bg2">
                    <a:lumMod val="25000"/>
                  </a:schemeClr>
                </a:solidFill>
                <a:latin typeface="+mn-ea"/>
                <a:sym typeface="+mn-ea"/>
              </a:rPr>
              <a:t>从治理后的数据资产中构建以员工为主题的画像应用</a:t>
            </a:r>
            <a:endParaRPr lang="zh-CN" altLang="en-US" sz="1400" spc="130" dirty="0">
              <a:solidFill>
                <a:schemeClr val="bg2">
                  <a:lumMod val="25000"/>
                </a:schemeClr>
              </a:solidFill>
              <a:latin typeface="+mn-ea"/>
              <a:sym typeface="+mn-ea"/>
            </a:endParaRPr>
          </a:p>
        </p:txBody>
      </p:sp>
      <p:cxnSp>
        <p:nvCxnSpPr>
          <p:cNvPr id="11" name="直接连接符 10"/>
          <p:cNvCxnSpPr/>
          <p:nvPr/>
        </p:nvCxnSpPr>
        <p:spPr>
          <a:xfrm>
            <a:off x="5969635" y="1420495"/>
            <a:ext cx="0" cy="4399915"/>
          </a:xfrm>
          <a:prstGeom prst="line">
            <a:avLst/>
          </a:prstGeom>
          <a:ln>
            <a:solidFill>
              <a:srgbClr val="0557CD"/>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612900" y="2162175"/>
            <a:ext cx="10064750" cy="829945"/>
          </a:xfrm>
          <a:prstGeom prst="rect">
            <a:avLst/>
          </a:prstGeom>
          <a:noFill/>
        </p:spPr>
        <p:txBody>
          <a:bodyPr>
            <a:spAutoFit/>
          </a:bodyPr>
          <a:p>
            <a:pPr marR="0" defTabSz="457200" eaLnBrk="1" fontAlgn="auto" hangingPunct="1">
              <a:spcBef>
                <a:spcPts val="0"/>
              </a:spcBef>
              <a:spcAft>
                <a:spcPts val="0"/>
              </a:spcAft>
              <a:buClrTx/>
              <a:buSzTx/>
              <a:buFontTx/>
              <a:buNone/>
              <a:defRPr/>
            </a:pPr>
            <a:r>
              <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rPr>
              <a:t>感谢观看！</a:t>
            </a:r>
            <a:endPar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附录A：主讲教师林子雨简介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7047" name="Picture 10" descr="I:\厦大教师\照片\个人形象照\林子雨证件照2016版（西装低分辨）.jpg"/>
          <p:cNvPicPr>
            <a:picLocks noChangeAspect="1"/>
          </p:cNvPicPr>
          <p:nvPr/>
        </p:nvPicPr>
        <p:blipFill>
          <a:blip r:embed="rId6"/>
          <a:stretch>
            <a:fillRect/>
          </a:stretch>
        </p:blipFill>
        <p:spPr>
          <a:xfrm>
            <a:off x="1159510" y="1443990"/>
            <a:ext cx="1115695" cy="1543050"/>
          </a:xfrm>
          <a:prstGeom prst="rect">
            <a:avLst/>
          </a:prstGeom>
          <a:noFill/>
          <a:ln w="9525">
            <a:noFill/>
          </a:ln>
        </p:spPr>
      </p:pic>
      <p:sp>
        <p:nvSpPr>
          <p:cNvPr id="87043" name="Text Box 5"/>
          <p:cNvSpPr txBox="1"/>
          <p:nvPr/>
        </p:nvSpPr>
        <p:spPr>
          <a:xfrm>
            <a:off x="2456815" y="1524000"/>
            <a:ext cx="6075045" cy="1597660"/>
          </a:xfrm>
          <a:prstGeom prst="rect">
            <a:avLst/>
          </a:prstGeom>
          <a:noFill/>
          <a:ln w="9525">
            <a:noFill/>
          </a:ln>
        </p:spPr>
        <p:txBody>
          <a:bodyPr lIns="121914" tIns="60957" rIns="121914" bIns="60957" anchor="t" anchorCtr="0">
            <a:spAutoFit/>
          </a:bodyPr>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单位：厦门大学计算机科学系</a:t>
            </a:r>
            <a:endParaRPr lang="zh-CN" altLang="en-US"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cs typeface="微软雅黑" panose="020B0503020204020204" charset="-122"/>
              </a:rPr>
              <a:t>E-mail: ziyulin@xmu.edu.cn</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个人网页：</a:t>
            </a:r>
            <a:r>
              <a:rPr lang="en-US" altLang="zh-CN" sz="1600" b="1" dirty="0">
                <a:latin typeface="微软雅黑" panose="020B0503020204020204" charset="-122"/>
                <a:ea typeface="微软雅黑" panose="020B0503020204020204" charset="-122"/>
                <a:cs typeface="微软雅黑" panose="020B0503020204020204" charset="-122"/>
              </a:rPr>
              <a:t>http://dblab.xmu.edu.cn/post/linziyu</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数据库实验室网站：</a:t>
            </a:r>
            <a:r>
              <a:rPr lang="en-US" altLang="zh-CN" sz="1600" b="1" dirty="0">
                <a:latin typeface="微软雅黑" panose="020B0503020204020204" charset="-122"/>
                <a:ea typeface="微软雅黑" panose="020B0503020204020204" charset="-122"/>
                <a:cs typeface="微软雅黑" panose="020B0503020204020204" charset="-122"/>
              </a:rPr>
              <a:t>http://dblab.xmu.edu.cn</a:t>
            </a:r>
            <a:endParaRPr lang="en-US" altLang="zh-CN" sz="1600" b="1" dirty="0">
              <a:latin typeface="微软雅黑" panose="020B0503020204020204" charset="-122"/>
              <a:ea typeface="微软雅黑" panose="020B0503020204020204" charset="-122"/>
              <a:cs typeface="微软雅黑" panose="020B0503020204020204" charset="-122"/>
            </a:endParaRPr>
          </a:p>
        </p:txBody>
      </p:sp>
      <p:sp>
        <p:nvSpPr>
          <p:cNvPr id="87046" name="TextBox 14"/>
          <p:cNvSpPr txBox="1"/>
          <p:nvPr/>
        </p:nvSpPr>
        <p:spPr>
          <a:xfrm>
            <a:off x="9465310" y="2976880"/>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扫一扫访问个人主页</a:t>
            </a:r>
            <a:endParaRPr lang="zh-CN" altLang="en-US" sz="1000" b="1" dirty="0">
              <a:latin typeface="等线" panose="02010600030101010101" pitchFamily="2" charset="-122"/>
              <a:ea typeface="等线" panose="02010600030101010101" pitchFamily="2" charset="-122"/>
            </a:endParaRPr>
          </a:p>
        </p:txBody>
      </p:sp>
      <p:pic>
        <p:nvPicPr>
          <p:cNvPr id="87048" name="Picture 2" descr="https://qr.api.cli.im/qr?data=http%253A%252F%252Fdblab.xmu.edu.cn%252Fpost%252Flinziyu%252F&amp;level=H&amp;transparent=false&amp;bgcolor=%23ffffff&amp;forecolor=%23000000&amp;blockpixel=12&amp;marginblock=1&amp;logourl=http%3A%2F%2Foss-cn-hangzhou.aliyuncs.com%2Fpublic-cli%2Ffree%2Fa6e5a8dd8f1a29a06a4732e462987dff1545990480.png&amp;size=260&amp;kid=cliim&amp;key=3e7dd29a67ccc0c73c473e77f9ea6128"/>
          <p:cNvPicPr>
            <a:picLocks noChangeAspect="1"/>
          </p:cNvPicPr>
          <p:nvPr/>
        </p:nvPicPr>
        <p:blipFill>
          <a:blip r:embed="rId7"/>
          <a:stretch>
            <a:fillRect/>
          </a:stretch>
        </p:blipFill>
        <p:spPr>
          <a:xfrm>
            <a:off x="9465310" y="1443990"/>
            <a:ext cx="1567180" cy="1567180"/>
          </a:xfrm>
          <a:prstGeom prst="rect">
            <a:avLst/>
          </a:prstGeom>
          <a:noFill/>
          <a:ln w="9525">
            <a:noFill/>
          </a:ln>
        </p:spPr>
      </p:pic>
      <p:sp>
        <p:nvSpPr>
          <p:cNvPr id="87045" name="Text Box 13"/>
          <p:cNvSpPr txBox="1"/>
          <p:nvPr/>
        </p:nvSpPr>
        <p:spPr>
          <a:xfrm>
            <a:off x="1159510" y="3314700"/>
            <a:ext cx="9873615" cy="3167380"/>
          </a:xfrm>
          <a:prstGeom prst="rect">
            <a:avLst/>
          </a:prstGeom>
          <a:noFill/>
          <a:ln w="9525">
            <a:noFill/>
          </a:ln>
        </p:spPr>
        <p:txBody>
          <a:bodyPr wrap="square" lIns="121914" tIns="60957" rIns="121914" bIns="60957" anchor="t" anchorCtr="0">
            <a:spAutoFit/>
          </a:bodyPr>
          <a:p>
            <a:pPr>
              <a:lnSpc>
                <a:spcPct val="150000"/>
              </a:lnSpc>
            </a:pPr>
            <a:r>
              <a:rPr lang="zh-CN" altLang="en-US" sz="1200" b="1" dirty="0">
                <a:latin typeface="等线" panose="02010600030101010101" pitchFamily="2" charset="-122"/>
                <a:ea typeface="等线" panose="02010600030101010101" pitchFamily="2" charset="-122"/>
                <a:cs typeface="等线" panose="02010600030101010101" pitchFamily="2" charset="-122"/>
              </a:rPr>
              <a:t>林子雨，男，</a:t>
            </a:r>
            <a:r>
              <a:rPr lang="en-US" altLang="zh-CN" sz="1200" b="1" dirty="0">
                <a:latin typeface="等线" panose="02010600030101010101" pitchFamily="2" charset="-122"/>
                <a:ea typeface="等线" panose="02010600030101010101" pitchFamily="2" charset="-122"/>
                <a:cs typeface="等线" panose="02010600030101010101" pitchFamily="2" charset="-122"/>
              </a:rPr>
              <a:t>1978</a:t>
            </a:r>
            <a:r>
              <a:rPr lang="zh-CN" altLang="en-US" sz="1200" b="1" dirty="0">
                <a:latin typeface="等线" panose="02010600030101010101" pitchFamily="2" charset="-122"/>
                <a:ea typeface="等线" panose="02010600030101010101" pitchFamily="2" charset="-122"/>
                <a:cs typeface="等线" panose="02010600030101010101" pitchFamily="2" charset="-122"/>
              </a:rPr>
              <a:t>年出生，博士（毕业于北京大学），全国高校知名大数据教师，入选</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年高校计算机专业优秀教师奖励计划</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，现为厦门大学计算机科学与技术系副教授，中国计算机学会数据库专业委员会委员，中国计算机学会信息系统专业委员会委员。厦门大学数据库实验室负责人，</a:t>
            </a:r>
            <a:r>
              <a:rPr lang="en-US" altLang="zh-CN" sz="1200" b="1" dirty="0">
                <a:latin typeface="等线" panose="02010600030101010101" pitchFamily="2" charset="-122"/>
                <a:ea typeface="等线" panose="02010600030101010101" pitchFamily="2" charset="-122"/>
                <a:cs typeface="等线" panose="02010600030101010101" pitchFamily="2" charset="-122"/>
              </a:rPr>
              <a:t>2013</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2017</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年度和</a:t>
            </a:r>
            <a:r>
              <a:rPr lang="en-US" altLang="zh-CN" sz="1200" b="1" dirty="0">
                <a:latin typeface="等线" panose="02010600030101010101" pitchFamily="2" charset="-122"/>
                <a:ea typeface="等线" panose="02010600030101010101" pitchFamily="2" charset="-122"/>
                <a:cs typeface="等线" panose="02010600030101010101" pitchFamily="2" charset="-122"/>
              </a:rPr>
              <a:t>2023</a:t>
            </a:r>
            <a:r>
              <a:rPr lang="zh-CN" altLang="en-US" sz="1200" b="1" dirty="0">
                <a:latin typeface="等线" panose="02010600030101010101" pitchFamily="2" charset="-122"/>
                <a:ea typeface="等线" panose="02010600030101010101" pitchFamily="2" charset="-122"/>
                <a:cs typeface="等线" panose="02010600030101010101" pitchFamily="2" charset="-122"/>
              </a:rPr>
              <a:t>年度厦门大学教学类奖教金获得者，荣获</a:t>
            </a:r>
            <a:r>
              <a:rPr lang="en-US" altLang="zh-CN" sz="1200" b="1" dirty="0">
                <a:latin typeface="等线" panose="02010600030101010101" pitchFamily="2" charset="-122"/>
                <a:ea typeface="等线" panose="02010600030101010101" pitchFamily="2" charset="-122"/>
                <a:cs typeface="等线" panose="02010600030101010101" pitchFamily="2" charset="-122"/>
              </a:rPr>
              <a:t>2022</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年福建省高等教育教学成果奖特等奖、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年福建省高等教育教学教学成果奖二等奖、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年国家精品在线开放课程、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年国家级线上一流本科课程。主要研究方向为大数据和云计算，并以第一作者身份在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软件学报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计算机研究与发展</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等国家重点期刊以及国际学术会议上发表多篇学术论文。作为项目负责人主持的科研项目包括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项国家自然科学青年基金项目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(No.61303004)</a:t>
            </a:r>
            <a:r>
              <a:rPr lang="zh-CN" altLang="en-US" sz="1200" b="1" dirty="0">
                <a:latin typeface="等线" panose="02010600030101010101" pitchFamily="2" charset="-122"/>
                <a:ea typeface="等线" panose="02010600030101010101" pitchFamily="2" charset="-122"/>
                <a:cs typeface="等线" panose="02010600030101010101" pitchFamily="2" charset="-122"/>
              </a:rPr>
              <a:t>、</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项福建省自然科学青年基金项目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(No.2013J05099)</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项中央高校基本科研业务费项目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(No.2011121049)</a:t>
            </a:r>
            <a:r>
              <a:rPr lang="zh-CN" altLang="en-US" sz="1200" b="1" dirty="0">
                <a:latin typeface="等线" panose="02010600030101010101" pitchFamily="2" charset="-122"/>
                <a:ea typeface="等线" panose="02010600030101010101" pitchFamily="2" charset="-122"/>
                <a:cs typeface="等线" panose="02010600030101010101" pitchFamily="2" charset="-122"/>
              </a:rPr>
              <a:t>，主持的教改课题包括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年福建省教改课题、</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年教育部产学协作育人项目和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年教育部新工科教改项目，同时，作为课题负责人完成了国家发改委城市信息化重大课题、国家物联网重大应用示范工程区域试点泉州市工作方案、</a:t>
            </a:r>
            <a:r>
              <a:rPr lang="en-US" altLang="zh-CN" sz="1200" b="1" dirty="0">
                <a:latin typeface="等线" panose="02010600030101010101" pitchFamily="2" charset="-122"/>
                <a:ea typeface="等线" panose="02010600030101010101" pitchFamily="2" charset="-122"/>
                <a:cs typeface="等线" panose="02010600030101010101" pitchFamily="2" charset="-122"/>
              </a:rPr>
              <a:t>2015</a:t>
            </a:r>
            <a:r>
              <a:rPr lang="zh-CN" altLang="en-US" sz="1200" b="1" dirty="0">
                <a:latin typeface="等线" panose="02010600030101010101" pitchFamily="2" charset="-122"/>
                <a:ea typeface="等线" panose="02010600030101010101" pitchFamily="2" charset="-122"/>
                <a:cs typeface="等线" panose="02010600030101010101" pitchFamily="2" charset="-122"/>
              </a:rPr>
              <a:t>泉州市互联网经济调研等课题。编著出版了</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大数据技术原理与应用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a:t>
            </a:r>
            <a:r>
              <a:rPr lang="en-US" altLang="zh-CN" sz="1200" b="1" dirty="0">
                <a:latin typeface="等线" panose="02010600030101010101" pitchFamily="2" charset="-122"/>
                <a:ea typeface="等线" panose="02010600030101010101" pitchFamily="2" charset="-122"/>
                <a:cs typeface="等线" panose="02010600030101010101" pitchFamily="2" charset="-122"/>
              </a:rPr>
              <a:t>13</a:t>
            </a:r>
            <a:r>
              <a:rPr lang="zh-CN" altLang="en-US" sz="1200" b="1" dirty="0">
                <a:latin typeface="等线" panose="02010600030101010101" pitchFamily="2" charset="-122"/>
                <a:ea typeface="等线" panose="02010600030101010101" pitchFamily="2" charset="-122"/>
                <a:cs typeface="等线" panose="02010600030101010101" pitchFamily="2" charset="-122"/>
              </a:rPr>
              <a:t>本大数据系列教材，被国内</a:t>
            </a:r>
            <a:r>
              <a:rPr lang="en-US" altLang="zh-CN" sz="1200" b="1" dirty="0">
                <a:latin typeface="等线" panose="02010600030101010101" pitchFamily="2" charset="-122"/>
                <a:ea typeface="等线" panose="02010600030101010101" pitchFamily="2" charset="-122"/>
                <a:cs typeface="等线" panose="02010600030101010101" pitchFamily="2" charset="-122"/>
              </a:rPr>
              <a:t>500</a:t>
            </a:r>
            <a:r>
              <a:rPr lang="zh-CN" altLang="en-US" sz="1200" b="1" dirty="0">
                <a:latin typeface="等线" panose="02010600030101010101" pitchFamily="2" charset="-122"/>
                <a:ea typeface="等线" panose="02010600030101010101" pitchFamily="2" charset="-122"/>
                <a:cs typeface="等线" panose="02010600030101010101" pitchFamily="2" charset="-122"/>
              </a:rPr>
              <a:t>多所高校采用；建设了国内高校首个大数据课程公共服务平台，为教师教学和学生学习大数据课程提供全方位、一站式服务，年访问量超过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400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万次，累计访问量超过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2500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万次。建设的大数据系列MOOC课程入选“2023年教育部国家智慧教育公共服务平台应用典型案例”。</a:t>
            </a:r>
            <a:endParaRPr lang="zh-CN" altLang="en-US" sz="1200" b="1" dirty="0">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附录B：大数据学习路线图</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8066" name="Picture 2" descr="http://dblab.xmu.edu.cn/wp-content/uploads/2017/04/%E5%AD%A6%E4%B9%A0%E8%B7%AF%E7%BA%BF%E5%9B%BELOGO.jpg">
            <a:hlinkClick r:id="rId6"/>
          </p:cNvPr>
          <p:cNvPicPr>
            <a:picLocks noChangeAspect="1"/>
          </p:cNvPicPr>
          <p:nvPr/>
        </p:nvPicPr>
        <p:blipFill>
          <a:blip r:embed="rId7"/>
          <a:stretch>
            <a:fillRect/>
          </a:stretch>
        </p:blipFill>
        <p:spPr>
          <a:xfrm>
            <a:off x="1186180" y="1478915"/>
            <a:ext cx="9809480" cy="3900170"/>
          </a:xfrm>
          <a:prstGeom prst="rect">
            <a:avLst/>
          </a:prstGeom>
          <a:noFill/>
          <a:ln w="9525">
            <a:noFill/>
          </a:ln>
          <a:effectLst>
            <a:reflection blurRad="6350" stA="52000" endA="300" endPos="6000" dir="5400000" sy="-100000" algn="bl" rotWithShape="0"/>
          </a:effectLst>
        </p:spPr>
      </p:pic>
      <p:sp>
        <p:nvSpPr>
          <p:cNvPr id="4" name="Title 6"/>
          <p:cNvSpPr txBox="1"/>
          <p:nvPr>
            <p:custDataLst>
              <p:tags r:id="rId8"/>
            </p:custDataLst>
          </p:nvPr>
        </p:nvSpPr>
        <p:spPr>
          <a:xfrm>
            <a:off x="1049973" y="5669280"/>
            <a:ext cx="10092055" cy="32893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大数据学习路线图访问地址：http://dblab.xmu.edu.cn/post/10164/</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附录C：林子雨大数据系列教材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itle 6"/>
          <p:cNvSpPr txBox="1"/>
          <p:nvPr>
            <p:custDataLst>
              <p:tags r:id="rId6"/>
            </p:custDataLst>
          </p:nvPr>
        </p:nvSpPr>
        <p:spPr>
          <a:xfrm>
            <a:off x="1050290" y="5669280"/>
            <a:ext cx="10092055" cy="50292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了解全部教材信息：http://dblab.xmu.edu.cn/post/bigdatabook/</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pic>
        <p:nvPicPr>
          <p:cNvPr id="66" name="图片 66" descr="一套教材"/>
          <p:cNvPicPr>
            <a:picLocks noChangeAspect="1"/>
          </p:cNvPicPr>
          <p:nvPr/>
        </p:nvPicPr>
        <p:blipFill>
          <a:blip r:embed="rId7"/>
          <a:stretch>
            <a:fillRect/>
          </a:stretch>
        </p:blipFill>
        <p:spPr>
          <a:xfrm>
            <a:off x="1551305" y="1172845"/>
            <a:ext cx="9089390" cy="431038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附录D：</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《大数据导论（通识课版，第2版）》教材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1348105" y="3509010"/>
            <a:ext cx="7400290" cy="1957070"/>
          </a:xfrm>
          <a:prstGeom prst="rect">
            <a:avLst/>
          </a:prstGeom>
          <a:noFill/>
          <a:ln w="9525">
            <a:noFill/>
          </a:ln>
        </p:spPr>
        <p:txBody>
          <a:bodyPr wrap="square" lIns="121914" tIns="60957" rIns="121914" bIns="60957" anchor="t" anchorCtr="0">
            <a:noAutofit/>
          </a:bodyPr>
          <a:p>
            <a:pPr indent="0">
              <a:lnSpc>
                <a:spcPct val="130000"/>
              </a:lnSpc>
              <a:buFont typeface="Wingdings" panose="05000000000000000000" charset="0"/>
              <a:buNone/>
            </a:pPr>
            <a:r>
              <a:rPr lang="zh-CN" altLang="zh-CN" dirty="0">
                <a:latin typeface="微软雅黑" panose="020B0503020204020204" charset="-122"/>
                <a:ea typeface="微软雅黑" panose="020B0503020204020204" charset="-122"/>
                <a:sym typeface="+mn-ea"/>
              </a:rPr>
              <a:t>本课程旨在实现以下几个培养目标：</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引导学生步入大数据时代，积极投身大数据</a:t>
            </a:r>
            <a:r>
              <a:rPr lang="zh-CN" altLang="en-US" dirty="0">
                <a:latin typeface="微软雅黑" panose="020B0503020204020204" charset="-122"/>
                <a:ea typeface="微软雅黑" panose="020B0503020204020204" charset="-122"/>
                <a:sym typeface="+mn-ea"/>
              </a:rPr>
              <a:t>的</a:t>
            </a:r>
            <a:r>
              <a:rPr lang="zh-CN" altLang="zh-CN" dirty="0">
                <a:latin typeface="微软雅黑" panose="020B0503020204020204" charset="-122"/>
                <a:ea typeface="微软雅黑" panose="020B0503020204020204" charset="-122"/>
                <a:sym typeface="+mn-ea"/>
              </a:rPr>
              <a:t>变革浪潮之中</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了解大数据概念，培养大数据思维，养成数据安全意识</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认识大数据伦理，努力使自己的行为符合大数据伦理规范要求</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熟悉大数据应用，探寻大数据与自己专业的应用结合点</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激发学生基于大数据的创新创业热情</a:t>
            </a:r>
            <a:endParaRPr lang="zh-CN" altLang="zh-CN" dirty="0">
              <a:latin typeface="微软雅黑" panose="020B0503020204020204" charset="-122"/>
              <a:ea typeface="微软雅黑" panose="020B0503020204020204" charset="-122"/>
              <a:sym typeface="+mn-ea"/>
            </a:endParaRPr>
          </a:p>
          <a:p>
            <a:pPr>
              <a:buFont typeface="Wingdings" panose="05000000000000000000" pitchFamily="2" charset="2"/>
              <a:buChar char="p"/>
            </a:pP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a:p>
            <a:pPr indent="0">
              <a:buFont typeface="Wingdings" panose="05000000000000000000" pitchFamily="2" charset="2"/>
              <a:buNone/>
            </a:pPr>
            <a:r>
              <a:rPr lang="zh-CN" altLang="zh-CN" sz="1600" b="1" dirty="0">
                <a:latin typeface="微软雅黑" panose="020B0503020204020204" charset="-122"/>
                <a:ea typeface="微软雅黑" panose="020B0503020204020204" charset="-122"/>
                <a:cs typeface="等线" panose="02010600030101010101" pitchFamily="2" charset="-122"/>
                <a:sym typeface="+mn-ea"/>
              </a:rPr>
              <a:t>教材官网：https://dblab.xmu.edu.cn/post/bigdataintroduction2/</a:t>
            </a: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p:txBody>
      </p:sp>
      <p:pic>
        <p:nvPicPr>
          <p:cNvPr id="28678" name="图片 1" descr="大数据导论（通识课版，第2版）教材立体封面"/>
          <p:cNvPicPr>
            <a:picLocks noChangeAspect="1"/>
          </p:cNvPicPr>
          <p:nvPr/>
        </p:nvPicPr>
        <p:blipFill>
          <a:blip r:embed="rId6"/>
          <a:stretch>
            <a:fillRect/>
          </a:stretch>
        </p:blipFill>
        <p:spPr>
          <a:xfrm>
            <a:off x="8721725" y="1548130"/>
            <a:ext cx="2855913" cy="3568700"/>
          </a:xfrm>
          <a:prstGeom prst="rect">
            <a:avLst/>
          </a:prstGeom>
          <a:noFill/>
          <a:ln w="9525">
            <a:noFill/>
          </a:ln>
        </p:spPr>
      </p:pic>
      <p:pic>
        <p:nvPicPr>
          <p:cNvPr id="2" name="图片 1"/>
          <p:cNvPicPr/>
          <p:nvPr/>
        </p:nvPicPr>
        <p:blipFill>
          <a:blip r:embed="rId7"/>
        </p:blipFill>
        <p:spPr>
          <a:xfrm>
            <a:off x="9421654" y="4894104"/>
            <a:ext cx="1838642" cy="1838642"/>
          </a:xfrm>
          <a:prstGeom prst="rect">
            <a:avLst/>
          </a:prstGeom>
        </p:spPr>
      </p:pic>
      <p:sp>
        <p:nvSpPr>
          <p:cNvPr id="28677" name="TextBox 6"/>
          <p:cNvSpPr txBox="1"/>
          <p:nvPr/>
        </p:nvSpPr>
        <p:spPr>
          <a:xfrm>
            <a:off x="1417638" y="2198053"/>
            <a:ext cx="5253355" cy="922020"/>
          </a:xfrm>
          <a:prstGeom prst="rect">
            <a:avLst/>
          </a:prstGeom>
          <a:noFill/>
          <a:ln w="9525">
            <a:noFill/>
          </a:ln>
        </p:spPr>
        <p:txBody>
          <a:bodyPr wrap="none" anchor="t" anchorCtr="0">
            <a:spAutoFit/>
          </a:bodyPr>
          <a:p>
            <a:pPr algn="ctr"/>
            <a:r>
              <a:rPr lang="zh-CN" altLang="en-US" dirty="0">
                <a:latin typeface="微软雅黑" panose="020B0503020204020204" charset="-122"/>
                <a:ea typeface="微软雅黑" panose="020B0503020204020204" charset="-122"/>
                <a:cs typeface="微软雅黑" panose="020B0503020204020204" charset="-122"/>
              </a:rPr>
              <a:t>林子雨编著</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《大数据导论（通识课版，第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ISBN：978-7-04-062466-3</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定价：</a:t>
            </a:r>
            <a:r>
              <a:rPr lang="en-US" altLang="zh-CN" dirty="0">
                <a:latin typeface="微软雅黑" panose="020B0503020204020204" charset="-122"/>
                <a:ea typeface="微软雅黑" panose="020B0503020204020204" charset="-122"/>
                <a:cs typeface="微软雅黑" panose="020B0503020204020204" charset="-122"/>
              </a:rPr>
              <a:t>38</a:t>
            </a:r>
            <a:r>
              <a:rPr lang="zh-CN" altLang="en-US" dirty="0">
                <a:latin typeface="微软雅黑" panose="020B0503020204020204" charset="-122"/>
                <a:ea typeface="微软雅黑" panose="020B0503020204020204" charset="-122"/>
                <a:cs typeface="微软雅黑" panose="020B0503020204020204" charset="-122"/>
              </a:rPr>
              <a:t>元</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高等教育出版社  </a:t>
            </a:r>
            <a:r>
              <a:rPr lang="en-US" altLang="zh-CN" dirty="0">
                <a:latin typeface="微软雅黑" panose="020B0503020204020204" charset="-122"/>
                <a:ea typeface="微软雅黑" panose="020B0503020204020204" charset="-122"/>
                <a:cs typeface="微软雅黑" panose="020B0503020204020204" charset="-122"/>
              </a:rPr>
              <a:t>2024</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8</a:t>
            </a:r>
            <a:r>
              <a:rPr lang="zh-CN" altLang="en-US" dirty="0">
                <a:latin typeface="微软雅黑" panose="020B0503020204020204" charset="-122"/>
                <a:ea typeface="微软雅黑" panose="020B0503020204020204" charset="-122"/>
                <a:cs typeface="微软雅黑" panose="020B0503020204020204" charset="-122"/>
              </a:rPr>
              <a:t>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8676" name="TextBox 5"/>
          <p:cNvSpPr txBox="1"/>
          <p:nvPr/>
        </p:nvSpPr>
        <p:spPr>
          <a:xfrm>
            <a:off x="2287588" y="1544638"/>
            <a:ext cx="4494212" cy="461962"/>
          </a:xfrm>
          <a:prstGeom prst="rect">
            <a:avLst/>
          </a:prstGeom>
          <a:noFill/>
          <a:ln w="9525">
            <a:noFill/>
          </a:ln>
        </p:spPr>
        <p:txBody>
          <a:bodyPr wrap="none" anchor="t" anchorCtr="0">
            <a:spAutoFit/>
          </a:bodyPr>
          <a:p>
            <a:r>
              <a:rPr lang="zh-CN" altLang="en-US" sz="2400" b="1" dirty="0">
                <a:solidFill>
                  <a:srgbClr val="FF0000"/>
                </a:solidFill>
                <a:latin typeface="微软雅黑" panose="020B0503020204020204" charset="-122"/>
                <a:ea typeface="微软雅黑" panose="020B0503020204020204" charset="-122"/>
              </a:rPr>
              <a:t>开设全校公共选修课的优质教材</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E</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9698" name="内容占位符 2"/>
          <p:cNvSpPr txBox="1"/>
          <p:nvPr/>
        </p:nvSpPr>
        <p:spPr>
          <a:xfrm>
            <a:off x="838200" y="1587500"/>
            <a:ext cx="7391400" cy="1447800"/>
          </a:xfrm>
          <a:prstGeom prst="rect">
            <a:avLst/>
          </a:prstGeom>
          <a:noFill/>
          <a:ln w="9525">
            <a:noFill/>
          </a:ln>
        </p:spPr>
        <p:txBody>
          <a:bodyPr anchor="t" anchorCtr="0"/>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林子雨 编著</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大数据导论（第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人民邮电出版社，</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年</a:t>
            </a:r>
            <a:r>
              <a:rPr lang="en-US" altLang="zh-CN" sz="2400">
                <a:latin typeface="微软雅黑" panose="020B0503020204020204" charset="-122"/>
                <a:ea typeface="微软雅黑" panose="020B0503020204020204" charset="-122"/>
                <a:cs typeface="微软雅黑" panose="020B0503020204020204" charset="-122"/>
              </a:rPr>
              <a:t>7</a:t>
            </a:r>
            <a:r>
              <a:rPr lang="zh-CN" altLang="en-US" sz="2400">
                <a:latin typeface="微软雅黑" panose="020B0503020204020204" charset="-122"/>
                <a:ea typeface="微软雅黑" panose="020B0503020204020204" charset="-122"/>
                <a:cs typeface="微软雅黑" panose="020B0503020204020204" charset="-122"/>
              </a:rPr>
              <a:t>月第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en-US" altLang="zh-CN" sz="2400">
                <a:latin typeface="微软雅黑" panose="020B0503020204020204" charset="-122"/>
                <a:ea typeface="微软雅黑" panose="020B0503020204020204" charset="-122"/>
                <a:cs typeface="微软雅黑" panose="020B0503020204020204" charset="-122"/>
              </a:rPr>
              <a:t>ISBN:978-7-115-64185-4 </a:t>
            </a:r>
            <a:r>
              <a:rPr lang="zh-CN" altLang="en-US" sz="2400">
                <a:latin typeface="微软雅黑" panose="020B0503020204020204" charset="-122"/>
                <a:ea typeface="微软雅黑" panose="020B0503020204020204" charset="-122"/>
                <a:cs typeface="微软雅黑" panose="020B0503020204020204" charset="-122"/>
              </a:rPr>
              <a:t>定价：</a:t>
            </a:r>
            <a:r>
              <a:rPr lang="en-US" altLang="zh-CN" sz="2400">
                <a:latin typeface="微软雅黑" panose="020B0503020204020204" charset="-122"/>
                <a:ea typeface="微软雅黑" panose="020B0503020204020204" charset="-122"/>
                <a:cs typeface="微软雅黑" panose="020B0503020204020204" charset="-122"/>
              </a:rPr>
              <a:t>59.80</a:t>
            </a:r>
            <a:r>
              <a:rPr lang="zh-CN" altLang="en-US" sz="2400">
                <a:latin typeface="微软雅黑" panose="020B0503020204020204" charset="-122"/>
                <a:ea typeface="微软雅黑" panose="020B0503020204020204" charset="-122"/>
                <a:cs typeface="微软雅黑" panose="020B0503020204020204" charset="-122"/>
              </a:rPr>
              <a:t>元</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9702" name="图片 1" descr="大数据导论（第2版）封面-立体"/>
          <p:cNvPicPr>
            <a:picLocks noChangeAspect="1"/>
          </p:cNvPicPr>
          <p:nvPr/>
        </p:nvPicPr>
        <p:blipFill>
          <a:blip r:embed="rId6"/>
          <a:stretch>
            <a:fillRect/>
          </a:stretch>
        </p:blipFill>
        <p:spPr>
          <a:xfrm>
            <a:off x="7378700" y="1905000"/>
            <a:ext cx="4619625" cy="4619625"/>
          </a:xfrm>
          <a:prstGeom prst="rect">
            <a:avLst/>
          </a:prstGeom>
          <a:noFill/>
          <a:ln w="9525">
            <a:noFill/>
          </a:ln>
        </p:spPr>
      </p:pic>
      <p:sp>
        <p:nvSpPr>
          <p:cNvPr id="29700" name="TextBox 7"/>
          <p:cNvSpPr txBox="1"/>
          <p:nvPr/>
        </p:nvSpPr>
        <p:spPr>
          <a:xfrm>
            <a:off x="7848600" y="1485900"/>
            <a:ext cx="3646488" cy="369888"/>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charset="-122"/>
                <a:ea typeface="微软雅黑" panose="020B0503020204020204" charset="-122"/>
              </a:rPr>
              <a:t>开设大数据专业导论课的优质教材</a:t>
            </a:r>
            <a:endParaRPr lang="zh-CN" altLang="en-US" b="1" dirty="0">
              <a:solidFill>
                <a:srgbClr val="FF0000"/>
              </a:solidFill>
              <a:latin typeface="微软雅黑" panose="020B0503020204020204" charset="-122"/>
              <a:ea typeface="微软雅黑" panose="020B0503020204020204" charset="-122"/>
            </a:endParaRPr>
          </a:p>
        </p:txBody>
      </p:sp>
      <p:sp>
        <p:nvSpPr>
          <p:cNvPr id="29701" name="文本框 2"/>
          <p:cNvSpPr txBox="1"/>
          <p:nvPr/>
        </p:nvSpPr>
        <p:spPr>
          <a:xfrm>
            <a:off x="1097915" y="3181350"/>
            <a:ext cx="6448425" cy="313817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详细阐述了培养复合型大数据专业人才所需要的大数据相关知识。全书共10章，内容包括大数据概述、大数据与其他新兴技术的关系、大数据基础知识、大数据应用、大数据硬件环境、数据采集与预处理、数据存储与管理、数据处理与分析、数据可视化、大数据分析综合案例。在大数据基础知识部分，本书详细介绍了与培养学生的数据素养相关的知识，包括大数据安全、大数据思维、大数据伦理、数据共享、数据开放和大数据交易。</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https://dblab.xmu.edu.cn/post/bigdata-introduction2/</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：《大数据技术原理与应用（第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740029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《大数据技术原理与应用——概念、存储、处理、分析与应用（第</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版）》，由厦门大学计算机科学系林子雨博士编著，是国内高校第一本系统介绍大数据知识的专业教材。人民邮电出版社   ISBN:978-7-115-64181-6   定价：</a:t>
            </a:r>
            <a:r>
              <a:rPr lang="en-US" sz="1400" b="1" dirty="0">
                <a:latin typeface="等线" panose="02010600030101010101" pitchFamily="2" charset="-122"/>
                <a:ea typeface="等线" panose="02010600030101010101" pitchFamily="2" charset="-122"/>
                <a:cs typeface="等线" panose="02010600030101010101" pitchFamily="2" charset="-122"/>
              </a:rPr>
              <a:t>65</a:t>
            </a:r>
            <a:r>
              <a:rPr sz="1400" b="1" dirty="0">
                <a:latin typeface="等线" panose="02010600030101010101" pitchFamily="2" charset="-122"/>
                <a:ea typeface="等线" panose="02010600030101010101" pitchFamily="2" charset="-122"/>
                <a:cs typeface="等线" panose="02010600030101010101" pitchFamily="2" charset="-122"/>
              </a:rPr>
              <a:t>元</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全书共有1</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章，系统地论述了大数据的基本概念、大数据处理架构Hadoop、分布式文件系统HDFS、分布式数据 库HBase、NoSQL数据库、云数据库、分布式并行编程模型MapReduce、Spark、流计算、Flink、图计算以及大数据在各个领域的应用。在Hadoop、HDFS、HBase、MapReduce、Spark和Flink等重要章节，安排了入门级的实践操作，让读者更好地学习和掌握大数据关键技术。</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本书可以作为高等院校计算机专业、信息管理等相关专业的大数据课程教材，也可供相关技术人员参考、学习、培训之用。</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欢迎访问《大数据技术原理与应用——概念、存储、处理、分析与应用（第</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r>
              <a:rPr lang="zh-CN" altLang="en-US" sz="1400" b="1" dirty="0">
                <a:latin typeface="等线" panose="02010600030101010101" pitchFamily="2" charset="-122"/>
                <a:ea typeface="等线" panose="02010600030101010101" pitchFamily="2" charset="-122"/>
                <a:cs typeface="等线" panose="02010600030101010101" pitchFamily="2" charset="-122"/>
              </a:rPr>
              <a:t>版）》教材官方网站：http://dblab.xmu.edu.cn/post/bigdata</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endParaRPr lang="en-US" altLang="zh-CN"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3" name="图片 2" descr="大数据技术原理与应用（第4版）教材封面-立体"/>
          <p:cNvPicPr>
            <a:picLocks noChangeAspect="1"/>
          </p:cNvPicPr>
          <p:nvPr/>
        </p:nvPicPr>
        <p:blipFill>
          <a:blip r:embed="rId6"/>
          <a:srcRect l="13993" r="14743"/>
          <a:stretch>
            <a:fillRect/>
          </a:stretch>
        </p:blipFill>
        <p:spPr>
          <a:xfrm>
            <a:off x="8721725" y="1502410"/>
            <a:ext cx="3140075" cy="4406265"/>
          </a:xfrm>
          <a:prstGeom prst="rect">
            <a:avLst/>
          </a:prstGeom>
        </p:spPr>
      </p:pic>
      <p:pic>
        <p:nvPicPr>
          <p:cNvPr id="4" name="图片 3"/>
          <p:cNvPicPr/>
          <p:nvPr/>
        </p:nvPicPr>
        <p:blipFill>
          <a:blip r:embed="rId7"/>
        </p:blipFill>
        <p:spPr>
          <a:xfrm>
            <a:off x="6173470" y="4989195"/>
            <a:ext cx="1546860" cy="154686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作者简介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p:blipFill>
        <p:spPr>
          <a:xfrm>
            <a:off x="1285240" y="2894330"/>
            <a:ext cx="1323340" cy="1855470"/>
          </a:xfrm>
          <a:prstGeom prst="rect">
            <a:avLst/>
          </a:prstGeom>
        </p:spPr>
      </p:pic>
      <p:pic>
        <p:nvPicPr>
          <p:cNvPr id="3" name="图片 2"/>
          <p:cNvPicPr/>
          <p:nvPr/>
        </p:nvPicPr>
        <p:blipFill>
          <a:blip r:embed="rId2"/>
        </p:blipFill>
        <p:spPr>
          <a:xfrm>
            <a:off x="1294130" y="4933950"/>
            <a:ext cx="1278890" cy="1785620"/>
          </a:xfrm>
          <a:prstGeom prst="rect">
            <a:avLst/>
          </a:prstGeom>
        </p:spPr>
      </p:pic>
      <p:sp>
        <p:nvSpPr>
          <p:cNvPr id="4" name="文本框 3"/>
          <p:cNvSpPr txBox="1"/>
          <p:nvPr/>
        </p:nvSpPr>
        <p:spPr>
          <a:xfrm>
            <a:off x="2898140" y="5311140"/>
            <a:ext cx="8585835" cy="1383665"/>
          </a:xfrm>
          <a:prstGeom prst="rect">
            <a:avLst/>
          </a:prstGeom>
          <a:noFill/>
        </p:spPr>
        <p:txBody>
          <a:bodyPr wrap="square" rtlCol="0">
            <a:spAutoFit/>
          </a:bodyPr>
          <a:p>
            <a:pPr algn="just"/>
            <a:r>
              <a:rPr lang="zh-CN" altLang="en-US" sz="1400"/>
              <a:t>夏小云（</a:t>
            </a:r>
            <a:r>
              <a:rPr lang="en-US" altLang="zh-CN" sz="1400"/>
              <a:t>1992-</a:t>
            </a:r>
            <a:r>
              <a:rPr lang="zh-CN" altLang="en-US" sz="1400"/>
              <a:t>），女，厦门大学数据库实验室老师，厦门大学大数据课程虚拟教研室副主任，厦门大数据研发与教育中心副主任，厦门云大物智数据研究院副院长，工信部新职业大数据工程技术人员（中级）教材编委会专家。数据治理工程师（CDGA）、CDMP数据治理专家（Master徽章），大数据百家讲坛栏目主理人。曾任福建省物联网科学研究院书记兼副院长。获得2020年福建省线上线下混合一流本科课程、2021年福建省线上一流本科课程、2021年国家级线上一流本科课程（主要建设者）、2023年福建省线上一流本科课程，2022年福建省高等教育教学成果奖特等奖、2022年厦门大学高等教育教学成果奖特等奖等。</a:t>
            </a:r>
            <a:endParaRPr lang="zh-CN" altLang="en-US" sz="1400"/>
          </a:p>
        </p:txBody>
      </p:sp>
      <p:sp>
        <p:nvSpPr>
          <p:cNvPr id="5" name="文本框 4"/>
          <p:cNvSpPr txBox="1"/>
          <p:nvPr/>
        </p:nvSpPr>
        <p:spPr>
          <a:xfrm>
            <a:off x="2894965" y="2790190"/>
            <a:ext cx="8446135" cy="2030095"/>
          </a:xfrm>
          <a:prstGeom prst="rect">
            <a:avLst/>
          </a:prstGeom>
          <a:noFill/>
        </p:spPr>
        <p:txBody>
          <a:bodyPr wrap="square" rtlCol="0">
            <a:spAutoFit/>
          </a:bodyPr>
          <a:p>
            <a:pPr algn="just"/>
            <a:r>
              <a:rPr lang="zh-CN" altLang="en-US" sz="1400"/>
              <a:t>林子雨（1978－），男，博士（毕业于北京大学），国内高校知名大数据教师，厦门大学计算机科学与技术系副教授，厦门大学数据库实验室负责人，中国计算机学会数据库专委会委员，中国计算机学会信息系统专委会委员，全国工业大数据行业产教融合共同体特聘专家，入选“2021年高校计算机专业优秀教师奖励计划”，荣获“2022年福建省高等教育教学成果奖特等奖（个人排名第一）”和“2018年福建省高等教育教学成果奖二等奖（个人排名第一）”，编著出版13本大数据系列教材，被国内500多所高校采用，建设了国内高校首个大数据课程公共服务平台，平台累计网络访问量超过2500万次，成为全国高校大数据教学知名品牌，主持的课程《大数据技术原理与应用》获评“2018年国家精品在线开放课程”和“2020年国家级线上一流本科课程”，主持的课程《Spark编程基础》获评“2021年国家级线上一流本科课程”。建设的大数据系列MOOC课程入选“2023年教育部国家智慧教育公共服务平台应用典型案例”。</a:t>
            </a:r>
            <a:endParaRPr lang="zh-CN" altLang="en-US" sz="1400"/>
          </a:p>
        </p:txBody>
      </p:sp>
      <p:pic>
        <p:nvPicPr>
          <p:cNvPr id="6" name="图片 5" descr="美林数据-刘宏"/>
          <p:cNvPicPr>
            <a:picLocks noChangeAspect="1"/>
          </p:cNvPicPr>
          <p:nvPr/>
        </p:nvPicPr>
        <p:blipFill>
          <a:blip r:embed="rId3"/>
          <a:stretch>
            <a:fillRect/>
          </a:stretch>
        </p:blipFill>
        <p:spPr>
          <a:xfrm>
            <a:off x="1294130" y="868680"/>
            <a:ext cx="1314450" cy="1960880"/>
          </a:xfrm>
          <a:prstGeom prst="rect">
            <a:avLst/>
          </a:prstGeom>
        </p:spPr>
      </p:pic>
      <p:sp>
        <p:nvSpPr>
          <p:cNvPr id="7" name="文本框 6"/>
          <p:cNvSpPr txBox="1"/>
          <p:nvPr/>
        </p:nvSpPr>
        <p:spPr>
          <a:xfrm>
            <a:off x="2914650" y="1035050"/>
            <a:ext cx="8293100" cy="953135"/>
          </a:xfrm>
          <a:prstGeom prst="rect">
            <a:avLst/>
          </a:prstGeom>
          <a:noFill/>
        </p:spPr>
        <p:txBody>
          <a:bodyPr wrap="square" rtlCol="0">
            <a:spAutoFit/>
          </a:bodyPr>
          <a:p>
            <a:pPr algn="just"/>
            <a:r>
              <a:rPr lang="zh-CN" altLang="en-US" sz="1400"/>
              <a:t>刘宏（1975-），男，硕士（毕业于西安交通大学），美林数据技术股份有限公司高级副总裁，全国信标委大数据标准工作组成员，2016CCF大数据与计算智能大赛优秀指导老师，中关村大数据联盟智能制造与能源大数据专业委员会委员，能源大数据领域专家。主要研究面向能源行业的大数据分析、人工智能技术、产品及解决方案。</a:t>
            </a:r>
            <a:endParaRPr lang="zh-CN"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G</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：《大数据基础编程、实验和案例教程（第</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506095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600" b="1" dirty="0">
                <a:latin typeface="等线" panose="02010600030101010101" pitchFamily="2" charset="-122"/>
                <a:ea typeface="等线" panose="02010600030101010101" pitchFamily="2" charset="-122"/>
                <a:cs typeface="等线" panose="02010600030101010101" pitchFamily="2" charset="-122"/>
              </a:rPr>
              <a:t>本书是与《大数据技术原理与应用（第</a:t>
            </a:r>
            <a:r>
              <a:rPr lang="en-US" sz="1600" b="1" dirty="0">
                <a:latin typeface="等线" panose="02010600030101010101" pitchFamily="2" charset="-122"/>
                <a:ea typeface="等线" panose="02010600030101010101" pitchFamily="2" charset="-122"/>
                <a:cs typeface="等线" panose="02010600030101010101" pitchFamily="2" charset="-122"/>
              </a:rPr>
              <a:t>4</a:t>
            </a:r>
            <a:r>
              <a:rPr sz="1600" b="1" dirty="0">
                <a:latin typeface="等线" panose="02010600030101010101" pitchFamily="2" charset="-122"/>
                <a:ea typeface="等线" panose="02010600030101010101" pitchFamily="2" charset="-122"/>
                <a:cs typeface="等线" panose="02010600030101010101" pitchFamily="2" charset="-122"/>
              </a:rPr>
              <a:t>版）》教材配套的唯一指定实验指导书</a:t>
            </a:r>
            <a:endParaRPr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林子雨编著《大数据基础编程、实验和案例教程（第</a:t>
            </a:r>
            <a:r>
              <a:rPr lang="en-US" altLang="zh-CN" sz="1600" b="1" dirty="0">
                <a:latin typeface="等线" panose="02010600030101010101" pitchFamily="2" charset="-122"/>
                <a:ea typeface="等线" panose="02010600030101010101" pitchFamily="2" charset="-122"/>
                <a:cs typeface="等线" panose="02010600030101010101" pitchFamily="2" charset="-122"/>
              </a:rPr>
              <a:t>3</a:t>
            </a:r>
            <a:r>
              <a:rPr lang="zh-CN" altLang="en-US" sz="1600" b="1" dirty="0">
                <a:latin typeface="等线" panose="02010600030101010101" pitchFamily="2" charset="-122"/>
                <a:ea typeface="等线" panose="02010600030101010101" pitchFamily="2" charset="-122"/>
                <a:cs typeface="等线" panose="02010600030101010101" pitchFamily="2" charset="-122"/>
              </a:rPr>
              <a:t>版）》清华大学出版社  ISBN:978-7-302-66922-7  定价：69元</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步步引导，循序渐进，详尽的安装指南为顺利搭建大数据实验环境铺平道路</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深入浅出，去粗取精，丰富的代码实例帮助快速掌握大数据基础编程方法</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精心设计，巧妙融合，五套大数据实验题目促进理论与编程知识的消化和吸收</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结合理论，联系实际，大数据课程综合实验案例精彩呈现大数据分析全流程</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p:txBody>
      </p:sp>
      <p:pic>
        <p:nvPicPr>
          <p:cNvPr id="91138" name="Picture 2" descr="http://dblab.xmu.edu.cn/wp-content/uploads/2017/09/%E5%A4%A7%E6%95%B0%E6%8D%AE%E5%AE%9E%E9%AA%8C%E6%A1%88%E4%BE%8B%E6%95%99%E7%A8%8B%E7%BD%91%E7%AB%99%E5%AE%A3%E4%BC%A0BANNER.jpg"/>
          <p:cNvPicPr>
            <a:picLocks noChangeAspect="1"/>
          </p:cNvPicPr>
          <p:nvPr/>
        </p:nvPicPr>
        <p:blipFill>
          <a:blip r:embed="rId6"/>
          <a:stretch>
            <a:fillRect/>
          </a:stretch>
        </p:blipFill>
        <p:spPr>
          <a:xfrm>
            <a:off x="5808028" y="1837690"/>
            <a:ext cx="6161087" cy="3581400"/>
          </a:xfrm>
          <a:prstGeom prst="rect">
            <a:avLst/>
          </a:prstGeom>
          <a:noFill/>
          <a:ln w="9525">
            <a:noFill/>
          </a:ln>
        </p:spPr>
      </p:pic>
      <p:pic>
        <p:nvPicPr>
          <p:cNvPr id="91142" name="图片 100"/>
          <p:cNvPicPr/>
          <p:nvPr>
            <p:custDataLst>
              <p:tags r:id="rId7"/>
            </p:custDataLst>
          </p:nvPr>
        </p:nvPicPr>
        <p:blipFill>
          <a:blip r:embed="rId8"/>
          <a:stretch>
            <a:fillRect/>
          </a:stretch>
        </p:blipFill>
        <p:spPr>
          <a:xfrm>
            <a:off x="8272145" y="1837690"/>
            <a:ext cx="1136650" cy="1136650"/>
          </a:xfrm>
          <a:prstGeom prst="rect">
            <a:avLst/>
          </a:prstGeom>
          <a:noFill/>
          <a:ln w="9525">
            <a:noFill/>
          </a:ln>
        </p:spPr>
      </p:pic>
      <p:pic>
        <p:nvPicPr>
          <p:cNvPr id="3" name="图片 2" descr="大数据技术原理与应用（第4版）教材封面-立体"/>
          <p:cNvPicPr>
            <a:picLocks noChangeAspect="1"/>
          </p:cNvPicPr>
          <p:nvPr/>
        </p:nvPicPr>
        <p:blipFill>
          <a:blip r:embed="rId9"/>
          <a:srcRect l="13993" r="14743"/>
          <a:stretch>
            <a:fillRect/>
          </a:stretch>
        </p:blipFill>
        <p:spPr>
          <a:xfrm>
            <a:off x="6008370" y="2297430"/>
            <a:ext cx="2064385" cy="2896870"/>
          </a:xfrm>
          <a:prstGeom prst="rect">
            <a:avLst/>
          </a:prstGeom>
        </p:spPr>
      </p:pic>
      <p:pic>
        <p:nvPicPr>
          <p:cNvPr id="2" name="图片 1" descr="大数据基础编程、实验和案例教程（第3版）教材立体封面"/>
          <p:cNvPicPr>
            <a:picLocks noChangeAspect="1"/>
          </p:cNvPicPr>
          <p:nvPr/>
        </p:nvPicPr>
        <p:blipFill>
          <a:blip r:embed="rId10"/>
          <a:stretch>
            <a:fillRect/>
          </a:stretch>
        </p:blipFill>
        <p:spPr>
          <a:xfrm>
            <a:off x="9149080" y="2151380"/>
            <a:ext cx="3110865" cy="3110865"/>
          </a:xfrm>
          <a:prstGeom prst="rect">
            <a:avLst/>
          </a:prstGeom>
        </p:spPr>
      </p:pic>
      <p:pic>
        <p:nvPicPr>
          <p:cNvPr id="4" name="图片 3"/>
          <p:cNvPicPr/>
          <p:nvPr/>
        </p:nvPicPr>
        <p:blipFill>
          <a:blip r:embed="rId11"/>
        </p:blipFill>
        <p:spPr>
          <a:xfrm>
            <a:off x="8272780" y="1837690"/>
            <a:ext cx="1225550" cy="122555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H</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：《Spark编程基础（Scala版，第2版）》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林子雨，赖永炫，陶继平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人民邮电出版社出版发行，ISBN:978-7-115-59501-0；教材官网：http://dblab.xmu.edu.cn/post/spark2/</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本书以Scala作为开发Spark应用程序的编程语言，系统介绍了Spark编程的基础知识。全书共8章，内容包括大数据技术概述、Scala语言基础、Spark的设计与运行原理、Spark环境搭建和使用方法、RDD编程、Spark SQL、Spark Streaming、Structured Streaming和Spark MLlib等。本书每个章节都安排了入门级的编程实践操作，以便读者更好地学习和掌握Spark编程方法。本书官网免费提供了全套的在线教学资源，包括讲义PPT、习题、源代码、软件、数据集、授课视频、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2166" name="Picture 8" descr="http://dblab.xmu.edu.cn/wp-content/uploads/2017/09/Spark%E7%BC%96%E7%A8%8B%E5%9F%BA%E7%A1%80Scala%E7%89%88%E6%95%99%E6%9D%90%E5%B0%81%E9%9D%A2%E8%AE%BE%E8%AE%A1.jpg"/>
          <p:cNvPicPr>
            <a:picLocks noChangeAspect="1"/>
          </p:cNvPicPr>
          <p:nvPr/>
        </p:nvPicPr>
        <p:blipFill>
          <a:blip r:embed="rId6"/>
          <a:srcRect r="10287"/>
          <a:stretch>
            <a:fillRect/>
          </a:stretch>
        </p:blipFill>
        <p:spPr>
          <a:xfrm>
            <a:off x="8270875" y="1693545"/>
            <a:ext cx="3547745" cy="4564380"/>
          </a:xfrm>
          <a:prstGeom prst="rect">
            <a:avLst/>
          </a:prstGeom>
          <a:noFill/>
          <a:ln w="9525">
            <a:noFill/>
          </a:ln>
        </p:spPr>
      </p:pic>
      <p:pic>
        <p:nvPicPr>
          <p:cNvPr id="92167" name="图片 99"/>
          <p:cNvPicPr/>
          <p:nvPr/>
        </p:nvPicPr>
        <p:blipFill>
          <a:blip r:embed="rId7"/>
          <a:stretch>
            <a:fillRect/>
          </a:stretch>
        </p:blipFill>
        <p:spPr>
          <a:xfrm>
            <a:off x="6743383" y="4559300"/>
            <a:ext cx="1698625" cy="1698625"/>
          </a:xfrm>
          <a:prstGeom prst="rect">
            <a:avLst/>
          </a:prstGeom>
          <a:noFill/>
          <a:ln w="9525">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I</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：《Spark编程基础（Python版，第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林子雨，郑海山，赖永炫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人民邮电出版社出版发行，ISBN:978-7-115-64403-9；教材官网： http://dblab.xmu.edu.cn/post/spark-python</a:t>
            </a:r>
            <a:r>
              <a:rPr lang="en-US" altLang="zh-CN" sz="1400" b="1" dirty="0">
                <a:latin typeface="等线" panose="02010600030101010101" pitchFamily="2" charset="-122"/>
                <a:ea typeface="等线" panose="02010600030101010101" pitchFamily="2" charset="-122"/>
                <a:cs typeface="等线" panose="02010600030101010101" pitchFamily="2" charset="-122"/>
              </a:rPr>
              <a:t>2</a:t>
            </a:r>
            <a:r>
              <a:rPr lang="zh-CN" altLang="en-US" sz="1400" b="1" dirty="0">
                <a:latin typeface="等线" panose="02010600030101010101" pitchFamily="2" charset="-122"/>
                <a:ea typeface="等线" panose="02010600030101010101" pitchFamily="2" charset="-122"/>
                <a:cs typeface="等线" panose="02010600030101010101" pitchFamily="2" charset="-122"/>
              </a:rPr>
              <a:t>/</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本书以Python作为开发Spark应用程序的编程语言，系统介绍了Spark编程的基础知识。全书共</a:t>
            </a:r>
            <a:r>
              <a:rPr lang="en-US" altLang="zh-CN" sz="1400" b="1" dirty="0">
                <a:latin typeface="等线" panose="02010600030101010101" pitchFamily="2" charset="-122"/>
                <a:ea typeface="等线" panose="02010600030101010101" pitchFamily="2" charset="-122"/>
                <a:cs typeface="等线" panose="02010600030101010101" pitchFamily="2" charset="-122"/>
              </a:rPr>
              <a:t>9</a:t>
            </a:r>
            <a:r>
              <a:rPr lang="zh-CN" altLang="en-US" sz="1400" b="1" dirty="0">
                <a:latin typeface="等线" panose="02010600030101010101" pitchFamily="2" charset="-122"/>
                <a:ea typeface="等线" panose="02010600030101010101" pitchFamily="2" charset="-122"/>
                <a:cs typeface="等线" panose="02010600030101010101" pitchFamily="2" charset="-122"/>
              </a:rPr>
              <a:t>章，内容包括大数据技术概述、Spark的设计与运行原理、大数据实验环境搭建、Spark环境搭建和使用方法、RDD编程、Spark SQL、Spark Streaming、Structured Streaming、Spark MLlib等。本书每个章节都安排了入门级的编程实践操作，以便读者更好地学习和掌握Spark编程方法。本书官网免费提供了全套的在线教学资源，包括讲义PPT、习题、源代码、软件、数据集、上机实验指南等。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2" name="图片 1" descr="Spark编程基础（Python版，第2版）封面-立体"/>
          <p:cNvPicPr>
            <a:picLocks noChangeAspect="1"/>
          </p:cNvPicPr>
          <p:nvPr/>
        </p:nvPicPr>
        <p:blipFill>
          <a:blip r:embed="rId6"/>
          <a:srcRect l="15491" t="2407" r="16537" b="1343"/>
          <a:stretch>
            <a:fillRect/>
          </a:stretch>
        </p:blipFill>
        <p:spPr>
          <a:xfrm>
            <a:off x="8766810" y="1693545"/>
            <a:ext cx="2811145" cy="3980815"/>
          </a:xfrm>
          <a:prstGeom prst="rect">
            <a:avLst/>
          </a:prstGeom>
        </p:spPr>
      </p:pic>
      <p:pic>
        <p:nvPicPr>
          <p:cNvPr id="3" name="图片 2"/>
          <p:cNvPicPr/>
          <p:nvPr/>
        </p:nvPicPr>
        <p:blipFill>
          <a:blip r:embed="rId7"/>
        </p:blipFill>
        <p:spPr>
          <a:xfrm>
            <a:off x="6523355" y="4643120"/>
            <a:ext cx="1991360" cy="199136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：《数据库系统原理（微课版）》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6866" name="图片 2" descr="数据库系统原理封面（立体）"/>
          <p:cNvPicPr>
            <a:picLocks noChangeAspect="1"/>
          </p:cNvPicPr>
          <p:nvPr/>
        </p:nvPicPr>
        <p:blipFill>
          <a:blip r:embed="rId6"/>
          <a:stretch>
            <a:fillRect/>
          </a:stretch>
        </p:blipFill>
        <p:spPr>
          <a:xfrm>
            <a:off x="8055610" y="1703705"/>
            <a:ext cx="3928110" cy="3659505"/>
          </a:xfrm>
          <a:prstGeom prst="rect">
            <a:avLst/>
          </a:prstGeom>
          <a:noFill/>
          <a:ln w="9525">
            <a:noFill/>
          </a:ln>
        </p:spPr>
      </p:pic>
      <p:sp>
        <p:nvSpPr>
          <p:cNvPr id="36867" name="文本框 3"/>
          <p:cNvSpPr txBox="1"/>
          <p:nvPr/>
        </p:nvSpPr>
        <p:spPr>
          <a:xfrm>
            <a:off x="1992313" y="1881188"/>
            <a:ext cx="5597525" cy="119888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人民邮电出版社   ISBN:978-7-115-63182-4</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定价：69.80元    版次：2024年4月第1版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教材官网：https://dblab.xmu.edu.cn/post/database/</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8" name="文本框 4"/>
          <p:cNvSpPr txBox="1"/>
          <p:nvPr/>
        </p:nvSpPr>
        <p:spPr>
          <a:xfrm>
            <a:off x="1018540" y="3340100"/>
            <a:ext cx="7568565" cy="230695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对数据库系统的概念、原理、技术和方法进行了系统和全面的阐述。全书共14章，内容包括数据库概述、关系数据库、关系数据库标准语言SQL、关系数据库编程、关系数据库安全和保护、关系数据库的规范化理论、关系数据库设计、NoSQL数据库、分布式数据HBase、文档数据库MongoDB、键值数据库Redis、云数据库、数据仓库和数据湖、SQL与大数据。本书在关系数据库标准语言SQL、关系数据库编程、关系数据库安全和保护、分布式数据HBase、键值数据库Redis等重要章节安排了丰富的实践操作，以便读者更好地学习和掌握数据库技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9" name="文本框 2"/>
          <p:cNvSpPr txBox="1"/>
          <p:nvPr/>
        </p:nvSpPr>
        <p:spPr>
          <a:xfrm>
            <a:off x="2016125" y="1500188"/>
            <a:ext cx="4625975"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林子雨编著《数据库系统原理（微课版）》</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02"/>
          <p:cNvPicPr/>
          <p:nvPr/>
        </p:nvPicPr>
        <p:blipFill>
          <a:blip r:embed="rId1"/>
          <a:stretch>
            <a:fillRect/>
          </a:stretch>
        </p:blipFill>
        <p:spPr>
          <a:xfrm>
            <a:off x="8026400" y="1432560"/>
            <a:ext cx="3835400" cy="4199255"/>
          </a:xfrm>
          <a:prstGeom prst="rect">
            <a:avLst/>
          </a:prstGeom>
          <a:noFill/>
          <a:ln w="9525">
            <a:noFill/>
          </a:ln>
        </p:spPr>
      </p:pic>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：《数据采集与预处理》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林子雨 编著  《数据采集与预处理》</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ISBN：978-7-115-58063-4  定价：59.80元</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人民邮电出版社  2022年1月第1版</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教材官网：https://dblab.xmu.edu.cn/post/data-collection/</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详细阐述了大数据领域数据采集与预处理的相关理论和技术。全书共8章，内容包括概述、大数据实验环境搭建、网络数据采集、分布式消息系统Kafka、日志采集系统Flume、数据仓库中的数据集成、ETL工具Kettle、使用pandas进行数据清洗。本书在网络数据采集、Kafka、Flume、Kettle、pandas等重要章节安排了丰富的实践操作，以便读者更好地学习和掌握数据采集与预处理的关键技术。</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4212" name="图片 103"/>
          <p:cNvPicPr/>
          <p:nvPr/>
        </p:nvPicPr>
        <p:blipFill>
          <a:blip r:embed="rId7"/>
          <a:stretch>
            <a:fillRect/>
          </a:stretch>
        </p:blipFill>
        <p:spPr>
          <a:xfrm>
            <a:off x="6817995" y="3860165"/>
            <a:ext cx="1635125" cy="1635125"/>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L</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Flink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编程基础（</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Java</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7890" name="图片 2" descr="Flink编程基础（Java版）封面-立体"/>
          <p:cNvPicPr>
            <a:picLocks noChangeAspect="1"/>
          </p:cNvPicPr>
          <p:nvPr/>
        </p:nvPicPr>
        <p:blipFill>
          <a:blip r:embed="rId6"/>
          <a:stretch>
            <a:fillRect/>
          </a:stretch>
        </p:blipFill>
        <p:spPr>
          <a:xfrm>
            <a:off x="8068310" y="1314450"/>
            <a:ext cx="3652838" cy="3652838"/>
          </a:xfrm>
          <a:prstGeom prst="rect">
            <a:avLst/>
          </a:prstGeom>
          <a:noFill/>
          <a:ln w="9525">
            <a:noFill/>
          </a:ln>
        </p:spPr>
      </p:pic>
      <p:sp>
        <p:nvSpPr>
          <p:cNvPr id="37891" name="文本框 3"/>
          <p:cNvSpPr txBox="1"/>
          <p:nvPr/>
        </p:nvSpPr>
        <p:spPr>
          <a:xfrm>
            <a:off x="1405255" y="1713230"/>
            <a:ext cx="5909945" cy="2306955"/>
          </a:xfrm>
          <a:prstGeom prst="rect">
            <a:avLst/>
          </a:prstGeom>
          <a:noFill/>
          <a:ln w="9525">
            <a:noFill/>
          </a:ln>
        </p:spPr>
        <p:txBody>
          <a:bodyPr wrap="square" anchor="t" anchorCtr="0">
            <a:spAutoFit/>
          </a:bodyPr>
          <a:p>
            <a:r>
              <a:rPr lang="zh-CN" altLang="en-US" sz="1600" b="1">
                <a:latin typeface="微软雅黑" panose="020B0503020204020204" charset="-122"/>
                <a:ea typeface="微软雅黑" panose="020B0503020204020204" charset="-122"/>
                <a:cs typeface="微软雅黑" panose="020B0503020204020204" charset="-122"/>
              </a:rPr>
              <a:t>林子雨编著《</a:t>
            </a:r>
            <a:r>
              <a:rPr lang="en-US" altLang="zh-CN" sz="1600" b="1">
                <a:latin typeface="微软雅黑" panose="020B0503020204020204" charset="-122"/>
                <a:ea typeface="微软雅黑" panose="020B0503020204020204" charset="-122"/>
                <a:cs typeface="微软雅黑" panose="020B0503020204020204" charset="-122"/>
              </a:rPr>
              <a:t>Flink</a:t>
            </a:r>
            <a:r>
              <a:rPr lang="zh-CN" altLang="en-US" sz="1600" b="1">
                <a:latin typeface="微软雅黑" panose="020B0503020204020204" charset="-122"/>
                <a:ea typeface="微软雅黑" panose="020B0503020204020204" charset="-122"/>
                <a:cs typeface="微软雅黑" panose="020B0503020204020204" charset="-122"/>
              </a:rPr>
              <a:t>编程基础（</a:t>
            </a:r>
            <a:r>
              <a:rPr lang="en-US" altLang="zh-CN" sz="1600" b="1">
                <a:latin typeface="微软雅黑" panose="020B0503020204020204" charset="-122"/>
                <a:ea typeface="微软雅黑" panose="020B0503020204020204" charset="-122"/>
                <a:cs typeface="微软雅黑" panose="020B0503020204020204" charset="-122"/>
              </a:rPr>
              <a:t>Java</a:t>
            </a:r>
            <a:r>
              <a:rPr lang="zh-CN" altLang="en-US" sz="1600" b="1">
                <a:latin typeface="微软雅黑" panose="020B0503020204020204" charset="-122"/>
                <a:ea typeface="微软雅黑" panose="020B0503020204020204" charset="-122"/>
                <a:cs typeface="微软雅黑" panose="020B0503020204020204" charset="-122"/>
              </a:rPr>
              <a:t>版）》</a:t>
            </a:r>
            <a:endParaRPr lang="zh-CN" altLang="en-US" sz="1600" b="1">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披荆斩棘，在大数据丛林中开辟学习捷径</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填沟削坎，为快速学习Flink技术铺平道路</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深入浅出，有效降低Flink技术学习门槛</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资源全面，构建全方位一站式在线服务体系</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人民邮电出版社出版发行  定价：69.8</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元</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ISBN: 978-7-115-64149-6  2024年</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月第1版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2" name="文本框 4"/>
          <p:cNvSpPr txBox="1"/>
          <p:nvPr/>
        </p:nvSpPr>
        <p:spPr>
          <a:xfrm>
            <a:off x="1378585" y="4124325"/>
            <a:ext cx="5713730" cy="36830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教材官网：</a:t>
            </a:r>
            <a:r>
              <a:rPr lang="zh-CN" altLang="en-US" sz="1600">
                <a:latin typeface="微软雅黑" panose="020B0503020204020204" charset="-122"/>
                <a:ea typeface="微软雅黑" panose="020B0503020204020204" charset="-122"/>
                <a:cs typeface="微软雅黑" panose="020B0503020204020204" charset="-122"/>
              </a:rPr>
              <a:t>https://dblab.xmu.edu.cn/post/flink-java/</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3" name="文本框 5"/>
          <p:cNvSpPr txBox="1"/>
          <p:nvPr/>
        </p:nvSpPr>
        <p:spPr>
          <a:xfrm>
            <a:off x="774700" y="4991100"/>
            <a:ext cx="10959465" cy="175323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本书以Java作为开发Flink应用程序的编程语言，系统介绍了Flink编程的基础知识。全书共6章，内容包括大数据技术概述、Flink的设计与运行原理、 大数据实验环境搭建、Flink环境搭建和使用方法、DataStream API、Table API&amp;SQL等。本书每个章节都安排了入门级的编程实践操作，以便读者更好地学习和掌握Flink编程方法。本书官网免费提供了全套的在线教学资源，包括讲义PPT、习题、源代码、软件、数据集、授课视频、上机实验指南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M</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：高校大数据实训课程系列案例教材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514985" y="1440180"/>
            <a:ext cx="11162665" cy="2092325"/>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为了更好满足高校开设大数据实训课程的教材需求，厦门大学数据库实验室林子雨老师团队联合企业共同开发了《高校大数据实训课程系列案例》，目前已经完成开发的系列案例包括：</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《电影推荐系统》（已经于2019年5月出版）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《电信用户行为分析》 （已经于2019年5月出版）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案例教材具体信息请访问：http://dblab.xmu.edu.cn/post/shixunkecheng/</a:t>
            </a:r>
            <a:endParaRPr lang="zh-CN" altLang="en-US" b="1" dirty="0">
              <a:latin typeface="等线" panose="02010600030101010101" pitchFamily="2" charset="-122"/>
              <a:ea typeface="等线" panose="02010600030101010101" pitchFamily="2" charset="-122"/>
              <a:cs typeface="等线" panose="02010600030101010101" pitchFamily="2" charset="-122"/>
            </a:endParaRPr>
          </a:p>
        </p:txBody>
      </p:sp>
      <p:pic>
        <p:nvPicPr>
          <p:cNvPr id="97282" name="Picture 5" descr="http://dblab.xmu.edu.cn/wp-content/uploads/2018/07/%E5%AE%9E%E8%AE%AD%E8%AF%BE%E7%A8%8B%E7%B3%BB%E5%88%97%E6%95%99%E6%9D%90%E4%B8%BB%E9%A1%B5%E4%BA%8C%E7%BB%B4%E7%A0%81.png"/>
          <p:cNvPicPr>
            <a:picLocks noChangeAspect="1"/>
          </p:cNvPicPr>
          <p:nvPr/>
        </p:nvPicPr>
        <p:blipFill>
          <a:blip r:embed="rId6"/>
          <a:stretch>
            <a:fillRect/>
          </a:stretch>
        </p:blipFill>
        <p:spPr>
          <a:xfrm>
            <a:off x="1521460" y="3478530"/>
            <a:ext cx="2077085" cy="2077085"/>
          </a:xfrm>
          <a:prstGeom prst="rect">
            <a:avLst/>
          </a:prstGeom>
          <a:noFill/>
          <a:ln w="9525">
            <a:noFill/>
          </a:ln>
        </p:spPr>
      </p:pic>
      <p:sp>
        <p:nvSpPr>
          <p:cNvPr id="97283" name="TextBox 4"/>
          <p:cNvSpPr txBox="1"/>
          <p:nvPr/>
        </p:nvSpPr>
        <p:spPr>
          <a:xfrm>
            <a:off x="1198245" y="5586095"/>
            <a:ext cx="2723515" cy="645160"/>
          </a:xfrm>
          <a:prstGeom prst="rect">
            <a:avLst/>
          </a:prstGeom>
          <a:noFill/>
          <a:ln w="9525">
            <a:noFill/>
          </a:ln>
        </p:spPr>
        <p:txBody>
          <a:bodyPr wrap="square" anchor="t" anchorCtr="0">
            <a:spAutoFit/>
          </a:bodyPr>
          <a:p>
            <a:r>
              <a:rPr lang="zh-CN" altLang="zh-CN" dirty="0">
                <a:latin typeface="等线" panose="02010600030101010101" pitchFamily="2" charset="-122"/>
                <a:ea typeface="等线" panose="02010600030101010101" pitchFamily="2" charset="-122"/>
              </a:rPr>
              <a:t>扫一扫访问大数据实训课程系列案例教材主页</a:t>
            </a:r>
            <a:endParaRPr lang="zh-CN" altLang="zh-CN" dirty="0">
              <a:latin typeface="等线" panose="02010600030101010101" pitchFamily="2" charset="-122"/>
              <a:ea typeface="等线" panose="02010600030101010101" pitchFamily="2" charset="-122"/>
            </a:endParaRPr>
          </a:p>
        </p:txBody>
      </p:sp>
      <p:pic>
        <p:nvPicPr>
          <p:cNvPr id="97285" name="Picture 18" descr="http://dblab.xmu.edu.cn/wp-content/uploads/2018/07/%E5%A4%A7%E6%95%B0%E6%8D%AE%E5%AE%9E%E8%AE%AD%E6%A1%88%E4%BE%8B-%E7%94%B5%E4%BF%A1%E7%94%A8%E6%88%B7%E8%A1%8C%E4%B8%BA%E5%88%86%E6%9E%90.jpg"/>
          <p:cNvPicPr>
            <a:picLocks noChangeAspect="1"/>
          </p:cNvPicPr>
          <p:nvPr/>
        </p:nvPicPr>
        <p:blipFill>
          <a:blip r:embed="rId7">
            <a:clrChange>
              <a:clrFrom>
                <a:srgbClr val="FBFBFB">
                  <a:alpha val="100000"/>
                </a:srgbClr>
              </a:clrFrom>
              <a:clrTo>
                <a:srgbClr val="FBFBFB">
                  <a:alpha val="100000"/>
                  <a:alpha val="0"/>
                </a:srgbClr>
              </a:clrTo>
            </a:clrChange>
          </a:blip>
          <a:stretch>
            <a:fillRect/>
          </a:stretch>
        </p:blipFill>
        <p:spPr>
          <a:xfrm>
            <a:off x="4488180" y="3316605"/>
            <a:ext cx="3125470" cy="3128010"/>
          </a:xfrm>
          <a:prstGeom prst="rect">
            <a:avLst/>
          </a:prstGeom>
          <a:noFill/>
          <a:ln w="9525">
            <a:noFill/>
          </a:ln>
        </p:spPr>
      </p:pic>
      <p:pic>
        <p:nvPicPr>
          <p:cNvPr id="97286" name="Picture 20" descr="http://dblab.xmu.edu.cn/wp-content/uploads/2018/07/%E5%A4%A7%E6%95%B0%E6%8D%AE%E5%AE%9E%E8%AE%AD%E6%A1%88%E4%BE%8B-%E7%94%B5%E5%BD%B1%E6%8E%A8%E8%8D%90%E7%B3%BB%E7%BB%9F.jpg"/>
          <p:cNvPicPr>
            <a:picLocks noChangeAspect="1"/>
          </p:cNvPicPr>
          <p:nvPr/>
        </p:nvPicPr>
        <p:blipFill>
          <a:blip r:embed="rId8">
            <a:clrChange>
              <a:clrFrom>
                <a:srgbClr val="F8F8F8">
                  <a:alpha val="100000"/>
                </a:srgbClr>
              </a:clrFrom>
              <a:clrTo>
                <a:srgbClr val="F8F8F8">
                  <a:alpha val="100000"/>
                  <a:alpha val="0"/>
                </a:srgbClr>
              </a:clrTo>
            </a:clrChange>
          </a:blip>
          <a:stretch>
            <a:fillRect/>
          </a:stretch>
        </p:blipFill>
        <p:spPr>
          <a:xfrm>
            <a:off x="7787005" y="3404235"/>
            <a:ext cx="3040380" cy="3040380"/>
          </a:xfrm>
          <a:prstGeom prst="rect">
            <a:avLst/>
          </a:prstGeom>
          <a:noFill/>
          <a:ln w="9525">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N</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：《Python程序设计基础教程（微课版）》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2" name="组合 1"/>
          <p:cNvGrpSpPr/>
          <p:nvPr/>
        </p:nvGrpSpPr>
        <p:grpSpPr>
          <a:xfrm>
            <a:off x="1736725" y="1226820"/>
            <a:ext cx="8718550" cy="3822700"/>
            <a:chOff x="3506" y="2407"/>
            <a:chExt cx="13730" cy="6020"/>
          </a:xfrm>
        </p:grpSpPr>
        <p:pic>
          <p:nvPicPr>
            <p:cNvPr id="95234" name="图片 104"/>
            <p:cNvPicPr/>
            <p:nvPr/>
          </p:nvPicPr>
          <p:blipFill>
            <a:blip r:embed="rId6"/>
            <a:stretch>
              <a:fillRect/>
            </a:stretch>
          </p:blipFill>
          <p:spPr>
            <a:xfrm>
              <a:off x="4704" y="2407"/>
              <a:ext cx="5987" cy="5987"/>
            </a:xfrm>
            <a:prstGeom prst="rect">
              <a:avLst/>
            </a:prstGeom>
            <a:noFill/>
            <a:ln w="9525">
              <a:noFill/>
            </a:ln>
          </p:spPr>
        </p:pic>
        <p:pic>
          <p:nvPicPr>
            <p:cNvPr id="95235" name="图片 105"/>
            <p:cNvPicPr/>
            <p:nvPr/>
          </p:nvPicPr>
          <p:blipFill>
            <a:blip r:embed="rId7"/>
            <a:stretch>
              <a:fillRect/>
            </a:stretch>
          </p:blipFill>
          <p:spPr>
            <a:xfrm>
              <a:off x="9869" y="2527"/>
              <a:ext cx="5900" cy="5900"/>
            </a:xfrm>
            <a:prstGeom prst="rect">
              <a:avLst/>
            </a:prstGeom>
            <a:noFill/>
            <a:ln w="9525">
              <a:noFill/>
            </a:ln>
          </p:spPr>
        </p:pic>
        <p:pic>
          <p:nvPicPr>
            <p:cNvPr id="95238" name="图片 106"/>
            <p:cNvPicPr/>
            <p:nvPr/>
          </p:nvPicPr>
          <p:blipFill>
            <a:blip r:embed="rId8"/>
            <a:stretch>
              <a:fillRect/>
            </a:stretch>
          </p:blipFill>
          <p:spPr>
            <a:xfrm>
              <a:off x="15026" y="4439"/>
              <a:ext cx="2210" cy="2210"/>
            </a:xfrm>
            <a:prstGeom prst="rect">
              <a:avLst/>
            </a:prstGeom>
            <a:noFill/>
            <a:ln w="9525">
              <a:noFill/>
            </a:ln>
          </p:spPr>
        </p:pic>
        <p:pic>
          <p:nvPicPr>
            <p:cNvPr id="95239" name="图片 107"/>
            <p:cNvPicPr/>
            <p:nvPr/>
          </p:nvPicPr>
          <p:blipFill>
            <a:blip r:embed="rId9"/>
            <a:stretch>
              <a:fillRect/>
            </a:stretch>
          </p:blipFill>
          <p:spPr>
            <a:xfrm>
              <a:off x="3506" y="4439"/>
              <a:ext cx="2068" cy="2068"/>
            </a:xfrm>
            <a:prstGeom prst="rect">
              <a:avLst/>
            </a:prstGeom>
            <a:noFill/>
            <a:ln w="9525">
              <a:noFill/>
            </a:ln>
          </p:spPr>
        </p:pic>
      </p:grpSp>
      <p:sp>
        <p:nvSpPr>
          <p:cNvPr id="3" name="文本框 2"/>
          <p:cNvSpPr txBox="1"/>
          <p:nvPr/>
        </p:nvSpPr>
        <p:spPr>
          <a:xfrm>
            <a:off x="2545715"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林子雨，赵江声，陶继平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《Python程序设计基础教程（微课版）》</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978-7-115-57519-7</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定价：59.8元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出版时间：2022年2月第1版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4" name="文本框 3"/>
          <p:cNvSpPr txBox="1"/>
          <p:nvPr/>
        </p:nvSpPr>
        <p:spPr>
          <a:xfrm>
            <a:off x="6187440"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林子雨，郑海山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《Python程序设计实验指导与习题解答》</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978-7-115-58699-5 </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定价：49.80元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出版时间：2022年4月1日第1版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O</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：高校大数据课程公共服务平台</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96263" name="Picture 12" descr="http://dblab.xmu.edu.cn/wp-content/uploads/2015/09/%E9%AB%98%E6%A0%A1%E5%A4%A7%E6%95%B0%E6%8D%AE%E8%AF%BE%E7%A8%8B%E5%85%AC%E5%85%B1%E6%9C%8D%E5%8A%A1%E5%B9%B3%E5%8F%B02017LOGO.jpg"/>
          <p:cNvPicPr>
            <a:picLocks noChangeAspect="1"/>
          </p:cNvPicPr>
          <p:nvPr/>
        </p:nvPicPr>
        <p:blipFill>
          <a:blip r:embed="rId6"/>
          <a:stretch>
            <a:fillRect/>
          </a:stretch>
        </p:blipFill>
        <p:spPr>
          <a:xfrm>
            <a:off x="484505" y="1504315"/>
            <a:ext cx="4574540" cy="2971165"/>
          </a:xfrm>
          <a:prstGeom prst="rect">
            <a:avLst/>
          </a:prstGeom>
          <a:noFill/>
          <a:ln w="9525">
            <a:noFill/>
          </a:ln>
        </p:spPr>
      </p:pic>
      <p:pic>
        <p:nvPicPr>
          <p:cNvPr id="96258" name="Picture 6" descr="c:\users\lenovo\appdata\roaming\360se6\User Data\temp\%E4%B8%AD%E5%9B%BD%E9%AB%98%E6%A0%A1%E5%A4%A7%E6%95%B0%E6%8D%AE%E8%AF%BE%E7%A8%8.png"/>
          <p:cNvPicPr>
            <a:picLocks noChangeAspect="1"/>
          </p:cNvPicPr>
          <p:nvPr/>
        </p:nvPicPr>
        <p:blipFill>
          <a:blip r:embed="rId7"/>
          <a:stretch>
            <a:fillRect/>
          </a:stretch>
        </p:blipFill>
        <p:spPr>
          <a:xfrm>
            <a:off x="5932488" y="1948815"/>
            <a:ext cx="1905000" cy="1905000"/>
          </a:xfrm>
          <a:prstGeom prst="rect">
            <a:avLst/>
          </a:prstGeom>
          <a:noFill/>
          <a:ln w="9525">
            <a:noFill/>
          </a:ln>
        </p:spPr>
      </p:pic>
      <p:pic>
        <p:nvPicPr>
          <p:cNvPr id="96261" name="Picture 2" descr="c:\users\lenovo\appdata\roaming\360se6\User Data\temp\%E4%B8%AD%E5%9B%BD%E9%AB%98%E6%A0%A1%E5%A4%A7%E6%95%B0%E6%8D%AE%E8%AF%BE%E7%A8%8.png"/>
          <p:cNvPicPr>
            <a:picLocks noChangeAspect="1"/>
          </p:cNvPicPr>
          <p:nvPr/>
        </p:nvPicPr>
        <p:blipFill>
          <a:blip r:embed="rId8"/>
          <a:stretch>
            <a:fillRect/>
          </a:stretch>
        </p:blipFill>
        <p:spPr>
          <a:xfrm>
            <a:off x="8980488" y="1948815"/>
            <a:ext cx="1905000" cy="1905000"/>
          </a:xfrm>
          <a:prstGeom prst="rect">
            <a:avLst/>
          </a:prstGeom>
          <a:noFill/>
          <a:ln w="9525">
            <a:noFill/>
          </a:ln>
        </p:spPr>
      </p:pic>
      <p:sp>
        <p:nvSpPr>
          <p:cNvPr id="5" name="文本框 4"/>
          <p:cNvSpPr txBox="1"/>
          <p:nvPr/>
        </p:nvSpPr>
        <p:spPr>
          <a:xfrm>
            <a:off x="724535" y="4895850"/>
            <a:ext cx="10742930" cy="521970"/>
          </a:xfrm>
          <a:prstGeom prst="rect">
            <a:avLst/>
          </a:prstGeom>
          <a:noFill/>
        </p:spPr>
        <p:txBody>
          <a:bodyPr wrap="square" rtlCol="0" anchor="t">
            <a:spAutoFit/>
          </a:bodyPr>
          <a:p>
            <a:pPr algn="ctr"/>
            <a:r>
              <a:rPr sz="2800" b="1" dirty="0">
                <a:latin typeface="等线" panose="02010600030101010101" pitchFamily="2" charset="-122"/>
                <a:ea typeface="等线" panose="02010600030101010101" pitchFamily="2" charset="-122"/>
                <a:cs typeface="等线" panose="02010600030101010101" pitchFamily="2" charset="-122"/>
                <a:sym typeface="+mn-ea"/>
              </a:rPr>
              <a:t>http://dblab.xmu.edu.cn/post/bigdata-teaching-platform/</a:t>
            </a:r>
            <a:endParaRPr lang="zh-CN" altLang="en-US" sz="28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87046" name="TextBox 14"/>
          <p:cNvSpPr txBox="1"/>
          <p:nvPr/>
        </p:nvSpPr>
        <p:spPr>
          <a:xfrm>
            <a:off x="6101715" y="3947795"/>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扫一扫访问平台主页</a:t>
            </a:r>
            <a:endParaRPr lang="zh-CN" altLang="en-US" sz="1000" b="1" dirty="0">
              <a:latin typeface="等线" panose="02010600030101010101" pitchFamily="2" charset="-122"/>
              <a:ea typeface="等线" panose="02010600030101010101" pitchFamily="2" charset="-122"/>
            </a:endParaRPr>
          </a:p>
        </p:txBody>
      </p:sp>
      <p:sp>
        <p:nvSpPr>
          <p:cNvPr id="6" name="TextBox 14"/>
          <p:cNvSpPr txBox="1"/>
          <p:nvPr/>
        </p:nvSpPr>
        <p:spPr>
          <a:xfrm>
            <a:off x="9149715" y="3947795"/>
            <a:ext cx="1567180" cy="37465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扫一扫观看3分钟FLASH动画宣传片</a:t>
            </a:r>
            <a:endParaRPr lang="zh-CN" altLang="en-US" sz="1000" b="1"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802890"/>
            <a:ext cx="7572375" cy="1445260"/>
          </a:xfrm>
          <a:prstGeom prst="rect">
            <a:avLst/>
          </a:prstGeom>
          <a:noFill/>
        </p:spPr>
        <p:txBody>
          <a:bodyPr wrap="square" rtlCol="0">
            <a:spAutoFit/>
          </a:bodyPr>
          <a:lstStyle/>
          <a:p>
            <a:pPr algn="l"/>
            <a:r>
              <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Thank you</a:t>
            </a:r>
            <a:endPar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idx="4294967295"/>
          </p:nvPr>
        </p:nvSpPr>
        <p:spPr>
          <a:xfrm>
            <a:off x="679450" y="76200"/>
            <a:ext cx="11512550" cy="914400"/>
          </a:xfrm>
        </p:spPr>
        <p:txBody>
          <a:bodyPr vert="horz" wrap="square" lIns="91440" tIns="45720" rIns="91440" bIns="45720" anchor="ctr" anchorCtr="0"/>
          <a:p>
            <a:pPr algn="l" eaLnBrk="1" hangingPunct="1">
              <a:buClrTx/>
              <a:buSzTx/>
              <a:buFontTx/>
            </a:pPr>
            <a:r>
              <a:rPr lang="zh-CN" altLang="en-US" dirty="0"/>
              <a:t> 提纲</a:t>
            </a:r>
            <a:endParaRPr lang="zh-CN" altLang="en-US" dirty="0"/>
          </a:p>
        </p:txBody>
      </p:sp>
      <p:sp>
        <p:nvSpPr>
          <p:cNvPr id="22531" name="Text Box 6"/>
          <p:cNvSpPr txBox="1"/>
          <p:nvPr/>
        </p:nvSpPr>
        <p:spPr>
          <a:xfrm>
            <a:off x="1494155" y="1417955"/>
            <a:ext cx="5181600" cy="4635500"/>
          </a:xfrm>
          <a:prstGeom prst="rect">
            <a:avLst/>
          </a:prstGeom>
          <a:noFill/>
          <a:ln w="9525">
            <a:noFill/>
          </a:ln>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13.1 项目背景</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13.2  企业数据治理痛点</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rPr>
              <a:t>13.3 业务数据现状分析</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sym typeface="+mn-ea"/>
              </a:rPr>
              <a:t>13.4 </a:t>
            </a:r>
            <a:r>
              <a:rPr lang="en-US" altLang="zh-CN" sz="2000" b="1" dirty="0">
                <a:solidFill>
                  <a:srgbClr val="000000"/>
                </a:solidFill>
                <a:uFillTx/>
                <a:latin typeface="Times New Roman" panose="02020603050405020304" pitchFamily="18" charset="0"/>
                <a:ea typeface="微软雅黑" panose="020B0503020204020204" charset="-122"/>
              </a:rPr>
              <a:t>数据治理建设目标</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sym typeface="+mn-ea"/>
              </a:rPr>
              <a:t>13.5 数据生态解决方案</a:t>
            </a:r>
            <a:endParaRPr lang="en-US" altLang="zh-CN" sz="2000" b="1" dirty="0">
              <a:solidFill>
                <a:srgbClr val="000000"/>
              </a:solidFill>
              <a:uFillTx/>
              <a:latin typeface="Times New Roman" panose="02020603050405020304" pitchFamily="18" charset="0"/>
              <a:ea typeface="微软雅黑" panose="020B0503020204020204" charset="-122"/>
              <a:sym typeface="+mn-ea"/>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sym typeface="+mn-ea"/>
              </a:rPr>
              <a:t>13.6 </a:t>
            </a:r>
            <a:r>
              <a:rPr lang="en-US" altLang="zh-CN" sz="2000" b="1" dirty="0">
                <a:solidFill>
                  <a:srgbClr val="000000"/>
                </a:solidFill>
                <a:uFillTx/>
                <a:latin typeface="Times New Roman" panose="02020603050405020304" pitchFamily="18" charset="0"/>
                <a:ea typeface="微软雅黑" panose="020B0503020204020204" charset="-122"/>
              </a:rPr>
              <a:t>数据治理实施成果</a:t>
            </a:r>
            <a:endParaRPr lang="en-US" altLang="zh-CN" sz="2000" b="1" dirty="0">
              <a:solidFill>
                <a:srgbClr val="000000"/>
              </a:solidFill>
              <a:uFillTx/>
              <a:latin typeface="Times New Roman" panose="02020603050405020304" pitchFamily="18" charset="0"/>
              <a:ea typeface="微软雅黑" panose="020B0503020204020204" charset="-122"/>
            </a:endParaRPr>
          </a:p>
          <a:p>
            <a:pPr marL="457200" lvl="0" indent="-457200" defTabSz="457200" eaLnBrk="1" hangingPunct="1">
              <a:lnSpc>
                <a:spcPct val="170000"/>
              </a:lnSpc>
              <a:spcBef>
                <a:spcPct val="0"/>
              </a:spcBef>
              <a:buFontTx/>
              <a:buNone/>
            </a:pPr>
            <a:r>
              <a:rPr lang="en-US" altLang="zh-CN" sz="2000" b="1" dirty="0">
                <a:solidFill>
                  <a:srgbClr val="000000"/>
                </a:solidFill>
                <a:uFillTx/>
                <a:latin typeface="Times New Roman" panose="02020603050405020304" pitchFamily="18" charset="0"/>
                <a:ea typeface="微软雅黑" panose="020B0503020204020204" charset="-122"/>
                <a:sym typeface="+mn-ea"/>
              </a:rPr>
              <a:t>13.7 </a:t>
            </a:r>
            <a:r>
              <a:rPr lang="en-US" altLang="zh-CN" sz="2000" b="1" dirty="0">
                <a:solidFill>
                  <a:srgbClr val="000000"/>
                </a:solidFill>
                <a:uFillTx/>
                <a:latin typeface="Times New Roman" panose="02020603050405020304" pitchFamily="18" charset="0"/>
                <a:ea typeface="微软雅黑" panose="020B0503020204020204" charset="-122"/>
              </a:rPr>
              <a:t>业务应用场景的实现成果</a:t>
            </a:r>
            <a:endParaRPr lang="en-US" altLang="zh-CN" sz="2000" b="1" dirty="0">
              <a:solidFill>
                <a:srgbClr val="000000"/>
              </a:solidFill>
              <a:uFillTx/>
              <a:latin typeface="Times New Roman" panose="02020603050405020304" pitchFamily="18" charset="0"/>
              <a:ea typeface="微软雅黑" panose="020B0503020204020204" charset="-122"/>
            </a:endParaRPr>
          </a:p>
        </p:txBody>
      </p:sp>
      <p:pic>
        <p:nvPicPr>
          <p:cNvPr id="100" name="图片 99"/>
          <p:cNvPicPr/>
          <p:nvPr/>
        </p:nvPicPr>
        <p:blipFill>
          <a:blip r:embed="rId1"/>
          <a:srcRect l="4092" t="4440" r="3919" b="5415"/>
          <a:stretch>
            <a:fillRect/>
          </a:stretch>
        </p:blipFill>
        <p:spPr>
          <a:xfrm>
            <a:off x="6023610" y="1920240"/>
            <a:ext cx="4627880" cy="3018155"/>
          </a:xfrm>
          <a:prstGeom prst="rect">
            <a:avLst/>
          </a:prstGeom>
          <a:noFill/>
          <a:ln w="9525">
            <a:noFill/>
          </a:ln>
          <a:effectLst>
            <a:outerShdw blurRad="50800" dist="38100" algn="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5640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13.1 </a:t>
            </a:r>
            <a:r>
              <a:rPr lang="en-US" altLang="zh-CN" sz="5400" b="1" spc="380" dirty="0">
                <a:solidFill>
                  <a:schemeClr val="tx1">
                    <a:lumMod val="85000"/>
                    <a:lumOff val="15000"/>
                  </a:schemeClr>
                </a:solidFill>
                <a:uFillTx/>
                <a:latin typeface="微软雅黑" panose="020B0503020204020204" charset="-122"/>
                <a:ea typeface="微软雅黑" panose="020B0503020204020204" charset="-122"/>
                <a:sym typeface="+mn-ea"/>
              </a:rPr>
              <a:t>项目背景</a:t>
            </a:r>
            <a:endParaRPr lang="en-US" altLang="zh-CN"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13.1 </a:t>
            </a:r>
            <a:r>
              <a:rPr lang="en-US" altLang="zh-CN" dirty="0">
                <a:latin typeface="微软雅黑" panose="020B0503020204020204" charset="-122"/>
                <a:ea typeface="微软雅黑" panose="020B0503020204020204" charset="-122"/>
                <a:cs typeface="微软雅黑" panose="020B0503020204020204" charset="-122"/>
                <a:sym typeface="+mn-ea"/>
              </a:rPr>
              <a:t>项目背景</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7" name="AutoShape 2"/>
          <p:cNvSpPr>
            <a:spLocks noChangeArrowheads="1"/>
          </p:cNvSpPr>
          <p:nvPr/>
        </p:nvSpPr>
        <p:spPr bwMode="auto">
          <a:xfrm>
            <a:off x="1674495" y="1751965"/>
            <a:ext cx="8758555" cy="3834130"/>
          </a:xfrm>
          <a:prstGeom prst="flowChartProcess">
            <a:avLst/>
          </a:prstGeom>
          <a:solidFill>
            <a:schemeClr val="bg1"/>
          </a:solidFill>
          <a:ln w="28575">
            <a:solidFill>
              <a:srgbClr val="007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endParaRPr lang="zh-CN" altLang="en-US" sz="1600" i="1" dirty="0">
              <a:latin typeface="微软雅黑" panose="020B0503020204020204" charset="-122"/>
              <a:ea typeface="微软雅黑" panose="020B0503020204020204" charset="-122"/>
            </a:endParaRPr>
          </a:p>
        </p:txBody>
      </p:sp>
      <p:sp>
        <p:nvSpPr>
          <p:cNvPr id="3" name="文本框 2"/>
          <p:cNvSpPr txBox="1"/>
          <p:nvPr/>
        </p:nvSpPr>
        <p:spPr>
          <a:xfrm>
            <a:off x="1802767" y="2054243"/>
            <a:ext cx="8501803" cy="3415030"/>
          </a:xfrm>
          <a:prstGeom prst="rect">
            <a:avLst/>
          </a:prstGeom>
          <a:noFill/>
        </p:spPr>
        <p:txBody>
          <a:bodyPr wrap="square" rtlCol="0">
            <a:spAutoFit/>
          </a:bodyPr>
          <a:lstStyle/>
          <a:p>
            <a:pPr indent="304800" algn="just">
              <a:lnSpc>
                <a:spcPct val="150000"/>
              </a:lnSpc>
            </a:pPr>
            <a:r>
              <a:rPr lang="zh-CN" altLang="en-US" sz="1600" kern="100" dirty="0">
                <a:solidFill>
                  <a:schemeClr val="tx1"/>
                </a:solidFill>
                <a:latin typeface="微软雅黑" panose="020B0503020204020204" charset="-122"/>
                <a:ea typeface="微软雅黑" panose="020B0503020204020204" charset="-122"/>
              </a:rPr>
              <a:t>某制造企业有CRM、SAP、MES等业务系统，</a:t>
            </a:r>
            <a:r>
              <a:rPr lang="zh-CN" altLang="en-US" sz="1600" b="1" kern="100" dirty="0">
                <a:solidFill>
                  <a:schemeClr val="tx1"/>
                </a:solidFill>
                <a:latin typeface="微软雅黑" panose="020B0503020204020204" charset="-122"/>
                <a:ea typeface="微软雅黑" panose="020B0503020204020204" charset="-122"/>
              </a:rPr>
              <a:t>目前各业务系统数据孤立、零散，未能形成企业数据资产，给数据支撑工作带来巨大挑战。</a:t>
            </a:r>
            <a:endParaRPr lang="zh-CN" altLang="en-US" sz="1600" b="1" kern="100" dirty="0">
              <a:solidFill>
                <a:schemeClr val="tx1"/>
              </a:solidFill>
              <a:latin typeface="微软雅黑" panose="020B0503020204020204" charset="-122"/>
              <a:ea typeface="微软雅黑" panose="020B0503020204020204" charset="-122"/>
            </a:endParaRPr>
          </a:p>
          <a:p>
            <a:pPr indent="304800" algn="just">
              <a:lnSpc>
                <a:spcPct val="150000"/>
              </a:lnSpc>
            </a:pPr>
            <a:r>
              <a:rPr lang="zh-CN" altLang="en-US" sz="1600" kern="100" dirty="0">
                <a:solidFill>
                  <a:schemeClr val="tx1"/>
                </a:solidFill>
                <a:latin typeface="微软雅黑" panose="020B0503020204020204" charset="-122"/>
                <a:ea typeface="微软雅黑" panose="020B0503020204020204" charset="-122"/>
              </a:rPr>
              <a:t>企业希望：</a:t>
            </a:r>
            <a:endParaRPr lang="zh-CN" altLang="en-US" sz="1600" kern="100" dirty="0">
              <a:solidFill>
                <a:schemeClr val="tx1"/>
              </a:solidFill>
              <a:latin typeface="微软雅黑" panose="020B0503020204020204" charset="-122"/>
              <a:ea typeface="微软雅黑" panose="020B0503020204020204" charset="-122"/>
            </a:endParaRPr>
          </a:p>
          <a:p>
            <a:pPr marL="800100" lvl="1" indent="-342900" algn="just">
              <a:lnSpc>
                <a:spcPct val="150000"/>
              </a:lnSpc>
              <a:buFont typeface="+mj-ea"/>
              <a:buAutoNum type="circleNumDbPlain"/>
            </a:pPr>
            <a:r>
              <a:rPr lang="zh-CN" altLang="en-US" sz="1600" kern="100" dirty="0">
                <a:solidFill>
                  <a:schemeClr val="tx1"/>
                </a:solidFill>
                <a:latin typeface="微软雅黑" panose="020B0503020204020204" charset="-122"/>
                <a:ea typeface="微软雅黑" panose="020B0503020204020204" charset="-122"/>
              </a:rPr>
              <a:t>通过整合企业全域数据，深入分析客户、产品、触点等相关画像数据，提供以客户为中心的精准营销能力以及精准服务能力，建设满足企业业务发展需求的数据治理平台，实现业务数据的及时采集汇聚。</a:t>
            </a:r>
            <a:endParaRPr lang="zh-CN" altLang="en-US" sz="1600" kern="100" dirty="0">
              <a:solidFill>
                <a:schemeClr val="tx1"/>
              </a:solidFill>
              <a:latin typeface="微软雅黑" panose="020B0503020204020204" charset="-122"/>
              <a:ea typeface="微软雅黑" panose="020B0503020204020204" charset="-122"/>
            </a:endParaRPr>
          </a:p>
          <a:p>
            <a:pPr marL="800100" lvl="1" indent="-342900" algn="just">
              <a:lnSpc>
                <a:spcPct val="150000"/>
              </a:lnSpc>
              <a:buFont typeface="+mj-ea"/>
              <a:buAutoNum type="circleNumDbPlain"/>
            </a:pPr>
            <a:r>
              <a:rPr lang="zh-CN" altLang="en-US" sz="1600" kern="100" dirty="0">
                <a:solidFill>
                  <a:schemeClr val="tx1"/>
                </a:solidFill>
                <a:latin typeface="微软雅黑" panose="020B0503020204020204" charset="-122"/>
                <a:ea typeface="微软雅黑" panose="020B0503020204020204" charset="-122"/>
              </a:rPr>
              <a:t>通过将业务数据加工处理并形成企业的数据资产，为后续数据资产体系建设及业务场景应用和数据化运营等提供支撑，帮助企业实现精细化管控，优化产品设计及动态数据资源调配，强化生产管控，有效控制成本，提高项目效益。</a:t>
            </a:r>
            <a:endParaRPr lang="zh-CN" altLang="en-US" sz="1600" kern="100"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13.2 </a:t>
            </a:r>
            <a:r>
              <a:rPr lang="en-US" altLang="zh-CN" sz="5400" b="1" dirty="0">
                <a:solidFill>
                  <a:srgbClr val="000000"/>
                </a:solidFill>
                <a:uFillTx/>
                <a:latin typeface="Times New Roman" panose="02020603050405020304" pitchFamily="18" charset="0"/>
                <a:ea typeface="微软雅黑" panose="020B0503020204020204" charset="-122"/>
                <a:sym typeface="+mn-ea"/>
              </a:rPr>
              <a:t>企业数据治理痛点</a:t>
            </a:r>
            <a:endParaRPr lang="en-US" altLang="zh-CN"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a:xfrm>
            <a:off x="679428" y="83185"/>
            <a:ext cx="11512572" cy="914400"/>
          </a:xfrm>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13.2 企业数据治理痛点</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3" name="MH_Other_1"/>
          <p:cNvSpPr/>
          <p:nvPr>
            <p:custDataLst>
              <p:tags r:id="rId1"/>
            </p:custDataLst>
          </p:nvPr>
        </p:nvSpPr>
        <p:spPr>
          <a:xfrm>
            <a:off x="1844675" y="1798638"/>
            <a:ext cx="704850" cy="730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 name="MH_Other_2"/>
          <p:cNvSpPr/>
          <p:nvPr>
            <p:custDataLst>
              <p:tags r:id="rId2"/>
            </p:custDataLst>
          </p:nvPr>
        </p:nvSpPr>
        <p:spPr>
          <a:xfrm>
            <a:off x="1709738" y="1658938"/>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AFABAB"/>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5" name="MH_Other_3"/>
          <p:cNvSpPr/>
          <p:nvPr>
            <p:custDataLst>
              <p:tags r:id="rId3"/>
            </p:custDataLst>
          </p:nvPr>
        </p:nvSpPr>
        <p:spPr>
          <a:xfrm>
            <a:off x="1844675" y="3270250"/>
            <a:ext cx="704850" cy="730250"/>
          </a:xfrm>
          <a:prstGeom prst="rect">
            <a:avLst/>
          </a:pr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6" name="MH_Other_4"/>
          <p:cNvSpPr/>
          <p:nvPr>
            <p:custDataLst>
              <p:tags r:id="rId4"/>
            </p:custDataLst>
          </p:nvPr>
        </p:nvSpPr>
        <p:spPr>
          <a:xfrm>
            <a:off x="1709738" y="3130550"/>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AFABAB"/>
          </a:solidFill>
          <a:ln>
            <a:solidFill>
              <a:srgbClr val="0557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7" name="MH_Other_5"/>
          <p:cNvSpPr/>
          <p:nvPr>
            <p:custDataLst>
              <p:tags r:id="rId5"/>
            </p:custDataLst>
          </p:nvPr>
        </p:nvSpPr>
        <p:spPr>
          <a:xfrm>
            <a:off x="1844675" y="4741863"/>
            <a:ext cx="704850" cy="730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8" name="MH_Other_6"/>
          <p:cNvSpPr/>
          <p:nvPr>
            <p:custDataLst>
              <p:tags r:id="rId6"/>
            </p:custDataLst>
          </p:nvPr>
        </p:nvSpPr>
        <p:spPr>
          <a:xfrm>
            <a:off x="1709738" y="4602163"/>
            <a:ext cx="974725" cy="1008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solidFill>
            <a:srgbClr val="AFABAB"/>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9" name="MH_Other_7"/>
          <p:cNvSpPr/>
          <p:nvPr>
            <p:custDataLst>
              <p:tags r:id="rId7"/>
            </p:custDataLst>
          </p:nvPr>
        </p:nvSpPr>
        <p:spPr bwMode="auto">
          <a:xfrm>
            <a:off x="1992313" y="1968500"/>
            <a:ext cx="398462" cy="3968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0" name="MH_Other_8"/>
          <p:cNvSpPr>
            <a:spLocks noChangeAspect="1"/>
          </p:cNvSpPr>
          <p:nvPr>
            <p:custDataLst>
              <p:tags r:id="rId8"/>
            </p:custDataLst>
          </p:nvPr>
        </p:nvSpPr>
        <p:spPr bwMode="auto">
          <a:xfrm>
            <a:off x="2009775" y="3438525"/>
            <a:ext cx="396875" cy="393700"/>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1" name="MH_Other_9"/>
          <p:cNvSpPr>
            <a:spLocks noChangeAspect="1"/>
          </p:cNvSpPr>
          <p:nvPr>
            <p:custDataLst>
              <p:tags r:id="rId9"/>
            </p:custDataLst>
          </p:nvPr>
        </p:nvSpPr>
        <p:spPr bwMode="auto">
          <a:xfrm>
            <a:off x="1992313" y="4903788"/>
            <a:ext cx="398462" cy="398462"/>
          </a:xfrm>
          <a:custGeom>
            <a:avLst/>
            <a:gdLst>
              <a:gd name="T0" fmla="*/ 883582 w 2298700"/>
              <a:gd name="T1" fmla="*/ 1295872 h 2298700"/>
              <a:gd name="T2" fmla="*/ 899660 w 2298700"/>
              <a:gd name="T3" fmla="*/ 1824434 h 2298700"/>
              <a:gd name="T4" fmla="*/ 870674 w 2298700"/>
              <a:gd name="T5" fmla="*/ 1867800 h 2298700"/>
              <a:gd name="T6" fmla="*/ 472571 w 2298700"/>
              <a:gd name="T7" fmla="*/ 1870524 h 2298700"/>
              <a:gd name="T8" fmla="*/ 439282 w 2298700"/>
              <a:gd name="T9" fmla="*/ 1829883 h 2298700"/>
              <a:gd name="T10" fmla="*/ 450831 w 2298700"/>
              <a:gd name="T11" fmla="*/ 1299959 h 2298700"/>
              <a:gd name="T12" fmla="*/ 1168971 w 2298700"/>
              <a:gd name="T13" fmla="*/ 903287 h 2298700"/>
              <a:gd name="T14" fmla="*/ 1561900 w 2298700"/>
              <a:gd name="T15" fmla="*/ 923717 h 2298700"/>
              <a:gd name="T16" fmla="*/ 1573443 w 2298700"/>
              <a:gd name="T17" fmla="*/ 1829892 h 2298700"/>
              <a:gd name="T18" fmla="*/ 1540624 w 2298700"/>
              <a:gd name="T19" fmla="*/ 1870524 h 2298700"/>
              <a:gd name="T20" fmla="*/ 1142262 w 2298700"/>
              <a:gd name="T21" fmla="*/ 1867800 h 2298700"/>
              <a:gd name="T22" fmla="*/ 1113291 w 2298700"/>
              <a:gd name="T23" fmla="*/ 1824444 h 2298700"/>
              <a:gd name="T24" fmla="*/ 1129361 w 2298700"/>
              <a:gd name="T25" fmla="*/ 919404 h 2298700"/>
              <a:gd name="T26" fmla="*/ 2191940 w 2298700"/>
              <a:gd name="T27" fmla="*/ 450850 h 2298700"/>
              <a:gd name="T28" fmla="*/ 2238385 w 2298700"/>
              <a:gd name="T29" fmla="*/ 475582 h 2298700"/>
              <a:gd name="T30" fmla="*/ 2245636 w 2298700"/>
              <a:gd name="T31" fmla="*/ 1835358 h 2298700"/>
              <a:gd name="T32" fmla="*/ 2208706 w 2298700"/>
              <a:gd name="T33" fmla="*/ 1872115 h 2298700"/>
              <a:gd name="T34" fmla="*/ 1810633 w 2298700"/>
              <a:gd name="T35" fmla="*/ 1865309 h 2298700"/>
              <a:gd name="T36" fmla="*/ 1785938 w 2298700"/>
              <a:gd name="T37" fmla="*/ 1818568 h 2298700"/>
              <a:gd name="T38" fmla="*/ 1806329 w 2298700"/>
              <a:gd name="T39" fmla="*/ 463556 h 2298700"/>
              <a:gd name="T40" fmla="*/ 1464870 w 2298700"/>
              <a:gd name="T41" fmla="*/ 38100 h 2298700"/>
              <a:gd name="T42" fmla="*/ 1493876 w 2298700"/>
              <a:gd name="T43" fmla="*/ 48317 h 2298700"/>
              <a:gd name="T44" fmla="*/ 1512005 w 2298700"/>
              <a:gd name="T45" fmla="*/ 72609 h 2298700"/>
              <a:gd name="T46" fmla="*/ 1540105 w 2298700"/>
              <a:gd name="T47" fmla="*/ 509198 h 2298700"/>
              <a:gd name="T48" fmla="*/ 1503847 w 2298700"/>
              <a:gd name="T49" fmla="*/ 543253 h 2298700"/>
              <a:gd name="T50" fmla="*/ 1459205 w 2298700"/>
              <a:gd name="T51" fmla="*/ 535761 h 2298700"/>
              <a:gd name="T52" fmla="*/ 1437677 w 2298700"/>
              <a:gd name="T53" fmla="*/ 503749 h 2298700"/>
              <a:gd name="T54" fmla="*/ 1348845 w 2298700"/>
              <a:gd name="T55" fmla="*/ 357311 h 2298700"/>
              <a:gd name="T56" fmla="*/ 1214465 w 2298700"/>
              <a:gd name="T57" fmla="*/ 507608 h 2298700"/>
              <a:gd name="T58" fmla="*/ 1010062 w 2298700"/>
              <a:gd name="T59" fmla="*/ 669711 h 2298700"/>
              <a:gd name="T60" fmla="*/ 834212 w 2298700"/>
              <a:gd name="T61" fmla="*/ 763477 h 2298700"/>
              <a:gd name="T62" fmla="*/ 682609 w 2298700"/>
              <a:gd name="T63" fmla="*/ 817965 h 2298700"/>
              <a:gd name="T64" fmla="*/ 523528 w 2298700"/>
              <a:gd name="T65" fmla="*/ 852928 h 2298700"/>
              <a:gd name="T66" fmla="*/ 404104 w 2298700"/>
              <a:gd name="T67" fmla="*/ 862464 h 2298700"/>
              <a:gd name="T68" fmla="*/ 374191 w 2298700"/>
              <a:gd name="T69" fmla="*/ 838852 h 2298700"/>
              <a:gd name="T70" fmla="*/ 369206 w 2298700"/>
              <a:gd name="T71" fmla="*/ 795034 h 2298700"/>
              <a:gd name="T72" fmla="*/ 405237 w 2298700"/>
              <a:gd name="T73" fmla="*/ 760071 h 2298700"/>
              <a:gd name="T74" fmla="*/ 535765 w 2298700"/>
              <a:gd name="T75" fmla="*/ 742589 h 2298700"/>
              <a:gd name="T76" fmla="*/ 679890 w 2298700"/>
              <a:gd name="T77" fmla="*/ 706945 h 2298700"/>
              <a:gd name="T78" fmla="*/ 816536 w 2298700"/>
              <a:gd name="T79" fmla="*/ 654273 h 2298700"/>
              <a:gd name="T80" fmla="*/ 989667 w 2298700"/>
              <a:gd name="T81" fmla="*/ 554832 h 2298700"/>
              <a:gd name="T82" fmla="*/ 1171862 w 2298700"/>
              <a:gd name="T83" fmla="*/ 398859 h 2298700"/>
              <a:gd name="T84" fmla="*/ 1282675 w 2298700"/>
              <a:gd name="T85" fmla="*/ 267178 h 2298700"/>
              <a:gd name="T86" fmla="*/ 1087110 w 2298700"/>
              <a:gd name="T87" fmla="*/ 283979 h 2298700"/>
              <a:gd name="T88" fmla="*/ 1044054 w 2298700"/>
              <a:gd name="T89" fmla="*/ 259005 h 2298700"/>
              <a:gd name="T90" fmla="*/ 1040654 w 2298700"/>
              <a:gd name="T91" fmla="*/ 208376 h 2298700"/>
              <a:gd name="T92" fmla="*/ 1446288 w 2298700"/>
              <a:gd name="T93" fmla="*/ 40370 h 2298700"/>
              <a:gd name="T94" fmla="*/ 128386 w 2298700"/>
              <a:gd name="T95" fmla="*/ 3403 h 2298700"/>
              <a:gd name="T96" fmla="*/ 171711 w 2298700"/>
              <a:gd name="T97" fmla="*/ 26993 h 2298700"/>
              <a:gd name="T98" fmla="*/ 199157 w 2298700"/>
              <a:gd name="T99" fmla="*/ 67596 h 2298700"/>
              <a:gd name="T100" fmla="*/ 2201163 w 2298700"/>
              <a:gd name="T101" fmla="*/ 2093192 h 2298700"/>
              <a:gd name="T102" fmla="*/ 2249251 w 2298700"/>
              <a:gd name="T103" fmla="*/ 2107936 h 2298700"/>
              <a:gd name="T104" fmla="*/ 2283729 w 2298700"/>
              <a:gd name="T105" fmla="*/ 2142414 h 2298700"/>
              <a:gd name="T106" fmla="*/ 2298473 w 2298700"/>
              <a:gd name="T107" fmla="*/ 2190729 h 2298700"/>
              <a:gd name="T108" fmla="*/ 2288720 w 2298700"/>
              <a:gd name="T109" fmla="*/ 2240405 h 2298700"/>
              <a:gd name="T110" fmla="*/ 2257417 w 2298700"/>
              <a:gd name="T111" fmla="*/ 2278059 h 2298700"/>
              <a:gd name="T112" fmla="*/ 2211597 w 2298700"/>
              <a:gd name="T113" fmla="*/ 2297566 h 2298700"/>
              <a:gd name="T114" fmla="*/ 72132 w 2298700"/>
              <a:gd name="T115" fmla="*/ 2294164 h 2298700"/>
              <a:gd name="T116" fmla="*/ 29715 w 2298700"/>
              <a:gd name="T117" fmla="*/ 2268532 h 2298700"/>
              <a:gd name="T118" fmla="*/ 4537 w 2298700"/>
              <a:gd name="T119" fmla="*/ 2226568 h 2298700"/>
              <a:gd name="T120" fmla="*/ 907 w 2298700"/>
              <a:gd name="T121" fmla="*/ 87330 h 2298700"/>
              <a:gd name="T122" fmla="*/ 20188 w 2298700"/>
              <a:gd name="T123" fmla="*/ 41510 h 2298700"/>
              <a:gd name="T124" fmla="*/ 57842 w 2298700"/>
              <a:gd name="T125" fmla="*/ 10434 h 2298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8700" h="2298700">
                <a:moveTo>
                  <a:pt x="494084" y="1279525"/>
                </a:moveTo>
                <a:lnTo>
                  <a:pt x="844179" y="1279525"/>
                </a:lnTo>
                <a:lnTo>
                  <a:pt x="849841" y="1279752"/>
                </a:lnTo>
                <a:lnTo>
                  <a:pt x="855502" y="1280660"/>
                </a:lnTo>
                <a:lnTo>
                  <a:pt x="860710" y="1282023"/>
                </a:lnTo>
                <a:lnTo>
                  <a:pt x="865692" y="1283839"/>
                </a:lnTo>
                <a:lnTo>
                  <a:pt x="870674" y="1286109"/>
                </a:lnTo>
                <a:lnTo>
                  <a:pt x="875203" y="1289061"/>
                </a:lnTo>
                <a:lnTo>
                  <a:pt x="879732" y="1292467"/>
                </a:lnTo>
                <a:lnTo>
                  <a:pt x="883582" y="1295872"/>
                </a:lnTo>
                <a:lnTo>
                  <a:pt x="887205" y="1299959"/>
                </a:lnTo>
                <a:lnTo>
                  <a:pt x="890602" y="1304273"/>
                </a:lnTo>
                <a:lnTo>
                  <a:pt x="893320" y="1308814"/>
                </a:lnTo>
                <a:lnTo>
                  <a:pt x="895584" y="1313809"/>
                </a:lnTo>
                <a:lnTo>
                  <a:pt x="897396" y="1319031"/>
                </a:lnTo>
                <a:lnTo>
                  <a:pt x="898981" y="1324480"/>
                </a:lnTo>
                <a:lnTo>
                  <a:pt x="899660" y="1329702"/>
                </a:lnTo>
                <a:lnTo>
                  <a:pt x="900113" y="1335378"/>
                </a:lnTo>
                <a:lnTo>
                  <a:pt x="900113" y="1818531"/>
                </a:lnTo>
                <a:lnTo>
                  <a:pt x="899660" y="1824434"/>
                </a:lnTo>
                <a:lnTo>
                  <a:pt x="898981" y="1829883"/>
                </a:lnTo>
                <a:lnTo>
                  <a:pt x="897396" y="1835332"/>
                </a:lnTo>
                <a:lnTo>
                  <a:pt x="895584" y="1840554"/>
                </a:lnTo>
                <a:lnTo>
                  <a:pt x="893320" y="1845322"/>
                </a:lnTo>
                <a:lnTo>
                  <a:pt x="890602" y="1850090"/>
                </a:lnTo>
                <a:lnTo>
                  <a:pt x="887205" y="1854404"/>
                </a:lnTo>
                <a:lnTo>
                  <a:pt x="883582" y="1858264"/>
                </a:lnTo>
                <a:lnTo>
                  <a:pt x="879732" y="1861897"/>
                </a:lnTo>
                <a:lnTo>
                  <a:pt x="875203" y="1865302"/>
                </a:lnTo>
                <a:lnTo>
                  <a:pt x="870674" y="1867800"/>
                </a:lnTo>
                <a:lnTo>
                  <a:pt x="865692" y="1870524"/>
                </a:lnTo>
                <a:lnTo>
                  <a:pt x="860710" y="1872114"/>
                </a:lnTo>
                <a:lnTo>
                  <a:pt x="855502" y="1873476"/>
                </a:lnTo>
                <a:lnTo>
                  <a:pt x="849841" y="1874611"/>
                </a:lnTo>
                <a:lnTo>
                  <a:pt x="844179" y="1874838"/>
                </a:lnTo>
                <a:lnTo>
                  <a:pt x="494084" y="1874838"/>
                </a:lnTo>
                <a:lnTo>
                  <a:pt x="488423" y="1874611"/>
                </a:lnTo>
                <a:lnTo>
                  <a:pt x="482761" y="1873476"/>
                </a:lnTo>
                <a:lnTo>
                  <a:pt x="477326" y="1872114"/>
                </a:lnTo>
                <a:lnTo>
                  <a:pt x="472571" y="1870524"/>
                </a:lnTo>
                <a:lnTo>
                  <a:pt x="467589" y="1867800"/>
                </a:lnTo>
                <a:lnTo>
                  <a:pt x="463060" y="1865302"/>
                </a:lnTo>
                <a:lnTo>
                  <a:pt x="458531" y="1861897"/>
                </a:lnTo>
                <a:lnTo>
                  <a:pt x="454455" y="1858264"/>
                </a:lnTo>
                <a:lnTo>
                  <a:pt x="450831" y="1854404"/>
                </a:lnTo>
                <a:lnTo>
                  <a:pt x="447661" y="1850090"/>
                </a:lnTo>
                <a:lnTo>
                  <a:pt x="444944" y="1845322"/>
                </a:lnTo>
                <a:lnTo>
                  <a:pt x="442679" y="1840554"/>
                </a:lnTo>
                <a:lnTo>
                  <a:pt x="440868" y="1835332"/>
                </a:lnTo>
                <a:lnTo>
                  <a:pt x="439282" y="1829883"/>
                </a:lnTo>
                <a:lnTo>
                  <a:pt x="438603" y="1824434"/>
                </a:lnTo>
                <a:lnTo>
                  <a:pt x="438150" y="1818531"/>
                </a:lnTo>
                <a:lnTo>
                  <a:pt x="438150" y="1335378"/>
                </a:lnTo>
                <a:lnTo>
                  <a:pt x="438603" y="1329702"/>
                </a:lnTo>
                <a:lnTo>
                  <a:pt x="439282" y="1324480"/>
                </a:lnTo>
                <a:lnTo>
                  <a:pt x="440868" y="1319031"/>
                </a:lnTo>
                <a:lnTo>
                  <a:pt x="442679" y="1313809"/>
                </a:lnTo>
                <a:lnTo>
                  <a:pt x="444944" y="1308814"/>
                </a:lnTo>
                <a:lnTo>
                  <a:pt x="447661" y="1304273"/>
                </a:lnTo>
                <a:lnTo>
                  <a:pt x="450831" y="1299959"/>
                </a:lnTo>
                <a:lnTo>
                  <a:pt x="454455" y="1295872"/>
                </a:lnTo>
                <a:lnTo>
                  <a:pt x="458531" y="1292467"/>
                </a:lnTo>
                <a:lnTo>
                  <a:pt x="463060" y="1289061"/>
                </a:lnTo>
                <a:lnTo>
                  <a:pt x="467589" y="1286109"/>
                </a:lnTo>
                <a:lnTo>
                  <a:pt x="472571" y="1283839"/>
                </a:lnTo>
                <a:lnTo>
                  <a:pt x="477326" y="1282023"/>
                </a:lnTo>
                <a:lnTo>
                  <a:pt x="482761" y="1280660"/>
                </a:lnTo>
                <a:lnTo>
                  <a:pt x="488423" y="1279752"/>
                </a:lnTo>
                <a:lnTo>
                  <a:pt x="494084" y="1279525"/>
                </a:lnTo>
                <a:close/>
                <a:moveTo>
                  <a:pt x="1168971" y="903287"/>
                </a:moveTo>
                <a:lnTo>
                  <a:pt x="1518668" y="903287"/>
                </a:lnTo>
                <a:lnTo>
                  <a:pt x="1524553" y="903514"/>
                </a:lnTo>
                <a:lnTo>
                  <a:pt x="1529985" y="904195"/>
                </a:lnTo>
                <a:lnTo>
                  <a:pt x="1535418" y="905557"/>
                </a:lnTo>
                <a:lnTo>
                  <a:pt x="1540624" y="907600"/>
                </a:lnTo>
                <a:lnTo>
                  <a:pt x="1545377" y="909870"/>
                </a:lnTo>
                <a:lnTo>
                  <a:pt x="1550130" y="912821"/>
                </a:lnTo>
                <a:lnTo>
                  <a:pt x="1554430" y="915999"/>
                </a:lnTo>
                <a:lnTo>
                  <a:pt x="1558278" y="919404"/>
                </a:lnTo>
                <a:lnTo>
                  <a:pt x="1561900" y="923717"/>
                </a:lnTo>
                <a:lnTo>
                  <a:pt x="1565295" y="927803"/>
                </a:lnTo>
                <a:lnTo>
                  <a:pt x="1567784" y="932343"/>
                </a:lnTo>
                <a:lnTo>
                  <a:pt x="1570274" y="937337"/>
                </a:lnTo>
                <a:lnTo>
                  <a:pt x="1572085" y="942558"/>
                </a:lnTo>
                <a:lnTo>
                  <a:pt x="1573443" y="948006"/>
                </a:lnTo>
                <a:lnTo>
                  <a:pt x="1574575" y="953681"/>
                </a:lnTo>
                <a:lnTo>
                  <a:pt x="1574801" y="959355"/>
                </a:lnTo>
                <a:lnTo>
                  <a:pt x="1574801" y="1818542"/>
                </a:lnTo>
                <a:lnTo>
                  <a:pt x="1574575" y="1824444"/>
                </a:lnTo>
                <a:lnTo>
                  <a:pt x="1573443" y="1829892"/>
                </a:lnTo>
                <a:lnTo>
                  <a:pt x="1572085" y="1835340"/>
                </a:lnTo>
                <a:lnTo>
                  <a:pt x="1570274" y="1840560"/>
                </a:lnTo>
                <a:lnTo>
                  <a:pt x="1567784" y="1845327"/>
                </a:lnTo>
                <a:lnTo>
                  <a:pt x="1565295" y="1850094"/>
                </a:lnTo>
                <a:lnTo>
                  <a:pt x="1561900" y="1854407"/>
                </a:lnTo>
                <a:lnTo>
                  <a:pt x="1558278" y="1858266"/>
                </a:lnTo>
                <a:lnTo>
                  <a:pt x="1554430" y="1861898"/>
                </a:lnTo>
                <a:lnTo>
                  <a:pt x="1550130" y="1865303"/>
                </a:lnTo>
                <a:lnTo>
                  <a:pt x="1545377" y="1867800"/>
                </a:lnTo>
                <a:lnTo>
                  <a:pt x="1540624" y="1870524"/>
                </a:lnTo>
                <a:lnTo>
                  <a:pt x="1535418" y="1872113"/>
                </a:lnTo>
                <a:lnTo>
                  <a:pt x="1529985" y="1873475"/>
                </a:lnTo>
                <a:lnTo>
                  <a:pt x="1524553" y="1874610"/>
                </a:lnTo>
                <a:lnTo>
                  <a:pt x="1518668" y="1874837"/>
                </a:lnTo>
                <a:lnTo>
                  <a:pt x="1168971" y="1874837"/>
                </a:lnTo>
                <a:lnTo>
                  <a:pt x="1163312" y="1874610"/>
                </a:lnTo>
                <a:lnTo>
                  <a:pt x="1157654" y="1873475"/>
                </a:lnTo>
                <a:lnTo>
                  <a:pt x="1152221" y="1872113"/>
                </a:lnTo>
                <a:lnTo>
                  <a:pt x="1147242" y="1870524"/>
                </a:lnTo>
                <a:lnTo>
                  <a:pt x="1142262" y="1867800"/>
                </a:lnTo>
                <a:lnTo>
                  <a:pt x="1137736" y="1865303"/>
                </a:lnTo>
                <a:lnTo>
                  <a:pt x="1133435" y="1861898"/>
                </a:lnTo>
                <a:lnTo>
                  <a:pt x="1129361" y="1858266"/>
                </a:lnTo>
                <a:lnTo>
                  <a:pt x="1125740" y="1854407"/>
                </a:lnTo>
                <a:lnTo>
                  <a:pt x="1122797" y="1850094"/>
                </a:lnTo>
                <a:lnTo>
                  <a:pt x="1119855" y="1845327"/>
                </a:lnTo>
                <a:lnTo>
                  <a:pt x="1117365" y="1840560"/>
                </a:lnTo>
                <a:lnTo>
                  <a:pt x="1115554" y="1835340"/>
                </a:lnTo>
                <a:lnTo>
                  <a:pt x="1114196" y="1829892"/>
                </a:lnTo>
                <a:lnTo>
                  <a:pt x="1113291" y="1824444"/>
                </a:lnTo>
                <a:lnTo>
                  <a:pt x="1112838" y="1818542"/>
                </a:lnTo>
                <a:lnTo>
                  <a:pt x="1112838" y="959355"/>
                </a:lnTo>
                <a:lnTo>
                  <a:pt x="1113291" y="953681"/>
                </a:lnTo>
                <a:lnTo>
                  <a:pt x="1114196" y="948006"/>
                </a:lnTo>
                <a:lnTo>
                  <a:pt x="1115554" y="942558"/>
                </a:lnTo>
                <a:lnTo>
                  <a:pt x="1117365" y="937337"/>
                </a:lnTo>
                <a:lnTo>
                  <a:pt x="1119855" y="932343"/>
                </a:lnTo>
                <a:lnTo>
                  <a:pt x="1122797" y="927803"/>
                </a:lnTo>
                <a:lnTo>
                  <a:pt x="1125740" y="923717"/>
                </a:lnTo>
                <a:lnTo>
                  <a:pt x="1129361" y="919404"/>
                </a:lnTo>
                <a:lnTo>
                  <a:pt x="1133435" y="915999"/>
                </a:lnTo>
                <a:lnTo>
                  <a:pt x="1137736" y="912821"/>
                </a:lnTo>
                <a:lnTo>
                  <a:pt x="1142262" y="909870"/>
                </a:lnTo>
                <a:lnTo>
                  <a:pt x="1147242" y="907600"/>
                </a:lnTo>
                <a:lnTo>
                  <a:pt x="1152221" y="905557"/>
                </a:lnTo>
                <a:lnTo>
                  <a:pt x="1157654" y="904195"/>
                </a:lnTo>
                <a:lnTo>
                  <a:pt x="1163312" y="903514"/>
                </a:lnTo>
                <a:lnTo>
                  <a:pt x="1168971" y="903287"/>
                </a:lnTo>
                <a:close/>
                <a:moveTo>
                  <a:pt x="1841899" y="450850"/>
                </a:moveTo>
                <a:lnTo>
                  <a:pt x="2191940" y="450850"/>
                </a:lnTo>
                <a:lnTo>
                  <a:pt x="2197604" y="451077"/>
                </a:lnTo>
                <a:lnTo>
                  <a:pt x="2203268" y="451985"/>
                </a:lnTo>
                <a:lnTo>
                  <a:pt x="2208706" y="453573"/>
                </a:lnTo>
                <a:lnTo>
                  <a:pt x="2213917" y="455388"/>
                </a:lnTo>
                <a:lnTo>
                  <a:pt x="2218674" y="457657"/>
                </a:lnTo>
                <a:lnTo>
                  <a:pt x="2223206" y="460380"/>
                </a:lnTo>
                <a:lnTo>
                  <a:pt x="2227510" y="463556"/>
                </a:lnTo>
                <a:lnTo>
                  <a:pt x="2231589" y="467186"/>
                </a:lnTo>
                <a:lnTo>
                  <a:pt x="2235214" y="471271"/>
                </a:lnTo>
                <a:lnTo>
                  <a:pt x="2238385" y="475582"/>
                </a:lnTo>
                <a:lnTo>
                  <a:pt x="2241104" y="480119"/>
                </a:lnTo>
                <a:lnTo>
                  <a:pt x="2243596" y="484884"/>
                </a:lnTo>
                <a:lnTo>
                  <a:pt x="2245636" y="490103"/>
                </a:lnTo>
                <a:lnTo>
                  <a:pt x="2246768" y="495548"/>
                </a:lnTo>
                <a:lnTo>
                  <a:pt x="2247675" y="501221"/>
                </a:lnTo>
                <a:lnTo>
                  <a:pt x="2247901" y="506893"/>
                </a:lnTo>
                <a:lnTo>
                  <a:pt x="2247901" y="1818568"/>
                </a:lnTo>
                <a:lnTo>
                  <a:pt x="2247675" y="1824468"/>
                </a:lnTo>
                <a:lnTo>
                  <a:pt x="2246768" y="1829913"/>
                </a:lnTo>
                <a:lnTo>
                  <a:pt x="2245636" y="1835358"/>
                </a:lnTo>
                <a:lnTo>
                  <a:pt x="2243596" y="1840577"/>
                </a:lnTo>
                <a:lnTo>
                  <a:pt x="2241104" y="1845342"/>
                </a:lnTo>
                <a:lnTo>
                  <a:pt x="2238385" y="1850107"/>
                </a:lnTo>
                <a:lnTo>
                  <a:pt x="2235214" y="1854418"/>
                </a:lnTo>
                <a:lnTo>
                  <a:pt x="2231589" y="1858275"/>
                </a:lnTo>
                <a:lnTo>
                  <a:pt x="2227510" y="1861905"/>
                </a:lnTo>
                <a:lnTo>
                  <a:pt x="2223206" y="1865309"/>
                </a:lnTo>
                <a:lnTo>
                  <a:pt x="2218674" y="1867804"/>
                </a:lnTo>
                <a:lnTo>
                  <a:pt x="2213917" y="1870527"/>
                </a:lnTo>
                <a:lnTo>
                  <a:pt x="2208706" y="1872115"/>
                </a:lnTo>
                <a:lnTo>
                  <a:pt x="2203268" y="1873477"/>
                </a:lnTo>
                <a:lnTo>
                  <a:pt x="2197604" y="1874611"/>
                </a:lnTo>
                <a:lnTo>
                  <a:pt x="2191940" y="1874838"/>
                </a:lnTo>
                <a:lnTo>
                  <a:pt x="1841899" y="1874838"/>
                </a:lnTo>
                <a:lnTo>
                  <a:pt x="1836235" y="1874611"/>
                </a:lnTo>
                <a:lnTo>
                  <a:pt x="1830798" y="1873477"/>
                </a:lnTo>
                <a:lnTo>
                  <a:pt x="1825360" y="1872115"/>
                </a:lnTo>
                <a:lnTo>
                  <a:pt x="1820149" y="1870527"/>
                </a:lnTo>
                <a:lnTo>
                  <a:pt x="1815165" y="1867804"/>
                </a:lnTo>
                <a:lnTo>
                  <a:pt x="1810633" y="1865309"/>
                </a:lnTo>
                <a:lnTo>
                  <a:pt x="1806329" y="1861905"/>
                </a:lnTo>
                <a:lnTo>
                  <a:pt x="1802477" y="1858275"/>
                </a:lnTo>
                <a:lnTo>
                  <a:pt x="1798852" y="1854418"/>
                </a:lnTo>
                <a:lnTo>
                  <a:pt x="1795454" y="1850107"/>
                </a:lnTo>
                <a:lnTo>
                  <a:pt x="1792508" y="1845342"/>
                </a:lnTo>
                <a:lnTo>
                  <a:pt x="1790243" y="1840577"/>
                </a:lnTo>
                <a:lnTo>
                  <a:pt x="1788430" y="1835358"/>
                </a:lnTo>
                <a:lnTo>
                  <a:pt x="1786844" y="1829913"/>
                </a:lnTo>
                <a:lnTo>
                  <a:pt x="1786165" y="1824468"/>
                </a:lnTo>
                <a:lnTo>
                  <a:pt x="1785938" y="1818568"/>
                </a:lnTo>
                <a:lnTo>
                  <a:pt x="1785938" y="506893"/>
                </a:lnTo>
                <a:lnTo>
                  <a:pt x="1786165" y="501221"/>
                </a:lnTo>
                <a:lnTo>
                  <a:pt x="1786844" y="495548"/>
                </a:lnTo>
                <a:lnTo>
                  <a:pt x="1788430" y="490103"/>
                </a:lnTo>
                <a:lnTo>
                  <a:pt x="1790243" y="484884"/>
                </a:lnTo>
                <a:lnTo>
                  <a:pt x="1792508" y="480119"/>
                </a:lnTo>
                <a:lnTo>
                  <a:pt x="1795454" y="475582"/>
                </a:lnTo>
                <a:lnTo>
                  <a:pt x="1798852" y="471271"/>
                </a:lnTo>
                <a:lnTo>
                  <a:pt x="1802477" y="467186"/>
                </a:lnTo>
                <a:lnTo>
                  <a:pt x="1806329" y="463556"/>
                </a:lnTo>
                <a:lnTo>
                  <a:pt x="1810633" y="460380"/>
                </a:lnTo>
                <a:lnTo>
                  <a:pt x="1815165" y="457657"/>
                </a:lnTo>
                <a:lnTo>
                  <a:pt x="1820149" y="455388"/>
                </a:lnTo>
                <a:lnTo>
                  <a:pt x="1825360" y="453573"/>
                </a:lnTo>
                <a:lnTo>
                  <a:pt x="1830798" y="451985"/>
                </a:lnTo>
                <a:lnTo>
                  <a:pt x="1836235" y="451077"/>
                </a:lnTo>
                <a:lnTo>
                  <a:pt x="1841899" y="450850"/>
                </a:lnTo>
                <a:close/>
                <a:moveTo>
                  <a:pt x="1458752" y="38100"/>
                </a:moveTo>
                <a:lnTo>
                  <a:pt x="1461698" y="38100"/>
                </a:lnTo>
                <a:lnTo>
                  <a:pt x="1464870" y="38100"/>
                </a:lnTo>
                <a:lnTo>
                  <a:pt x="1468043" y="38327"/>
                </a:lnTo>
                <a:lnTo>
                  <a:pt x="1470989" y="38554"/>
                </a:lnTo>
                <a:lnTo>
                  <a:pt x="1473935" y="39235"/>
                </a:lnTo>
                <a:lnTo>
                  <a:pt x="1477107" y="40143"/>
                </a:lnTo>
                <a:lnTo>
                  <a:pt x="1479827" y="40825"/>
                </a:lnTo>
                <a:lnTo>
                  <a:pt x="1482773" y="42187"/>
                </a:lnTo>
                <a:lnTo>
                  <a:pt x="1485718" y="43322"/>
                </a:lnTo>
                <a:lnTo>
                  <a:pt x="1488438" y="44684"/>
                </a:lnTo>
                <a:lnTo>
                  <a:pt x="1491157" y="46500"/>
                </a:lnTo>
                <a:lnTo>
                  <a:pt x="1493876" y="48317"/>
                </a:lnTo>
                <a:lnTo>
                  <a:pt x="1496143" y="50133"/>
                </a:lnTo>
                <a:lnTo>
                  <a:pt x="1498409" y="52176"/>
                </a:lnTo>
                <a:lnTo>
                  <a:pt x="1500675" y="54447"/>
                </a:lnTo>
                <a:lnTo>
                  <a:pt x="1502714" y="56490"/>
                </a:lnTo>
                <a:lnTo>
                  <a:pt x="1504754" y="59214"/>
                </a:lnTo>
                <a:lnTo>
                  <a:pt x="1506567" y="61485"/>
                </a:lnTo>
                <a:lnTo>
                  <a:pt x="1508153" y="64436"/>
                </a:lnTo>
                <a:lnTo>
                  <a:pt x="1509739" y="66934"/>
                </a:lnTo>
                <a:lnTo>
                  <a:pt x="1511099" y="69658"/>
                </a:lnTo>
                <a:lnTo>
                  <a:pt x="1512005" y="72609"/>
                </a:lnTo>
                <a:lnTo>
                  <a:pt x="1513138" y="75334"/>
                </a:lnTo>
                <a:lnTo>
                  <a:pt x="1514045" y="78512"/>
                </a:lnTo>
                <a:lnTo>
                  <a:pt x="1514725" y="81691"/>
                </a:lnTo>
                <a:lnTo>
                  <a:pt x="1515178" y="84642"/>
                </a:lnTo>
                <a:lnTo>
                  <a:pt x="1515405" y="87821"/>
                </a:lnTo>
                <a:lnTo>
                  <a:pt x="1543051" y="488083"/>
                </a:lnTo>
                <a:lnTo>
                  <a:pt x="1543051" y="493305"/>
                </a:lnTo>
                <a:lnTo>
                  <a:pt x="1542371" y="498754"/>
                </a:lnTo>
                <a:lnTo>
                  <a:pt x="1541691" y="503976"/>
                </a:lnTo>
                <a:lnTo>
                  <a:pt x="1540105" y="509198"/>
                </a:lnTo>
                <a:lnTo>
                  <a:pt x="1538066" y="513965"/>
                </a:lnTo>
                <a:lnTo>
                  <a:pt x="1535800" y="518506"/>
                </a:lnTo>
                <a:lnTo>
                  <a:pt x="1532854" y="522820"/>
                </a:lnTo>
                <a:lnTo>
                  <a:pt x="1529908" y="526906"/>
                </a:lnTo>
                <a:lnTo>
                  <a:pt x="1526282" y="530539"/>
                </a:lnTo>
                <a:lnTo>
                  <a:pt x="1522429" y="533944"/>
                </a:lnTo>
                <a:lnTo>
                  <a:pt x="1518350" y="537123"/>
                </a:lnTo>
                <a:lnTo>
                  <a:pt x="1513592" y="539620"/>
                </a:lnTo>
                <a:lnTo>
                  <a:pt x="1509059" y="541663"/>
                </a:lnTo>
                <a:lnTo>
                  <a:pt x="1503847" y="543253"/>
                </a:lnTo>
                <a:lnTo>
                  <a:pt x="1498635" y="544615"/>
                </a:lnTo>
                <a:lnTo>
                  <a:pt x="1493197" y="545069"/>
                </a:lnTo>
                <a:lnTo>
                  <a:pt x="1488211" y="545296"/>
                </a:lnTo>
                <a:lnTo>
                  <a:pt x="1482999" y="544842"/>
                </a:lnTo>
                <a:lnTo>
                  <a:pt x="1478014" y="543934"/>
                </a:lnTo>
                <a:lnTo>
                  <a:pt x="1473481" y="542799"/>
                </a:lnTo>
                <a:lnTo>
                  <a:pt x="1469629" y="541437"/>
                </a:lnTo>
                <a:lnTo>
                  <a:pt x="1466003" y="539847"/>
                </a:lnTo>
                <a:lnTo>
                  <a:pt x="1462604" y="537804"/>
                </a:lnTo>
                <a:lnTo>
                  <a:pt x="1459205" y="535761"/>
                </a:lnTo>
                <a:lnTo>
                  <a:pt x="1456032" y="533490"/>
                </a:lnTo>
                <a:lnTo>
                  <a:pt x="1453086" y="530766"/>
                </a:lnTo>
                <a:lnTo>
                  <a:pt x="1450367" y="528041"/>
                </a:lnTo>
                <a:lnTo>
                  <a:pt x="1447874" y="525090"/>
                </a:lnTo>
                <a:lnTo>
                  <a:pt x="1445382" y="522139"/>
                </a:lnTo>
                <a:lnTo>
                  <a:pt x="1443342" y="518733"/>
                </a:lnTo>
                <a:lnTo>
                  <a:pt x="1441529" y="515100"/>
                </a:lnTo>
                <a:lnTo>
                  <a:pt x="1439943" y="511468"/>
                </a:lnTo>
                <a:lnTo>
                  <a:pt x="1438583" y="507608"/>
                </a:lnTo>
                <a:lnTo>
                  <a:pt x="1437677" y="503749"/>
                </a:lnTo>
                <a:lnTo>
                  <a:pt x="1436770" y="499662"/>
                </a:lnTo>
                <a:lnTo>
                  <a:pt x="1436317" y="495348"/>
                </a:lnTo>
                <a:lnTo>
                  <a:pt x="1419775" y="256735"/>
                </a:lnTo>
                <a:lnTo>
                  <a:pt x="1404592" y="280119"/>
                </a:lnTo>
                <a:lnTo>
                  <a:pt x="1396434" y="292606"/>
                </a:lnTo>
                <a:lnTo>
                  <a:pt x="1387596" y="304866"/>
                </a:lnTo>
                <a:lnTo>
                  <a:pt x="1378531" y="317580"/>
                </a:lnTo>
                <a:lnTo>
                  <a:pt x="1369014" y="330748"/>
                </a:lnTo>
                <a:lnTo>
                  <a:pt x="1359270" y="343916"/>
                </a:lnTo>
                <a:lnTo>
                  <a:pt x="1348845" y="357311"/>
                </a:lnTo>
                <a:lnTo>
                  <a:pt x="1338421" y="370933"/>
                </a:lnTo>
                <a:lnTo>
                  <a:pt x="1327317" y="384782"/>
                </a:lnTo>
                <a:lnTo>
                  <a:pt x="1315760" y="398632"/>
                </a:lnTo>
                <a:lnTo>
                  <a:pt x="1303750" y="412935"/>
                </a:lnTo>
                <a:lnTo>
                  <a:pt x="1291513" y="426784"/>
                </a:lnTo>
                <a:lnTo>
                  <a:pt x="1278823" y="441314"/>
                </a:lnTo>
                <a:lnTo>
                  <a:pt x="1265679" y="455390"/>
                </a:lnTo>
                <a:lnTo>
                  <a:pt x="1252082" y="469920"/>
                </a:lnTo>
                <a:lnTo>
                  <a:pt x="1233500" y="488991"/>
                </a:lnTo>
                <a:lnTo>
                  <a:pt x="1214465" y="507608"/>
                </a:lnTo>
                <a:lnTo>
                  <a:pt x="1195430" y="525998"/>
                </a:lnTo>
                <a:lnTo>
                  <a:pt x="1175715" y="543707"/>
                </a:lnTo>
                <a:lnTo>
                  <a:pt x="1156226" y="560961"/>
                </a:lnTo>
                <a:lnTo>
                  <a:pt x="1136058" y="577762"/>
                </a:lnTo>
                <a:lnTo>
                  <a:pt x="1115663" y="594336"/>
                </a:lnTo>
                <a:lnTo>
                  <a:pt x="1095041" y="610455"/>
                </a:lnTo>
                <a:lnTo>
                  <a:pt x="1074193" y="625893"/>
                </a:lnTo>
                <a:lnTo>
                  <a:pt x="1053118" y="641105"/>
                </a:lnTo>
                <a:lnTo>
                  <a:pt x="1031590" y="655408"/>
                </a:lnTo>
                <a:lnTo>
                  <a:pt x="1010062" y="669711"/>
                </a:lnTo>
                <a:lnTo>
                  <a:pt x="988081" y="683333"/>
                </a:lnTo>
                <a:lnTo>
                  <a:pt x="966099" y="696501"/>
                </a:lnTo>
                <a:lnTo>
                  <a:pt x="943891" y="709442"/>
                </a:lnTo>
                <a:lnTo>
                  <a:pt x="921004" y="721702"/>
                </a:lnTo>
                <a:lnTo>
                  <a:pt x="906954" y="729194"/>
                </a:lnTo>
                <a:lnTo>
                  <a:pt x="892451" y="736232"/>
                </a:lnTo>
                <a:lnTo>
                  <a:pt x="878174" y="743497"/>
                </a:lnTo>
                <a:lnTo>
                  <a:pt x="863671" y="750309"/>
                </a:lnTo>
                <a:lnTo>
                  <a:pt x="848941" y="756893"/>
                </a:lnTo>
                <a:lnTo>
                  <a:pt x="834212" y="763477"/>
                </a:lnTo>
                <a:lnTo>
                  <a:pt x="819482" y="769834"/>
                </a:lnTo>
                <a:lnTo>
                  <a:pt x="804526" y="775736"/>
                </a:lnTo>
                <a:lnTo>
                  <a:pt x="789569" y="781866"/>
                </a:lnTo>
                <a:lnTo>
                  <a:pt x="774613" y="787542"/>
                </a:lnTo>
                <a:lnTo>
                  <a:pt x="759430" y="793218"/>
                </a:lnTo>
                <a:lnTo>
                  <a:pt x="744247" y="798440"/>
                </a:lnTo>
                <a:lnTo>
                  <a:pt x="729064" y="803435"/>
                </a:lnTo>
                <a:lnTo>
                  <a:pt x="713655" y="808657"/>
                </a:lnTo>
                <a:lnTo>
                  <a:pt x="698472" y="813197"/>
                </a:lnTo>
                <a:lnTo>
                  <a:pt x="682609" y="817965"/>
                </a:lnTo>
                <a:lnTo>
                  <a:pt x="667199" y="822279"/>
                </a:lnTo>
                <a:lnTo>
                  <a:pt x="651563" y="826365"/>
                </a:lnTo>
                <a:lnTo>
                  <a:pt x="635701" y="830452"/>
                </a:lnTo>
                <a:lnTo>
                  <a:pt x="620064" y="834084"/>
                </a:lnTo>
                <a:lnTo>
                  <a:pt x="604202" y="837717"/>
                </a:lnTo>
                <a:lnTo>
                  <a:pt x="588112" y="841350"/>
                </a:lnTo>
                <a:lnTo>
                  <a:pt x="572249" y="844528"/>
                </a:lnTo>
                <a:lnTo>
                  <a:pt x="555933" y="847479"/>
                </a:lnTo>
                <a:lnTo>
                  <a:pt x="539618" y="850431"/>
                </a:lnTo>
                <a:lnTo>
                  <a:pt x="523528" y="852928"/>
                </a:lnTo>
                <a:lnTo>
                  <a:pt x="507212" y="855653"/>
                </a:lnTo>
                <a:lnTo>
                  <a:pt x="490896" y="857923"/>
                </a:lnTo>
                <a:lnTo>
                  <a:pt x="474353" y="859966"/>
                </a:lnTo>
                <a:lnTo>
                  <a:pt x="458037" y="861783"/>
                </a:lnTo>
                <a:lnTo>
                  <a:pt x="441268" y="863372"/>
                </a:lnTo>
                <a:lnTo>
                  <a:pt x="424726" y="864961"/>
                </a:lnTo>
                <a:lnTo>
                  <a:pt x="419287" y="865188"/>
                </a:lnTo>
                <a:lnTo>
                  <a:pt x="414075" y="864734"/>
                </a:lnTo>
                <a:lnTo>
                  <a:pt x="409089" y="863826"/>
                </a:lnTo>
                <a:lnTo>
                  <a:pt x="404104" y="862464"/>
                </a:lnTo>
                <a:lnTo>
                  <a:pt x="400252" y="861329"/>
                </a:lnTo>
                <a:lnTo>
                  <a:pt x="396626" y="859739"/>
                </a:lnTo>
                <a:lnTo>
                  <a:pt x="393227" y="857923"/>
                </a:lnTo>
                <a:lnTo>
                  <a:pt x="389827" y="855880"/>
                </a:lnTo>
                <a:lnTo>
                  <a:pt x="386882" y="853609"/>
                </a:lnTo>
                <a:lnTo>
                  <a:pt x="383936" y="850885"/>
                </a:lnTo>
                <a:lnTo>
                  <a:pt x="381216" y="848161"/>
                </a:lnTo>
                <a:lnTo>
                  <a:pt x="378497" y="845209"/>
                </a:lnTo>
                <a:lnTo>
                  <a:pt x="376231" y="842258"/>
                </a:lnTo>
                <a:lnTo>
                  <a:pt x="374191" y="838852"/>
                </a:lnTo>
                <a:lnTo>
                  <a:pt x="372378" y="835447"/>
                </a:lnTo>
                <a:lnTo>
                  <a:pt x="370566" y="831814"/>
                </a:lnTo>
                <a:lnTo>
                  <a:pt x="369206" y="827955"/>
                </a:lnTo>
                <a:lnTo>
                  <a:pt x="368299" y="824095"/>
                </a:lnTo>
                <a:lnTo>
                  <a:pt x="367620" y="820008"/>
                </a:lnTo>
                <a:lnTo>
                  <a:pt x="366940" y="815922"/>
                </a:lnTo>
                <a:lnTo>
                  <a:pt x="366713" y="810473"/>
                </a:lnTo>
                <a:lnTo>
                  <a:pt x="367167" y="805024"/>
                </a:lnTo>
                <a:lnTo>
                  <a:pt x="368073" y="799802"/>
                </a:lnTo>
                <a:lnTo>
                  <a:pt x="369206" y="795034"/>
                </a:lnTo>
                <a:lnTo>
                  <a:pt x="371472" y="790040"/>
                </a:lnTo>
                <a:lnTo>
                  <a:pt x="373738" y="785272"/>
                </a:lnTo>
                <a:lnTo>
                  <a:pt x="376231" y="780958"/>
                </a:lnTo>
                <a:lnTo>
                  <a:pt x="379403" y="776872"/>
                </a:lnTo>
                <a:lnTo>
                  <a:pt x="383029" y="773239"/>
                </a:lnTo>
                <a:lnTo>
                  <a:pt x="386882" y="769607"/>
                </a:lnTo>
                <a:lnTo>
                  <a:pt x="390961" y="766882"/>
                </a:lnTo>
                <a:lnTo>
                  <a:pt x="395266" y="763931"/>
                </a:lnTo>
                <a:lnTo>
                  <a:pt x="400252" y="761887"/>
                </a:lnTo>
                <a:lnTo>
                  <a:pt x="405237" y="760071"/>
                </a:lnTo>
                <a:lnTo>
                  <a:pt x="410222" y="758709"/>
                </a:lnTo>
                <a:lnTo>
                  <a:pt x="415661" y="758255"/>
                </a:lnTo>
                <a:lnTo>
                  <a:pt x="431071" y="756666"/>
                </a:lnTo>
                <a:lnTo>
                  <a:pt x="446027" y="755076"/>
                </a:lnTo>
                <a:lnTo>
                  <a:pt x="461210" y="753714"/>
                </a:lnTo>
                <a:lnTo>
                  <a:pt x="476166" y="751898"/>
                </a:lnTo>
                <a:lnTo>
                  <a:pt x="491123" y="749854"/>
                </a:lnTo>
                <a:lnTo>
                  <a:pt x="506079" y="747357"/>
                </a:lnTo>
                <a:lnTo>
                  <a:pt x="521035" y="745087"/>
                </a:lnTo>
                <a:lnTo>
                  <a:pt x="535765" y="742589"/>
                </a:lnTo>
                <a:lnTo>
                  <a:pt x="550495" y="739638"/>
                </a:lnTo>
                <a:lnTo>
                  <a:pt x="565224" y="736913"/>
                </a:lnTo>
                <a:lnTo>
                  <a:pt x="579728" y="733735"/>
                </a:lnTo>
                <a:lnTo>
                  <a:pt x="594231" y="730329"/>
                </a:lnTo>
                <a:lnTo>
                  <a:pt x="608734" y="726697"/>
                </a:lnTo>
                <a:lnTo>
                  <a:pt x="623010" y="723064"/>
                </a:lnTo>
                <a:lnTo>
                  <a:pt x="637287" y="719432"/>
                </a:lnTo>
                <a:lnTo>
                  <a:pt x="651563" y="715345"/>
                </a:lnTo>
                <a:lnTo>
                  <a:pt x="665613" y="711259"/>
                </a:lnTo>
                <a:lnTo>
                  <a:pt x="679890" y="706945"/>
                </a:lnTo>
                <a:lnTo>
                  <a:pt x="693713" y="702404"/>
                </a:lnTo>
                <a:lnTo>
                  <a:pt x="707763" y="697864"/>
                </a:lnTo>
                <a:lnTo>
                  <a:pt x="721586" y="692869"/>
                </a:lnTo>
                <a:lnTo>
                  <a:pt x="735183" y="687874"/>
                </a:lnTo>
                <a:lnTo>
                  <a:pt x="749233" y="682652"/>
                </a:lnTo>
                <a:lnTo>
                  <a:pt x="762603" y="677430"/>
                </a:lnTo>
                <a:lnTo>
                  <a:pt x="776199" y="671755"/>
                </a:lnTo>
                <a:lnTo>
                  <a:pt x="789569" y="666079"/>
                </a:lnTo>
                <a:lnTo>
                  <a:pt x="803166" y="660176"/>
                </a:lnTo>
                <a:lnTo>
                  <a:pt x="816536" y="654273"/>
                </a:lnTo>
                <a:lnTo>
                  <a:pt x="829679" y="648143"/>
                </a:lnTo>
                <a:lnTo>
                  <a:pt x="842823" y="641559"/>
                </a:lnTo>
                <a:lnTo>
                  <a:pt x="855966" y="634975"/>
                </a:lnTo>
                <a:lnTo>
                  <a:pt x="868883" y="628164"/>
                </a:lnTo>
                <a:lnTo>
                  <a:pt x="889505" y="617039"/>
                </a:lnTo>
                <a:lnTo>
                  <a:pt x="910126" y="605460"/>
                </a:lnTo>
                <a:lnTo>
                  <a:pt x="930068" y="593655"/>
                </a:lnTo>
                <a:lnTo>
                  <a:pt x="950237" y="580941"/>
                </a:lnTo>
                <a:lnTo>
                  <a:pt x="970178" y="568000"/>
                </a:lnTo>
                <a:lnTo>
                  <a:pt x="989667" y="554832"/>
                </a:lnTo>
                <a:lnTo>
                  <a:pt x="1008929" y="540982"/>
                </a:lnTo>
                <a:lnTo>
                  <a:pt x="1027964" y="526906"/>
                </a:lnTo>
                <a:lnTo>
                  <a:pt x="1046773" y="512149"/>
                </a:lnTo>
                <a:lnTo>
                  <a:pt x="1065355" y="497165"/>
                </a:lnTo>
                <a:lnTo>
                  <a:pt x="1083937" y="481726"/>
                </a:lnTo>
                <a:lnTo>
                  <a:pt x="1102066" y="466061"/>
                </a:lnTo>
                <a:lnTo>
                  <a:pt x="1119742" y="449714"/>
                </a:lnTo>
                <a:lnTo>
                  <a:pt x="1137644" y="433141"/>
                </a:lnTo>
                <a:lnTo>
                  <a:pt x="1154866" y="416113"/>
                </a:lnTo>
                <a:lnTo>
                  <a:pt x="1171862" y="398859"/>
                </a:lnTo>
                <a:lnTo>
                  <a:pt x="1184779" y="385236"/>
                </a:lnTo>
                <a:lnTo>
                  <a:pt x="1197469" y="371841"/>
                </a:lnTo>
                <a:lnTo>
                  <a:pt x="1209480" y="358219"/>
                </a:lnTo>
                <a:lnTo>
                  <a:pt x="1221037" y="344597"/>
                </a:lnTo>
                <a:lnTo>
                  <a:pt x="1232367" y="331429"/>
                </a:lnTo>
                <a:lnTo>
                  <a:pt x="1243245" y="318261"/>
                </a:lnTo>
                <a:lnTo>
                  <a:pt x="1253895" y="305093"/>
                </a:lnTo>
                <a:lnTo>
                  <a:pt x="1263866" y="292606"/>
                </a:lnTo>
                <a:lnTo>
                  <a:pt x="1273384" y="279665"/>
                </a:lnTo>
                <a:lnTo>
                  <a:pt x="1282675" y="267178"/>
                </a:lnTo>
                <a:lnTo>
                  <a:pt x="1291739" y="255145"/>
                </a:lnTo>
                <a:lnTo>
                  <a:pt x="1300124" y="242886"/>
                </a:lnTo>
                <a:lnTo>
                  <a:pt x="1308282" y="231307"/>
                </a:lnTo>
                <a:lnTo>
                  <a:pt x="1316213" y="219728"/>
                </a:lnTo>
                <a:lnTo>
                  <a:pt x="1330263" y="197706"/>
                </a:lnTo>
                <a:lnTo>
                  <a:pt x="1107958" y="281027"/>
                </a:lnTo>
                <a:lnTo>
                  <a:pt x="1102746" y="282390"/>
                </a:lnTo>
                <a:lnTo>
                  <a:pt x="1097534" y="283525"/>
                </a:lnTo>
                <a:lnTo>
                  <a:pt x="1092322" y="283979"/>
                </a:lnTo>
                <a:lnTo>
                  <a:pt x="1087110" y="283979"/>
                </a:lnTo>
                <a:lnTo>
                  <a:pt x="1081898" y="283752"/>
                </a:lnTo>
                <a:lnTo>
                  <a:pt x="1076686" y="282844"/>
                </a:lnTo>
                <a:lnTo>
                  <a:pt x="1071927" y="281255"/>
                </a:lnTo>
                <a:lnTo>
                  <a:pt x="1067168" y="279438"/>
                </a:lnTo>
                <a:lnTo>
                  <a:pt x="1062636" y="277168"/>
                </a:lnTo>
                <a:lnTo>
                  <a:pt x="1058103" y="274216"/>
                </a:lnTo>
                <a:lnTo>
                  <a:pt x="1054251" y="270811"/>
                </a:lnTo>
                <a:lnTo>
                  <a:pt x="1050399" y="267178"/>
                </a:lnTo>
                <a:lnTo>
                  <a:pt x="1047226" y="263319"/>
                </a:lnTo>
                <a:lnTo>
                  <a:pt x="1044054" y="259005"/>
                </a:lnTo>
                <a:lnTo>
                  <a:pt x="1041561" y="254237"/>
                </a:lnTo>
                <a:lnTo>
                  <a:pt x="1039295" y="249470"/>
                </a:lnTo>
                <a:lnTo>
                  <a:pt x="1037482" y="244021"/>
                </a:lnTo>
                <a:lnTo>
                  <a:pt x="1036575" y="238799"/>
                </a:lnTo>
                <a:lnTo>
                  <a:pt x="1036122" y="233350"/>
                </a:lnTo>
                <a:lnTo>
                  <a:pt x="1036122" y="228355"/>
                </a:lnTo>
                <a:lnTo>
                  <a:pt x="1036349" y="223134"/>
                </a:lnTo>
                <a:lnTo>
                  <a:pt x="1037255" y="218139"/>
                </a:lnTo>
                <a:lnTo>
                  <a:pt x="1038841" y="213144"/>
                </a:lnTo>
                <a:lnTo>
                  <a:pt x="1040654" y="208376"/>
                </a:lnTo>
                <a:lnTo>
                  <a:pt x="1042920" y="203836"/>
                </a:lnTo>
                <a:lnTo>
                  <a:pt x="1045866" y="199295"/>
                </a:lnTo>
                <a:lnTo>
                  <a:pt x="1049266" y="195435"/>
                </a:lnTo>
                <a:lnTo>
                  <a:pt x="1052891" y="191576"/>
                </a:lnTo>
                <a:lnTo>
                  <a:pt x="1056744" y="188170"/>
                </a:lnTo>
                <a:lnTo>
                  <a:pt x="1061049" y="185219"/>
                </a:lnTo>
                <a:lnTo>
                  <a:pt x="1065582" y="182494"/>
                </a:lnTo>
                <a:lnTo>
                  <a:pt x="1070567" y="180451"/>
                </a:lnTo>
                <a:lnTo>
                  <a:pt x="1443569" y="41279"/>
                </a:lnTo>
                <a:lnTo>
                  <a:pt x="1446288" y="40370"/>
                </a:lnTo>
                <a:lnTo>
                  <a:pt x="1449461" y="39462"/>
                </a:lnTo>
                <a:lnTo>
                  <a:pt x="1452633" y="38781"/>
                </a:lnTo>
                <a:lnTo>
                  <a:pt x="1455579" y="38327"/>
                </a:lnTo>
                <a:lnTo>
                  <a:pt x="1458752" y="38100"/>
                </a:lnTo>
                <a:close/>
                <a:moveTo>
                  <a:pt x="102528" y="0"/>
                </a:moveTo>
                <a:lnTo>
                  <a:pt x="107971" y="454"/>
                </a:lnTo>
                <a:lnTo>
                  <a:pt x="113189" y="681"/>
                </a:lnTo>
                <a:lnTo>
                  <a:pt x="118406" y="1361"/>
                </a:lnTo>
                <a:lnTo>
                  <a:pt x="123169" y="2268"/>
                </a:lnTo>
                <a:lnTo>
                  <a:pt x="128386" y="3403"/>
                </a:lnTo>
                <a:lnTo>
                  <a:pt x="133376" y="4764"/>
                </a:lnTo>
                <a:lnTo>
                  <a:pt x="137913" y="6578"/>
                </a:lnTo>
                <a:lnTo>
                  <a:pt x="142450" y="8393"/>
                </a:lnTo>
                <a:lnTo>
                  <a:pt x="147213" y="10434"/>
                </a:lnTo>
                <a:lnTo>
                  <a:pt x="151523" y="12476"/>
                </a:lnTo>
                <a:lnTo>
                  <a:pt x="156059" y="14971"/>
                </a:lnTo>
                <a:lnTo>
                  <a:pt x="160143" y="17693"/>
                </a:lnTo>
                <a:lnTo>
                  <a:pt x="164225" y="20642"/>
                </a:lnTo>
                <a:lnTo>
                  <a:pt x="168082" y="23590"/>
                </a:lnTo>
                <a:lnTo>
                  <a:pt x="171711" y="26993"/>
                </a:lnTo>
                <a:lnTo>
                  <a:pt x="175340" y="30169"/>
                </a:lnTo>
                <a:lnTo>
                  <a:pt x="178743" y="33798"/>
                </a:lnTo>
                <a:lnTo>
                  <a:pt x="181918" y="37427"/>
                </a:lnTo>
                <a:lnTo>
                  <a:pt x="185094" y="41510"/>
                </a:lnTo>
                <a:lnTo>
                  <a:pt x="188043" y="45593"/>
                </a:lnTo>
                <a:lnTo>
                  <a:pt x="190538" y="49676"/>
                </a:lnTo>
                <a:lnTo>
                  <a:pt x="193033" y="53986"/>
                </a:lnTo>
                <a:lnTo>
                  <a:pt x="195074" y="58296"/>
                </a:lnTo>
                <a:lnTo>
                  <a:pt x="197343" y="63059"/>
                </a:lnTo>
                <a:lnTo>
                  <a:pt x="199157" y="67596"/>
                </a:lnTo>
                <a:lnTo>
                  <a:pt x="200745" y="72359"/>
                </a:lnTo>
                <a:lnTo>
                  <a:pt x="202106" y="77122"/>
                </a:lnTo>
                <a:lnTo>
                  <a:pt x="203467" y="82340"/>
                </a:lnTo>
                <a:lnTo>
                  <a:pt x="204148" y="87330"/>
                </a:lnTo>
                <a:lnTo>
                  <a:pt x="205055" y="92320"/>
                </a:lnTo>
                <a:lnTo>
                  <a:pt x="205282" y="97537"/>
                </a:lnTo>
                <a:lnTo>
                  <a:pt x="205509" y="102981"/>
                </a:lnTo>
                <a:lnTo>
                  <a:pt x="205509" y="2092965"/>
                </a:lnTo>
                <a:lnTo>
                  <a:pt x="2195719" y="2092965"/>
                </a:lnTo>
                <a:lnTo>
                  <a:pt x="2201163" y="2093192"/>
                </a:lnTo>
                <a:lnTo>
                  <a:pt x="2206380" y="2093419"/>
                </a:lnTo>
                <a:lnTo>
                  <a:pt x="2211597" y="2094326"/>
                </a:lnTo>
                <a:lnTo>
                  <a:pt x="2216587" y="2095233"/>
                </a:lnTo>
                <a:lnTo>
                  <a:pt x="2221578" y="2096367"/>
                </a:lnTo>
                <a:lnTo>
                  <a:pt x="2226568" y="2097501"/>
                </a:lnTo>
                <a:lnTo>
                  <a:pt x="2231105" y="2099316"/>
                </a:lnTo>
                <a:lnTo>
                  <a:pt x="2235868" y="2101131"/>
                </a:lnTo>
                <a:lnTo>
                  <a:pt x="2240405" y="2103172"/>
                </a:lnTo>
                <a:lnTo>
                  <a:pt x="2244714" y="2105667"/>
                </a:lnTo>
                <a:lnTo>
                  <a:pt x="2249251" y="2107936"/>
                </a:lnTo>
                <a:lnTo>
                  <a:pt x="2253334" y="2110658"/>
                </a:lnTo>
                <a:lnTo>
                  <a:pt x="2257417" y="2113606"/>
                </a:lnTo>
                <a:lnTo>
                  <a:pt x="2261273" y="2116328"/>
                </a:lnTo>
                <a:lnTo>
                  <a:pt x="2264902" y="2119731"/>
                </a:lnTo>
                <a:lnTo>
                  <a:pt x="2268532" y="2123133"/>
                </a:lnTo>
                <a:lnTo>
                  <a:pt x="2271934" y="2126763"/>
                </a:lnTo>
                <a:lnTo>
                  <a:pt x="2275337" y="2130619"/>
                </a:lnTo>
                <a:lnTo>
                  <a:pt x="2278285" y="2134475"/>
                </a:lnTo>
                <a:lnTo>
                  <a:pt x="2281234" y="2138331"/>
                </a:lnTo>
                <a:lnTo>
                  <a:pt x="2283729" y="2142414"/>
                </a:lnTo>
                <a:lnTo>
                  <a:pt x="2286224" y="2146724"/>
                </a:lnTo>
                <a:lnTo>
                  <a:pt x="2288720" y="2151260"/>
                </a:lnTo>
                <a:lnTo>
                  <a:pt x="2290761" y="2155797"/>
                </a:lnTo>
                <a:lnTo>
                  <a:pt x="2292576" y="2160560"/>
                </a:lnTo>
                <a:lnTo>
                  <a:pt x="2294164" y="2165324"/>
                </a:lnTo>
                <a:lnTo>
                  <a:pt x="2295298" y="2170087"/>
                </a:lnTo>
                <a:lnTo>
                  <a:pt x="2296659" y="2175304"/>
                </a:lnTo>
                <a:lnTo>
                  <a:pt x="2297339" y="2180068"/>
                </a:lnTo>
                <a:lnTo>
                  <a:pt x="2298246" y="2185285"/>
                </a:lnTo>
                <a:lnTo>
                  <a:pt x="2298473" y="2190729"/>
                </a:lnTo>
                <a:lnTo>
                  <a:pt x="2298700" y="2195946"/>
                </a:lnTo>
                <a:lnTo>
                  <a:pt x="2298473" y="2201163"/>
                </a:lnTo>
                <a:lnTo>
                  <a:pt x="2298246" y="2206380"/>
                </a:lnTo>
                <a:lnTo>
                  <a:pt x="2297339" y="2211597"/>
                </a:lnTo>
                <a:lnTo>
                  <a:pt x="2296659" y="2216361"/>
                </a:lnTo>
                <a:lnTo>
                  <a:pt x="2295298" y="2221578"/>
                </a:lnTo>
                <a:lnTo>
                  <a:pt x="2294164" y="2226568"/>
                </a:lnTo>
                <a:lnTo>
                  <a:pt x="2292576" y="2231105"/>
                </a:lnTo>
                <a:lnTo>
                  <a:pt x="2290761" y="2235868"/>
                </a:lnTo>
                <a:lnTo>
                  <a:pt x="2288720" y="2240405"/>
                </a:lnTo>
                <a:lnTo>
                  <a:pt x="2286224" y="2244941"/>
                </a:lnTo>
                <a:lnTo>
                  <a:pt x="2283729" y="2249251"/>
                </a:lnTo>
                <a:lnTo>
                  <a:pt x="2281234" y="2253334"/>
                </a:lnTo>
                <a:lnTo>
                  <a:pt x="2278285" y="2257417"/>
                </a:lnTo>
                <a:lnTo>
                  <a:pt x="2275337" y="2261273"/>
                </a:lnTo>
                <a:lnTo>
                  <a:pt x="2271934" y="2264902"/>
                </a:lnTo>
                <a:lnTo>
                  <a:pt x="2268532" y="2268532"/>
                </a:lnTo>
                <a:lnTo>
                  <a:pt x="2264902" y="2271934"/>
                </a:lnTo>
                <a:lnTo>
                  <a:pt x="2261273" y="2275337"/>
                </a:lnTo>
                <a:lnTo>
                  <a:pt x="2257417" y="2278059"/>
                </a:lnTo>
                <a:lnTo>
                  <a:pt x="2253334" y="2281234"/>
                </a:lnTo>
                <a:lnTo>
                  <a:pt x="2249251" y="2283729"/>
                </a:lnTo>
                <a:lnTo>
                  <a:pt x="2244714" y="2286451"/>
                </a:lnTo>
                <a:lnTo>
                  <a:pt x="2240405" y="2288493"/>
                </a:lnTo>
                <a:lnTo>
                  <a:pt x="2235868" y="2290534"/>
                </a:lnTo>
                <a:lnTo>
                  <a:pt x="2231105" y="2292349"/>
                </a:lnTo>
                <a:lnTo>
                  <a:pt x="2226568" y="2294164"/>
                </a:lnTo>
                <a:lnTo>
                  <a:pt x="2221578" y="2295298"/>
                </a:lnTo>
                <a:lnTo>
                  <a:pt x="2216587" y="2296659"/>
                </a:lnTo>
                <a:lnTo>
                  <a:pt x="2211597" y="2297566"/>
                </a:lnTo>
                <a:lnTo>
                  <a:pt x="2206380" y="2298246"/>
                </a:lnTo>
                <a:lnTo>
                  <a:pt x="2201163" y="2298473"/>
                </a:lnTo>
                <a:lnTo>
                  <a:pt x="2195719" y="2298700"/>
                </a:lnTo>
                <a:lnTo>
                  <a:pt x="102528" y="2298700"/>
                </a:lnTo>
                <a:lnTo>
                  <a:pt x="97310" y="2298473"/>
                </a:lnTo>
                <a:lnTo>
                  <a:pt x="92093" y="2298246"/>
                </a:lnTo>
                <a:lnTo>
                  <a:pt x="86876" y="2297566"/>
                </a:lnTo>
                <a:lnTo>
                  <a:pt x="81886" y="2296659"/>
                </a:lnTo>
                <a:lnTo>
                  <a:pt x="77122" y="2295298"/>
                </a:lnTo>
                <a:lnTo>
                  <a:pt x="72132" y="2294164"/>
                </a:lnTo>
                <a:lnTo>
                  <a:pt x="67142" y="2292349"/>
                </a:lnTo>
                <a:lnTo>
                  <a:pt x="62605" y="2290534"/>
                </a:lnTo>
                <a:lnTo>
                  <a:pt x="57842" y="2288493"/>
                </a:lnTo>
                <a:lnTo>
                  <a:pt x="53532" y="2286451"/>
                </a:lnTo>
                <a:lnTo>
                  <a:pt x="49449" y="2283729"/>
                </a:lnTo>
                <a:lnTo>
                  <a:pt x="45139" y="2281234"/>
                </a:lnTo>
                <a:lnTo>
                  <a:pt x="41283" y="2278059"/>
                </a:lnTo>
                <a:lnTo>
                  <a:pt x="37200" y="2275337"/>
                </a:lnTo>
                <a:lnTo>
                  <a:pt x="33344" y="2271934"/>
                </a:lnTo>
                <a:lnTo>
                  <a:pt x="29715" y="2268532"/>
                </a:lnTo>
                <a:lnTo>
                  <a:pt x="26539" y="2264902"/>
                </a:lnTo>
                <a:lnTo>
                  <a:pt x="23364" y="2261273"/>
                </a:lnTo>
                <a:lnTo>
                  <a:pt x="20188" y="2257417"/>
                </a:lnTo>
                <a:lnTo>
                  <a:pt x="17466" y="2253334"/>
                </a:lnTo>
                <a:lnTo>
                  <a:pt x="14517" y="2249251"/>
                </a:lnTo>
                <a:lnTo>
                  <a:pt x="12249" y="2244941"/>
                </a:lnTo>
                <a:lnTo>
                  <a:pt x="9981" y="2240405"/>
                </a:lnTo>
                <a:lnTo>
                  <a:pt x="7939" y="2235868"/>
                </a:lnTo>
                <a:lnTo>
                  <a:pt x="6125" y="2231105"/>
                </a:lnTo>
                <a:lnTo>
                  <a:pt x="4537" y="2226568"/>
                </a:lnTo>
                <a:lnTo>
                  <a:pt x="2949" y="2221578"/>
                </a:lnTo>
                <a:lnTo>
                  <a:pt x="2042" y="2216361"/>
                </a:lnTo>
                <a:lnTo>
                  <a:pt x="907" y="2211597"/>
                </a:lnTo>
                <a:lnTo>
                  <a:pt x="454" y="2206380"/>
                </a:lnTo>
                <a:lnTo>
                  <a:pt x="0" y="2201163"/>
                </a:lnTo>
                <a:lnTo>
                  <a:pt x="0" y="2195946"/>
                </a:lnTo>
                <a:lnTo>
                  <a:pt x="0" y="102981"/>
                </a:lnTo>
                <a:lnTo>
                  <a:pt x="0" y="97537"/>
                </a:lnTo>
                <a:lnTo>
                  <a:pt x="454" y="92320"/>
                </a:lnTo>
                <a:lnTo>
                  <a:pt x="907" y="87330"/>
                </a:lnTo>
                <a:lnTo>
                  <a:pt x="2042" y="82340"/>
                </a:lnTo>
                <a:lnTo>
                  <a:pt x="2949" y="77122"/>
                </a:lnTo>
                <a:lnTo>
                  <a:pt x="4537" y="72359"/>
                </a:lnTo>
                <a:lnTo>
                  <a:pt x="6125" y="67596"/>
                </a:lnTo>
                <a:lnTo>
                  <a:pt x="7939" y="63059"/>
                </a:lnTo>
                <a:lnTo>
                  <a:pt x="9981" y="58296"/>
                </a:lnTo>
                <a:lnTo>
                  <a:pt x="12249" y="53986"/>
                </a:lnTo>
                <a:lnTo>
                  <a:pt x="14517" y="49676"/>
                </a:lnTo>
                <a:lnTo>
                  <a:pt x="17466" y="45593"/>
                </a:lnTo>
                <a:lnTo>
                  <a:pt x="20188" y="41510"/>
                </a:lnTo>
                <a:lnTo>
                  <a:pt x="23364" y="37427"/>
                </a:lnTo>
                <a:lnTo>
                  <a:pt x="26539" y="33798"/>
                </a:lnTo>
                <a:lnTo>
                  <a:pt x="29715" y="30169"/>
                </a:lnTo>
                <a:lnTo>
                  <a:pt x="33344" y="26993"/>
                </a:lnTo>
                <a:lnTo>
                  <a:pt x="37200" y="23590"/>
                </a:lnTo>
                <a:lnTo>
                  <a:pt x="41283" y="20642"/>
                </a:lnTo>
                <a:lnTo>
                  <a:pt x="45139" y="17693"/>
                </a:lnTo>
                <a:lnTo>
                  <a:pt x="49449" y="14971"/>
                </a:lnTo>
                <a:lnTo>
                  <a:pt x="53532" y="12476"/>
                </a:lnTo>
                <a:lnTo>
                  <a:pt x="57842" y="10434"/>
                </a:lnTo>
                <a:lnTo>
                  <a:pt x="62605" y="8393"/>
                </a:lnTo>
                <a:lnTo>
                  <a:pt x="67142" y="6578"/>
                </a:lnTo>
                <a:lnTo>
                  <a:pt x="72132" y="4764"/>
                </a:lnTo>
                <a:lnTo>
                  <a:pt x="77122" y="3403"/>
                </a:lnTo>
                <a:lnTo>
                  <a:pt x="81886" y="2268"/>
                </a:lnTo>
                <a:lnTo>
                  <a:pt x="86876" y="1361"/>
                </a:lnTo>
                <a:lnTo>
                  <a:pt x="92093" y="681"/>
                </a:lnTo>
                <a:lnTo>
                  <a:pt x="97310" y="454"/>
                </a:lnTo>
                <a:lnTo>
                  <a:pt x="10252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5" name="文本框 44"/>
          <p:cNvSpPr txBox="1"/>
          <p:nvPr/>
        </p:nvSpPr>
        <p:spPr>
          <a:xfrm>
            <a:off x="3033368" y="1967866"/>
            <a:ext cx="7706777" cy="73723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400">
                <a:solidFill>
                  <a:schemeClr val="tx1"/>
                </a:solidFill>
                <a:latin typeface="微软雅黑" panose="020B0503020204020204" charset="-122"/>
                <a:ea typeface="微软雅黑" panose="020B0503020204020204" charset="-122"/>
                <a:cs typeface="+mn-ea"/>
                <a:sym typeface="+mn-lt"/>
              </a:rPr>
              <a:t>企业不具备数据中台、数据仓库等基础设施，且无大数据相关人员，数据支撑工作挑战困难，无法形成完整的生产经营链路。</a:t>
            </a:r>
            <a:endParaRPr lang="zh-CN" altLang="en-US" sz="1400">
              <a:solidFill>
                <a:schemeClr val="tx1"/>
              </a:solidFill>
              <a:latin typeface="微软雅黑" panose="020B0503020204020204" charset="-122"/>
              <a:ea typeface="微软雅黑" panose="020B0503020204020204" charset="-122"/>
              <a:cs typeface="+mn-ea"/>
              <a:sym typeface="+mn-lt"/>
            </a:endParaRPr>
          </a:p>
        </p:txBody>
      </p:sp>
      <p:sp>
        <p:nvSpPr>
          <p:cNvPr id="12" name="文本框 45"/>
          <p:cNvSpPr txBox="1">
            <a:spLocks noChangeArrowheads="1"/>
          </p:cNvSpPr>
          <p:nvPr/>
        </p:nvSpPr>
        <p:spPr bwMode="auto">
          <a:xfrm>
            <a:off x="3033713" y="1658938"/>
            <a:ext cx="3230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rgbClr val="3E3A39"/>
                </a:solidFill>
                <a:sym typeface="Calibri" panose="020F0502020204030204" charset="0"/>
              </a:rPr>
              <a:t>无数据中台、数据仓库等基础设施</a:t>
            </a:r>
            <a:endParaRPr lang="zh-CN" altLang="en-US" sz="1600" b="1">
              <a:solidFill>
                <a:srgbClr val="3E3A39"/>
              </a:solidFill>
              <a:sym typeface="Calibri" panose="020F0502020204030204" charset="0"/>
            </a:endParaRPr>
          </a:p>
        </p:txBody>
      </p:sp>
      <p:sp>
        <p:nvSpPr>
          <p:cNvPr id="13" name="文本框 46"/>
          <p:cNvSpPr txBox="1">
            <a:spLocks noChangeArrowheads="1"/>
          </p:cNvSpPr>
          <p:nvPr/>
        </p:nvSpPr>
        <p:spPr bwMode="auto">
          <a:xfrm>
            <a:off x="3033713" y="3149600"/>
            <a:ext cx="2240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800" b="1">
                <a:solidFill>
                  <a:srgbClr val="3E3A39"/>
                </a:solidFill>
                <a:sym typeface="Calibri" panose="020F0502020204030204" charset="0"/>
              </a:rPr>
              <a:t>企业经营无统一指标</a:t>
            </a:r>
            <a:endParaRPr lang="zh-CN" altLang="en-US" sz="1800" b="1">
              <a:solidFill>
                <a:srgbClr val="3E3A39"/>
              </a:solidFill>
              <a:sym typeface="Calibri" panose="020F0502020204030204" charset="0"/>
            </a:endParaRPr>
          </a:p>
        </p:txBody>
      </p:sp>
      <p:sp>
        <p:nvSpPr>
          <p:cNvPr id="14" name="文本框 47"/>
          <p:cNvSpPr txBox="1">
            <a:spLocks noChangeArrowheads="1"/>
          </p:cNvSpPr>
          <p:nvPr/>
        </p:nvSpPr>
        <p:spPr bwMode="auto">
          <a:xfrm>
            <a:off x="3033713" y="4602163"/>
            <a:ext cx="29260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800" b="1">
                <a:solidFill>
                  <a:srgbClr val="3E3A39"/>
                </a:solidFill>
                <a:sym typeface="Calibri" panose="020F0502020204030204" charset="0"/>
              </a:rPr>
              <a:t>各业务系统数据孤立、零散</a:t>
            </a:r>
            <a:endParaRPr lang="zh-CN" altLang="en-US" sz="1800" b="1">
              <a:solidFill>
                <a:srgbClr val="3E3A39"/>
              </a:solidFill>
              <a:sym typeface="Calibri" panose="020F0502020204030204" charset="0"/>
            </a:endParaRPr>
          </a:p>
        </p:txBody>
      </p:sp>
      <p:sp>
        <p:nvSpPr>
          <p:cNvPr id="50" name="文本框 49"/>
          <p:cNvSpPr txBox="1"/>
          <p:nvPr/>
        </p:nvSpPr>
        <p:spPr>
          <a:xfrm>
            <a:off x="3033368" y="3423286"/>
            <a:ext cx="7706777" cy="73723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400">
                <a:solidFill>
                  <a:schemeClr val="tx1"/>
                </a:solidFill>
                <a:latin typeface="微软雅黑" panose="020B0503020204020204" charset="-122"/>
                <a:ea typeface="微软雅黑" panose="020B0503020204020204" charset="-122"/>
                <a:cs typeface="+mn-ea"/>
                <a:sym typeface="+mn-lt"/>
              </a:rPr>
              <a:t>企业生产运营过程没有统一规范定义，报表开发效率低下。核心指标数据质量合格率低下，企业核心运营指标数据质量合格率只有50%。</a:t>
            </a:r>
            <a:endParaRPr lang="zh-CN" altLang="en-US" sz="1400">
              <a:solidFill>
                <a:schemeClr val="tx1"/>
              </a:solidFill>
              <a:latin typeface="微软雅黑" panose="020B0503020204020204" charset="-122"/>
              <a:ea typeface="微软雅黑" panose="020B0503020204020204" charset="-122"/>
              <a:cs typeface="+mn-ea"/>
              <a:sym typeface="+mn-lt"/>
            </a:endParaRPr>
          </a:p>
        </p:txBody>
      </p:sp>
      <p:sp>
        <p:nvSpPr>
          <p:cNvPr id="51" name="文本框 50"/>
          <p:cNvSpPr txBox="1"/>
          <p:nvPr/>
        </p:nvSpPr>
        <p:spPr>
          <a:xfrm>
            <a:off x="3033368" y="4876166"/>
            <a:ext cx="7706777" cy="737235"/>
          </a:xfrm>
          <a:prstGeom prst="rect">
            <a:avLst/>
          </a:prstGeom>
          <a:noFill/>
        </p:spPr>
        <p:txBody>
          <a:bodyPr>
            <a:spAutoFit/>
          </a:bodyPr>
          <a:lstStyle/>
          <a:p>
            <a:pPr eaLnBrk="1" fontAlgn="auto" hangingPunct="1">
              <a:lnSpc>
                <a:spcPct val="150000"/>
              </a:lnSpc>
              <a:spcBef>
                <a:spcPts val="0"/>
              </a:spcBef>
              <a:spcAft>
                <a:spcPts val="0"/>
              </a:spcAft>
              <a:defRPr/>
            </a:pPr>
            <a:r>
              <a:rPr lang="zh-CN" altLang="en-US" sz="1400">
                <a:solidFill>
                  <a:schemeClr val="tx1"/>
                </a:solidFill>
                <a:latin typeface="微软雅黑" panose="020B0503020204020204" charset="-122"/>
                <a:ea typeface="微软雅黑" panose="020B0503020204020204" charset="-122"/>
                <a:cs typeface="+mn-ea"/>
                <a:sym typeface="+mn-lt"/>
              </a:rPr>
              <a:t>企业各系统呈“孤岛式”构建，系统数据孤立、零散，无法形成有价值的企业数据资产，数据支撑工作的困难巨大。</a:t>
            </a:r>
            <a:endParaRPr lang="zh-CN" altLang="en-US" sz="1400">
              <a:solidFill>
                <a:schemeClr val="tx1"/>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25920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13.3 </a:t>
            </a:r>
            <a:r>
              <a:rPr lang="en-US" altLang="zh-CN" sz="5400" b="1" dirty="0">
                <a:solidFill>
                  <a:srgbClr val="000000"/>
                </a:solidFill>
                <a:uFillTx/>
                <a:latin typeface="微软雅黑" panose="020B0503020204020204" charset="-122"/>
                <a:ea typeface="微软雅黑" panose="020B0503020204020204" charset="-122"/>
                <a:sym typeface="+mn-ea"/>
              </a:rPr>
              <a:t>业务数据现状分析</a:t>
            </a:r>
            <a:endParaRPr lang="en-US" altLang="zh-CN" sz="5400" b="1" spc="380" dirty="0">
              <a:solidFill>
                <a:srgbClr val="000000"/>
              </a:solidFill>
              <a:uFillTx/>
              <a:latin typeface="微软雅黑" panose="020B0503020204020204" charset="-122"/>
              <a:ea typeface="微软雅黑" panose="020B0503020204020204" charset="-122"/>
              <a:sym typeface="+mn-ea"/>
            </a:endParaRPr>
          </a:p>
        </p:txBody>
      </p:sp>
    </p:spTree>
    <p:custDataLst>
      <p:tags r:id="rId30"/>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2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2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28.xml><?xml version="1.0" encoding="utf-8"?>
<p:tagLst xmlns:p="http://schemas.openxmlformats.org/presentationml/2006/main">
  <p:tag name="MH" val="20160112163156"/>
  <p:tag name="MH_LIBRARY" val="GRAPHIC"/>
  <p:tag name="MH_TYPE" val="Other"/>
  <p:tag name="MH_ORDER" val="1"/>
</p:tagLst>
</file>

<file path=ppt/tags/tag129.xml><?xml version="1.0" encoding="utf-8"?>
<p:tagLst xmlns:p="http://schemas.openxmlformats.org/presentationml/2006/main">
  <p:tag name="MH" val="20160112163156"/>
  <p:tag name="MH_LIBRARY" val="GRAPHIC"/>
  <p:tag name="MH_TYPE" val="Other"/>
  <p:tag name="MH_ORDER"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MH" val="20160112163156"/>
  <p:tag name="MH_LIBRARY" val="GRAPHIC"/>
  <p:tag name="MH_TYPE" val="Other"/>
  <p:tag name="MH_ORDER" val="3"/>
</p:tagLst>
</file>

<file path=ppt/tags/tag131.xml><?xml version="1.0" encoding="utf-8"?>
<p:tagLst xmlns:p="http://schemas.openxmlformats.org/presentationml/2006/main">
  <p:tag name="MH" val="20160112163156"/>
  <p:tag name="MH_LIBRARY" val="GRAPHIC"/>
  <p:tag name="MH_TYPE" val="Other"/>
  <p:tag name="MH_ORDER" val="4"/>
</p:tagLst>
</file>

<file path=ppt/tags/tag132.xml><?xml version="1.0" encoding="utf-8"?>
<p:tagLst xmlns:p="http://schemas.openxmlformats.org/presentationml/2006/main">
  <p:tag name="MH" val="20160112163156"/>
  <p:tag name="MH_LIBRARY" val="GRAPHIC"/>
  <p:tag name="MH_TYPE" val="Other"/>
  <p:tag name="MH_ORDER" val="5"/>
</p:tagLst>
</file>

<file path=ppt/tags/tag133.xml><?xml version="1.0" encoding="utf-8"?>
<p:tagLst xmlns:p="http://schemas.openxmlformats.org/presentationml/2006/main">
  <p:tag name="MH" val="20160112163156"/>
  <p:tag name="MH_LIBRARY" val="GRAPHIC"/>
  <p:tag name="MH_TYPE" val="Other"/>
  <p:tag name="MH_ORDER" val="6"/>
</p:tagLst>
</file>

<file path=ppt/tags/tag134.xml><?xml version="1.0" encoding="utf-8"?>
<p:tagLst xmlns:p="http://schemas.openxmlformats.org/presentationml/2006/main">
  <p:tag name="MH" val="20160112163156"/>
  <p:tag name="MH_LIBRARY" val="GRAPHIC"/>
  <p:tag name="MH_TYPE" val="Other"/>
  <p:tag name="MH_ORDER" val="7"/>
</p:tagLst>
</file>

<file path=ppt/tags/tag135.xml><?xml version="1.0" encoding="utf-8"?>
<p:tagLst xmlns:p="http://schemas.openxmlformats.org/presentationml/2006/main">
  <p:tag name="MH" val="20160112163156"/>
  <p:tag name="MH_LIBRARY" val="GRAPHIC"/>
  <p:tag name="MH_TYPE" val="Other"/>
  <p:tag name="MH_ORDER" val="8"/>
</p:tagLst>
</file>

<file path=ppt/tags/tag136.xml><?xml version="1.0" encoding="utf-8"?>
<p:tagLst xmlns:p="http://schemas.openxmlformats.org/presentationml/2006/main">
  <p:tag name="MH" val="20160112163156"/>
  <p:tag name="MH_LIBRARY" val="GRAPHIC"/>
  <p:tag name="MH_TYPE" val="Other"/>
  <p:tag name="MH_ORDER" val="9"/>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65.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66.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95.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96.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8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231.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261.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291.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292.xml><?xml version="1.0" encoding="utf-8"?>
<p:tagLst xmlns:p="http://schemas.openxmlformats.org/presentationml/2006/main">
  <p:tag name="KSO_WM_UNIT_PLACING_PICTURE_USER_VIEWPORT" val="{&quot;height&quot;:5689,&quot;width&quot;:9682}"/>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 name="KSO_WM_UNIT_PLACING_PICTURE_USER_VIEWPORT" val="{&quot;height&quot;:1407,&quot;width&quot;:1402}"/>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 name="KSO_WM_UNIT_PLACING_PICTURE_USER_VIEWPORT" val="{&quot;height&quot;:1407,&quot;width&quot;:1402}"/>
</p:tagLst>
</file>

<file path=ppt/tags/tag301.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 name="KSO_WM_UNIT_PLACING_PICTURE_USER_VIEWPORT" val="{&quot;height&quot;:1407,&quot;width&quot;:1402}"/>
</p:tagLst>
</file>

<file path=ppt/tags/tag306.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 name="KSO_WM_UNIT_PLACING_PICTURE_USER_VIEWPORT" val="{&quot;height&quot;:1407,&quot;width&quot;:1402}"/>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 name="KSO_WM_UNIT_PLACING_PICTURE_USER_VIEWPORT" val="{&quot;height&quot;:1407,&quot;width&quot;:1402}"/>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 name="KSO_WM_UNIT_PLACING_PICTURE_USER_VIEWPORT" val="{&quot;height&quot;:1407,&quot;width&quot;:1402}"/>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 name="KSO_WM_UNIT_PLACING_PICTURE_USER_VIEWPORT" val="{&quot;height&quot;:1407,&quot;width&quot;:1402}"/>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 name="KSO_WM_UNIT_PLACING_PICTURE_USER_VIEWPORT" val="{&quot;height&quot;:1407,&quot;width&quot;:1402}"/>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 name="KSO_WM_UNIT_PLACING_PICTURE_USER_VIEWPORT" val="{&quot;height&quot;:1407,&quot;width&quot;:1402}"/>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 name="KSO_WM_UNIT_PLACING_PICTURE_USER_VIEWPORT" val="{&quot;height&quot;:1407,&quot;width&quot;:1402}"/>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 name="KSO_WM_UNIT_PLACING_PICTURE_USER_VIEWPORT" val="{&quot;height&quot;:1407,&quot;width&quot;:140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 name="KSO_WM_UNIT_PLACING_PICTURE_USER_VIEWPORT" val="{&quot;height&quot;:1407,&quot;width&quot;:1402}"/>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 name="KSO_WM_UNIT_PLACING_PICTURE_USER_VIEWPORT" val="{&quot;height&quot;:1407,&quot;width&quot;:1402}"/>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 name="KSO_WM_UNIT_PLACING_PICTURE_USER_VIEWPORT" val="{&quot;height&quot;:1407,&quot;width&quot;:1402}"/>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 name="KSO_WM_UNIT_PLACING_PICTURE_USER_VIEWPORT" val="{&quot;height&quot;:1407,&quot;width&quot;:1402}"/>
</p:tagLst>
</file>

<file path=ppt/tags/tag356.xml><?xml version="1.0" encoding="utf-8"?>
<p:tagLst xmlns:p="http://schemas.openxmlformats.org/presentationml/2006/main">
  <p:tag name="resource_record_key" val="{&quot;70&quot;:[3316790,3316158,3315969,3316114,3315919,3312187,3314086,3320073,3316068,3316400,3316234,3314060,3316338,3316342]}"/>
  <p:tag name="commondata" val="eyJoZGlkIjoiMjM0MWZlMjNjZTdmZTRkZDEyMmRjNmJiM2ZlOWRhMjIifQ=="/>
  <p:tag name="KSO_WPP_MARK_KEY" val="5b6d74c7-3b74-4ba6-9472-c844c4e048a2"/>
  <p:tag name="COMMONDATA" val="eyJoZGlkIjoiMGMyMDMxN2Q1MmUwNzY5YWJlMjgxNzkzOTMwZTljOWUifQ=="/>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017_4*l_h_i*1_4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017_4*l_h_i*1_5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9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8949</Words>
  <Application>WPS 演示</Application>
  <PresentationFormat>宽屏</PresentationFormat>
  <Paragraphs>376</Paragraphs>
  <Slides>39</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39</vt:i4>
      </vt:variant>
    </vt:vector>
  </HeadingPairs>
  <TitlesOfParts>
    <vt:vector size="56" baseType="lpstr">
      <vt:lpstr>Arial</vt:lpstr>
      <vt:lpstr>宋体</vt:lpstr>
      <vt:lpstr>Wingdings</vt:lpstr>
      <vt:lpstr>Wingdings</vt:lpstr>
      <vt:lpstr>思源黑体 CN Normal</vt:lpstr>
      <vt:lpstr>思源黑体 CN Normal</vt:lpstr>
      <vt:lpstr>微软雅黑</vt:lpstr>
      <vt:lpstr>Times New Roman</vt:lpstr>
      <vt:lpstr>黑体</vt:lpstr>
      <vt:lpstr>Calibri</vt:lpstr>
      <vt:lpstr>Arial Unicode MS</vt:lpstr>
      <vt:lpstr>Calibri</vt:lpstr>
      <vt:lpstr>Segoe UI</vt:lpstr>
      <vt:lpstr>等线</vt:lpstr>
      <vt:lpstr>WPS-Bullets</vt:lpstr>
      <vt:lpstr>Segoe Print</vt:lpstr>
      <vt:lpstr>WPS</vt:lpstr>
      <vt:lpstr>PowerPoint 演示文稿</vt:lpstr>
      <vt:lpstr>教材简介</vt:lpstr>
      <vt:lpstr>作者简介</vt:lpstr>
      <vt:lpstr> 提纲</vt:lpstr>
      <vt:lpstr>PowerPoint 演示文稿</vt:lpstr>
      <vt:lpstr>13.1 项目背景</vt:lpstr>
      <vt:lpstr>PowerPoint 演示文稿</vt:lpstr>
      <vt:lpstr>13.2 企业数据治理痛点</vt:lpstr>
      <vt:lpstr>PowerPoint 演示文稿</vt:lpstr>
      <vt:lpstr>13.3 业务数据现状分析</vt:lpstr>
      <vt:lpstr>PowerPoint 演示文稿</vt:lpstr>
      <vt:lpstr>13.4 数据治理建设目标</vt:lpstr>
      <vt:lpstr>PowerPoint 演示文稿</vt:lpstr>
      <vt:lpstr>13.5 数据生态解决方案</vt:lpstr>
      <vt:lpstr>13.5 数据生态解决方案</vt:lpstr>
      <vt:lpstr>PowerPoint 演示文稿</vt:lpstr>
      <vt:lpstr>13.6 数据治理实施成果</vt:lpstr>
      <vt:lpstr>13.6 数据治理实施成果</vt:lpstr>
      <vt:lpstr>13.6 数据治理实施成果</vt:lpstr>
      <vt:lpstr>13.6 数据治理实施成果</vt:lpstr>
      <vt:lpstr>PowerPoint 演示文稿</vt:lpstr>
      <vt:lpstr>13.7 业务应用场景的实现成果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314</cp:revision>
  <dcterms:created xsi:type="dcterms:W3CDTF">2019-06-19T02:08:00Z</dcterms:created>
  <dcterms:modified xsi:type="dcterms:W3CDTF">2024-08-16T08:03:16Z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096679F4451E4D048F3560466CEE97BF_11</vt:lpwstr>
  </property>
</Properties>
</file>