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3" r:id="rId8"/>
    <p:sldId id="262" r:id="rId9"/>
    <p:sldId id="264" r:id="rId10"/>
    <p:sldId id="265" r:id="rId11"/>
    <p:sldId id="266" r:id="rId12"/>
    <p:sldId id="261" r:id="rId13"/>
    <p:sldId id="268"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iver Huang" initials="" lastIdx="5" clrIdx="0"/>
  <p:cmAuthor id="7" name="冯 杰" initials="冯" lastIdx="7" clrIdx="6"/>
  <p:cmAuthor id="1" name="slt" initials="s" lastIdx="13" clrIdx="0"/>
  <p:cmAuthor id="2" name="Macco Qu" initials="MQ" lastIdx="70" clrIdx="1"/>
  <p:cmAuthor id="3" name="quhep" initials="q" lastIdx="33" clrIdx="2"/>
  <p:cmAuthor id="4" name="CEPRI-0592" initials="C" lastIdx="1" clrIdx="3"/>
  <p:cmAuthor id="5" name="24096" initials="2" lastIdx="1" clrIdx="4"/>
  <p:cmAuthor id="6" name="作者" initials="A" lastIdx="5"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557CD"/>
    <a:srgbClr val="F2BA02"/>
    <a:srgbClr val="4874CB"/>
    <a:srgbClr val="30C0B4"/>
    <a:srgbClr val="EE822F"/>
    <a:srgbClr val="FFFFFF"/>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2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gs" Target="tags/tag226.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R="0" defTabSz="457200" eaLnBrk="1" fontAlgn="auto" hangingPunct="1">
              <a:spcBef>
                <a:spcPts val="0"/>
              </a:spcBef>
              <a:spcAft>
                <a:spcPts val="0"/>
              </a:spcAft>
              <a:buClrTx/>
              <a:buSzTx/>
              <a:buFontTx/>
              <a:buNone/>
              <a:defRPr/>
            </a:pPr>
            <a:r>
              <a:rPr lang="zh-CN" altLang="en-US" b="1" noProof="0" dirty="0">
                <a:solidFill>
                  <a:schemeClr val="bg1"/>
                </a:solidFill>
                <a:latin typeface="Times New Roman" panose="02020603050405020304" pitchFamily="18" charset="0"/>
                <a:sym typeface="+mn-ea"/>
              </a:rPr>
              <a:t>数据治理概论课程</a:t>
            </a:r>
            <a:r>
              <a:rPr lang="zh-CN" altLang="en-US" b="1" spc="300" noProof="0" dirty="0">
                <a:solidFill>
                  <a:schemeClr val="bg1"/>
                </a:solidFill>
                <a:latin typeface="微软雅黑" panose="020B0503020204020204" charset="-122"/>
                <a:ea typeface="微软雅黑" panose="020B0503020204020204" charset="-122"/>
                <a:sym typeface="+mn-ea"/>
              </a:rPr>
              <a:t>第</a:t>
            </a:r>
            <a:r>
              <a:rPr lang="en-US" altLang="zh-CN" b="1" spc="300" noProof="0" dirty="0">
                <a:solidFill>
                  <a:schemeClr val="bg1"/>
                </a:solidFill>
                <a:latin typeface="微软雅黑" panose="020B0503020204020204" charset="-122"/>
                <a:ea typeface="微软雅黑" panose="020B0503020204020204" charset="-122"/>
                <a:sym typeface="+mn-ea"/>
              </a:rPr>
              <a:t>12</a:t>
            </a:r>
            <a:r>
              <a:rPr lang="zh-CN" altLang="en-US" b="1" spc="300" noProof="0" dirty="0">
                <a:solidFill>
                  <a:schemeClr val="bg1"/>
                </a:solidFill>
                <a:latin typeface="微软雅黑" panose="020B0503020204020204" charset="-122"/>
                <a:ea typeface="微软雅黑" panose="020B0503020204020204" charset="-122"/>
                <a:sym typeface="+mn-ea"/>
              </a:rPr>
              <a:t>章 </a:t>
            </a:r>
            <a:r>
              <a:rPr lang="zh-CN" altLang="en-US" b="1" spc="300" noProof="0" dirty="0">
                <a:solidFill>
                  <a:schemeClr val="bg1"/>
                </a:solidFill>
                <a:latin typeface="微软雅黑" panose="020B0503020204020204" charset="-122"/>
                <a:ea typeface="微软雅黑" panose="020B0503020204020204" charset="-122"/>
                <a:sym typeface="+mn-ea"/>
              </a:rPr>
              <a:t>某能源企业数据治理</a:t>
            </a:r>
            <a:endParaRPr kumimoji="0" lang="zh-CN" altLang="en-US"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spcBef>
                <a:spcPts val="0"/>
              </a:spcBef>
              <a:spcAft>
                <a:spcPts val="0"/>
              </a:spcAft>
              <a:buClrTx/>
              <a:buSzTx/>
              <a:buFontTx/>
              <a:buNone/>
              <a:defRPr/>
            </a:pP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12.3</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建设效果</a:t>
            </a:r>
            <a:endPar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spc="130" dirty="0">
                <a:ln>
                  <a:noFill/>
                  <a:prstDash val="sysDot"/>
                </a:ln>
                <a:solidFill>
                  <a:schemeClr val="bg2">
                    <a:lumMod val="25000"/>
                  </a:schemeClr>
                </a:solidFill>
                <a:latin typeface="+mn-ea"/>
                <a:sym typeface="+mn-ea"/>
              </a:rPr>
              <a:t>建设效果主要有</a:t>
            </a:r>
            <a:r>
              <a:rPr lang="en-US" altLang="zh-CN" b="1" spc="130" dirty="0">
                <a:ln>
                  <a:noFill/>
                  <a:prstDash val="sysDot"/>
                </a:ln>
                <a:solidFill>
                  <a:schemeClr val="bg2">
                    <a:lumMod val="25000"/>
                  </a:schemeClr>
                </a:solidFill>
                <a:latin typeface="+mn-ea"/>
                <a:sym typeface="+mn-ea"/>
              </a:rPr>
              <a:t>5</a:t>
            </a:r>
            <a:r>
              <a:rPr lang="zh-CN" altLang="en-US" b="1" spc="130" dirty="0">
                <a:ln>
                  <a:noFill/>
                  <a:prstDash val="sysDot"/>
                </a:ln>
                <a:solidFill>
                  <a:schemeClr val="bg2">
                    <a:lumMod val="25000"/>
                  </a:schemeClr>
                </a:solidFill>
                <a:latin typeface="+mn-ea"/>
                <a:sym typeface="+mn-ea"/>
              </a:rPr>
              <a:t>个点</a:t>
            </a:r>
            <a:endParaRPr lang="en-US" altLang="zh-CN" b="1" spc="130" dirty="0">
              <a:ln>
                <a:noFill/>
                <a:prstDash val="sysDot"/>
              </a:ln>
              <a:solidFill>
                <a:schemeClr val="bg2">
                  <a:lumMod val="25000"/>
                </a:schemeClr>
              </a:solidFill>
              <a:latin typeface="+mn-ea"/>
              <a:sym typeface="+mn-ea"/>
            </a:endParaRPr>
          </a:p>
          <a:p>
            <a:r>
              <a:rPr lang="zh-CN" altLang="en-US" b="1">
                <a:solidFill>
                  <a:schemeClr val="accent1"/>
                </a:solidFill>
                <a:latin typeface="+mj-ea"/>
                <a:ea typeface="+mj-ea"/>
                <a:sym typeface="+mn-ea"/>
              </a:rPr>
              <a:t>首先，有效解决信息孤岛</a:t>
            </a:r>
            <a:endParaRPr lang="zh-CN" altLang="en-US" b="1">
              <a:solidFill>
                <a:schemeClr val="tx1"/>
              </a:solidFill>
              <a:latin typeface="+mj-ea"/>
              <a:ea typeface="+mj-ea"/>
              <a:sym typeface="+mn-ea"/>
            </a:endParaRPr>
          </a:p>
          <a:p>
            <a:r>
              <a:rPr lang="zh-CN" altLang="en-US" spc="130" dirty="0">
                <a:ln>
                  <a:noFill/>
                  <a:prstDash val="sysDot"/>
                </a:ln>
                <a:solidFill>
                  <a:schemeClr val="bg2">
                    <a:lumMod val="25000"/>
                  </a:schemeClr>
                </a:solidFill>
                <a:latin typeface="+mn-ea"/>
                <a:sym typeface="+mn-ea"/>
              </a:rPr>
              <a:t>通过数字中心平台建设，实现了数据资源的统一、规范管理，</a:t>
            </a:r>
            <a:endParaRPr lang="zh-CN" altLang="en-US" spc="130" dirty="0">
              <a:ln>
                <a:noFill/>
                <a:prstDash val="sysDot"/>
              </a:ln>
              <a:solidFill>
                <a:schemeClr val="bg2">
                  <a:lumMod val="25000"/>
                </a:schemeClr>
              </a:solidFill>
              <a:latin typeface="+mn-ea"/>
              <a:sym typeface="+mn-ea"/>
            </a:endParaRPr>
          </a:p>
          <a:p>
            <a:r>
              <a:rPr lang="en-US" altLang="zh-CN" spc="130" dirty="0">
                <a:ln>
                  <a:noFill/>
                  <a:prstDash val="sysDot"/>
                </a:ln>
                <a:solidFill>
                  <a:schemeClr val="bg2">
                    <a:lumMod val="25000"/>
                  </a:schemeClr>
                </a:solidFill>
                <a:latin typeface="+mn-ea"/>
                <a:sym typeface="+mn-ea"/>
              </a:rPr>
              <a:t>1</a:t>
            </a:r>
            <a:r>
              <a:rPr lang="zh-CN" altLang="en-US" spc="130" dirty="0">
                <a:ln>
                  <a:noFill/>
                  <a:prstDash val="sysDot"/>
                </a:ln>
                <a:solidFill>
                  <a:schemeClr val="bg2">
                    <a:lumMod val="25000"/>
                  </a:schemeClr>
                </a:solidFill>
                <a:latin typeface="+mn-ea"/>
                <a:sym typeface="+mn-ea"/>
              </a:rPr>
              <a:t>）有效解决了公司信息孤岛问题减少了约10TB数据的重复存储，降低了数据集成获取难度和数据分析应用难度，提升了数据质量覆盖度，减少了人员手工处理与核查数据工作量。</a:t>
            </a:r>
            <a:endParaRPr lang="zh-CN" altLang="en-US" spc="130" dirty="0">
              <a:ln>
                <a:noFill/>
                <a:prstDash val="sysDot"/>
              </a:ln>
              <a:solidFill>
                <a:schemeClr val="bg2">
                  <a:lumMod val="25000"/>
                </a:schemeClr>
              </a:solidFill>
              <a:latin typeface="+mn-ea"/>
              <a:sym typeface="+mn-ea"/>
            </a:endParaRPr>
          </a:p>
          <a:p>
            <a:r>
              <a:rPr lang="en-US" altLang="zh-CN" spc="130" dirty="0">
                <a:ln>
                  <a:noFill/>
                  <a:prstDash val="sysDot"/>
                </a:ln>
                <a:solidFill>
                  <a:schemeClr val="bg2">
                    <a:lumMod val="25000"/>
                  </a:schemeClr>
                </a:solidFill>
                <a:latin typeface="+mn-ea"/>
                <a:sym typeface="+mn-ea"/>
              </a:rPr>
              <a:t>2</a:t>
            </a:r>
            <a:r>
              <a:rPr lang="zh-CN" altLang="en-US" spc="130" dirty="0">
                <a:ln>
                  <a:noFill/>
                  <a:prstDash val="sysDot"/>
                </a:ln>
                <a:solidFill>
                  <a:schemeClr val="bg2">
                    <a:lumMod val="25000"/>
                  </a:schemeClr>
                </a:solidFill>
                <a:latin typeface="+mn-ea"/>
                <a:sym typeface="+mn-ea"/>
              </a:rPr>
              <a:t>）人工查找数据和处理数据工作量降低90%以上；</a:t>
            </a:r>
            <a:endParaRPr lang="zh-CN" altLang="en-US" spc="130" dirty="0">
              <a:ln>
                <a:noFill/>
                <a:prstDash val="sysDot"/>
              </a:ln>
              <a:solidFill>
                <a:schemeClr val="bg2">
                  <a:lumMod val="25000"/>
                </a:schemeClr>
              </a:solidFill>
              <a:latin typeface="+mn-ea"/>
              <a:sym typeface="+mn-ea"/>
            </a:endParaRPr>
          </a:p>
          <a:p>
            <a:r>
              <a:rPr lang="en-US" altLang="zh-CN" spc="130" dirty="0">
                <a:ln>
                  <a:noFill/>
                  <a:prstDash val="sysDot"/>
                </a:ln>
                <a:solidFill>
                  <a:schemeClr val="bg2">
                    <a:lumMod val="25000"/>
                  </a:schemeClr>
                </a:solidFill>
                <a:latin typeface="+mn-ea"/>
                <a:sym typeface="+mn-ea"/>
              </a:rPr>
              <a:t>3</a:t>
            </a:r>
            <a:r>
              <a:rPr lang="zh-CN" altLang="en-US" spc="130" dirty="0">
                <a:ln>
                  <a:noFill/>
                  <a:prstDash val="sysDot"/>
                </a:ln>
                <a:solidFill>
                  <a:schemeClr val="bg2">
                    <a:lumMod val="25000"/>
                  </a:schemeClr>
                </a:solidFill>
                <a:latin typeface="+mn-ea"/>
                <a:sym typeface="+mn-ea"/>
              </a:rPr>
              <a:t>）信息搜索时间减少80％</a:t>
            </a:r>
            <a:endParaRPr lang="zh-CN" altLang="en-US" spc="130" dirty="0">
              <a:ln>
                <a:noFill/>
                <a:prstDash val="sysDot"/>
              </a:ln>
              <a:solidFill>
                <a:schemeClr val="bg2">
                  <a:lumMod val="25000"/>
                </a:schemeClr>
              </a:solidFill>
              <a:latin typeface="+mn-ea"/>
              <a:sym typeface="+mn-ea"/>
            </a:endParaRPr>
          </a:p>
          <a:p>
            <a:r>
              <a:rPr lang="en-US" altLang="zh-CN" spc="130" dirty="0">
                <a:ln>
                  <a:noFill/>
                  <a:prstDash val="sysDot"/>
                </a:ln>
                <a:solidFill>
                  <a:schemeClr val="bg2">
                    <a:lumMod val="25000"/>
                  </a:schemeClr>
                </a:solidFill>
                <a:latin typeface="+mn-ea"/>
                <a:sym typeface="+mn-ea"/>
              </a:rPr>
              <a:t>4</a:t>
            </a:r>
            <a:r>
              <a:rPr lang="zh-CN" altLang="en-US" spc="130" dirty="0">
                <a:ln>
                  <a:noFill/>
                  <a:prstDash val="sysDot"/>
                </a:ln>
                <a:solidFill>
                  <a:schemeClr val="bg2">
                    <a:lumMod val="25000"/>
                  </a:schemeClr>
                </a:solidFill>
                <a:latin typeface="+mn-ea"/>
                <a:sym typeface="+mn-ea"/>
              </a:rPr>
              <a:t>）数据交换时间减少70％</a:t>
            </a:r>
            <a:endParaRPr lang="zh-CN" altLang="en-US" spc="130" dirty="0">
              <a:ln>
                <a:noFill/>
                <a:prstDash val="sysDot"/>
              </a:ln>
              <a:solidFill>
                <a:schemeClr val="bg2">
                  <a:lumMod val="25000"/>
                </a:schemeClr>
              </a:solidFill>
              <a:latin typeface="+mn-ea"/>
              <a:sym typeface="+mn-ea"/>
            </a:endParaRPr>
          </a:p>
          <a:p>
            <a:r>
              <a:rPr lang="en-US" altLang="zh-CN" spc="130" dirty="0">
                <a:ln>
                  <a:noFill/>
                  <a:prstDash val="sysDot"/>
                </a:ln>
                <a:solidFill>
                  <a:schemeClr val="bg2">
                    <a:lumMod val="25000"/>
                  </a:schemeClr>
                </a:solidFill>
                <a:latin typeface="+mn-ea"/>
                <a:sym typeface="+mn-ea"/>
              </a:rPr>
              <a:t>5</a:t>
            </a:r>
            <a:r>
              <a:rPr lang="zh-CN" altLang="en-US" spc="130" dirty="0">
                <a:ln>
                  <a:noFill/>
                  <a:prstDash val="sysDot"/>
                </a:ln>
                <a:solidFill>
                  <a:schemeClr val="bg2">
                    <a:lumMod val="25000"/>
                  </a:schemeClr>
                </a:solidFill>
                <a:latin typeface="+mn-ea"/>
                <a:sym typeface="+mn-ea"/>
              </a:rPr>
              <a:t>）文件协调效率提高40％。</a:t>
            </a:r>
            <a:endParaRPr lang="zh-CN" altLang="en-US" spc="130" dirty="0">
              <a:ln>
                <a:noFill/>
                <a:prstDash val="sysDot"/>
              </a:ln>
              <a:solidFill>
                <a:schemeClr val="bg2">
                  <a:lumMod val="25000"/>
                </a:schemeClr>
              </a:solidFill>
              <a:latin typeface="+mn-ea"/>
              <a:sym typeface="+mn-ea"/>
            </a:endParaRPr>
          </a:p>
          <a:p>
            <a:r>
              <a:rPr lang="en-US" altLang="zh-CN" spc="130" dirty="0">
                <a:ln>
                  <a:noFill/>
                  <a:prstDash val="sysDot"/>
                </a:ln>
                <a:solidFill>
                  <a:schemeClr val="bg2">
                    <a:lumMod val="25000"/>
                  </a:schemeClr>
                </a:solidFill>
                <a:latin typeface="+mn-ea"/>
                <a:sym typeface="+mn-ea"/>
              </a:rPr>
              <a:t>6</a:t>
            </a:r>
            <a:r>
              <a:rPr lang="zh-CN" altLang="en-US" spc="130" dirty="0">
                <a:ln>
                  <a:noFill/>
                  <a:prstDash val="sysDot"/>
                </a:ln>
                <a:solidFill>
                  <a:schemeClr val="bg2">
                    <a:lumMod val="25000"/>
                  </a:schemeClr>
                </a:solidFill>
                <a:latin typeface="+mn-ea"/>
                <a:sym typeface="+mn-ea"/>
              </a:rPr>
              <a:t>）避免应用模块的重复建设，各类数字化场景、决策分析场景建设周期缩短40%。</a:t>
            </a:r>
            <a:endParaRPr lang="zh-CN" altLang="en-US" spc="130" dirty="0">
              <a:ln>
                <a:noFill/>
                <a:prstDash val="sysDot"/>
              </a:ln>
              <a:solidFill>
                <a:schemeClr val="bg2">
                  <a:lumMod val="25000"/>
                </a:schemeClr>
              </a:solidFill>
              <a:latin typeface="+mn-ea"/>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a:solidFill>
                  <a:schemeClr val="accent1"/>
                </a:solidFill>
                <a:latin typeface="+mj-ea"/>
                <a:ea typeface="+mj-ea"/>
                <a:sym typeface="+mn-ea"/>
              </a:rPr>
              <a:t>其次，</a:t>
            </a:r>
            <a:r>
              <a:rPr lang="zh-CN" altLang="en-US" b="1" spc="150" dirty="0">
                <a:latin typeface="+mn-ea"/>
                <a:sym typeface="+mn-ea"/>
              </a:rPr>
              <a:t>通过统一数据标准的建设，规范了企业数据资源结构：</a:t>
            </a:r>
            <a:endParaRPr lang="zh-CN" altLang="en-US" spc="150" dirty="0">
              <a:latin typeface="+mn-ea"/>
              <a:sym typeface="+mn-ea"/>
            </a:endParaRPr>
          </a:p>
          <a:p>
            <a:pPr marL="285750" indent="-285750" algn="l" fontAlgn="auto">
              <a:lnSpc>
                <a:spcPct val="150000"/>
              </a:lnSpc>
              <a:buFont typeface="Arial" panose="020B0604020202020204" pitchFamily="34" charset="0"/>
              <a:buChar char="•"/>
            </a:pPr>
            <a:r>
              <a:rPr lang="zh-CN" altLang="en-US" spc="150" dirty="0">
                <a:latin typeface="+mn-ea"/>
                <a:sym typeface="+mn-ea"/>
              </a:rPr>
              <a:t>有效促进了跨专业数据共享协同；</a:t>
            </a:r>
            <a:endParaRPr lang="zh-CN" altLang="en-US" spc="150" dirty="0">
              <a:latin typeface="+mn-ea"/>
              <a:sym typeface="+mn-ea"/>
            </a:endParaRPr>
          </a:p>
          <a:p>
            <a:pPr marL="285750" indent="-285750" algn="l" fontAlgn="auto">
              <a:lnSpc>
                <a:spcPct val="150000"/>
              </a:lnSpc>
              <a:buClrTx/>
              <a:buSzTx/>
              <a:buFont typeface="Arial" panose="020B0604020202020204" pitchFamily="34" charset="0"/>
              <a:buChar char="•"/>
            </a:pPr>
            <a:r>
              <a:rPr lang="zh-CN" altLang="en-US" spc="150" dirty="0">
                <a:latin typeface="+mn-ea"/>
                <a:sym typeface="+mn-ea"/>
              </a:rPr>
              <a:t>为开展跨专业应用和深度数据价值挖掘奠定基础；</a:t>
            </a:r>
            <a:endParaRPr lang="zh-CN" altLang="en-US" spc="150" dirty="0">
              <a:latin typeface="+mn-ea"/>
              <a:sym typeface="+mn-ea"/>
            </a:endParaRPr>
          </a:p>
          <a:p>
            <a:pPr marL="285750" indent="-285750" algn="l" fontAlgn="auto">
              <a:lnSpc>
                <a:spcPct val="150000"/>
              </a:lnSpc>
              <a:buClrTx/>
              <a:buSzTx/>
              <a:buFont typeface="Arial" panose="020B0604020202020204" pitchFamily="34" charset="0"/>
              <a:buChar char="•"/>
            </a:pPr>
            <a:r>
              <a:rPr lang="zh-CN" altLang="en-US" spc="150" dirty="0">
                <a:latin typeface="+mn-ea"/>
                <a:sym typeface="+mn-ea"/>
              </a:rPr>
              <a:t>支撑构建了经营指标展示场景、计划财务应用场景、人力资源应用场景、作业安全应用场景、物资准备应用场景等12个跨专业应用场景。</a:t>
            </a:r>
            <a:endParaRPr lang="zh-CN" altLang="en-US" spc="150" dirty="0">
              <a:latin typeface="+mn-ea"/>
              <a:sym typeface="+mn-ea"/>
            </a:endParaRPr>
          </a:p>
          <a:p>
            <a:pPr marL="285750" indent="-285750" algn="l" fontAlgn="auto">
              <a:lnSpc>
                <a:spcPct val="150000"/>
              </a:lnSpc>
              <a:buClrTx/>
              <a:buSzTx/>
              <a:buFont typeface="Arial" panose="020B0604020202020204" pitchFamily="34" charset="0"/>
              <a:buChar char="•"/>
            </a:pPr>
            <a:r>
              <a:rPr lang="zh-CN" altLang="en-US" spc="150" dirty="0">
                <a:latin typeface="+mn-ea"/>
                <a:sym typeface="+mn-ea"/>
              </a:rPr>
              <a:t>提升了经营管理、物资采办、计划财务、安全作业等业务管理效率和决策能力。</a:t>
            </a:r>
            <a:endParaRPr lang="zh-CN" altLang="en-US" spc="150" dirty="0">
              <a:latin typeface="+mn-ea"/>
              <a:sym typeface="+mn-ea"/>
            </a:endParaRPr>
          </a:p>
          <a:p>
            <a:pPr indent="0" algn="l" fontAlgn="auto">
              <a:lnSpc>
                <a:spcPct val="150000"/>
              </a:lnSpc>
              <a:buClrTx/>
              <a:buSzTx/>
              <a:buFont typeface="Arial" panose="020B0604020202020204" pitchFamily="34" charset="0"/>
              <a:buNone/>
            </a:pPr>
            <a:r>
              <a:rPr lang="zh-CN" altLang="en-US" spc="150" dirty="0">
                <a:latin typeface="+mn-ea"/>
                <a:sym typeface="+mn-ea"/>
              </a:rPr>
              <a:t>第三，</a:t>
            </a:r>
            <a:r>
              <a:rPr lang="zh-CN" altLang="en-US" b="1">
                <a:solidFill>
                  <a:srgbClr val="0557CD"/>
                </a:solidFill>
                <a:sym typeface="+mn-ea"/>
              </a:rPr>
              <a:t>提供数字化转型升级经验</a:t>
            </a:r>
            <a:endParaRPr lang="zh-CN" altLang="en-US" b="1">
              <a:solidFill>
                <a:schemeClr val="tx1"/>
              </a:solidFill>
              <a:latin typeface="+mj-ea"/>
              <a:ea typeface="+mj-ea"/>
              <a:sym typeface="+mn-ea"/>
            </a:endParaRPr>
          </a:p>
          <a:p>
            <a:r>
              <a:rPr lang="zh-CN" altLang="en-US" spc="150" dirty="0">
                <a:latin typeface="+mn-ea"/>
                <a:sym typeface="+mn-ea"/>
              </a:rPr>
              <a:t>基于数字中心平台的数据资源、数据服务和技术支撑能力，为全面推进公司数字化转型升级提供了宝贵经验，具有良好的实施推广价值。</a:t>
            </a:r>
            <a:endParaRPr lang="zh-CN" altLang="en-US" spc="150" dirty="0">
              <a:latin typeface="+mn-ea"/>
              <a:sym typeface="+mn-ea"/>
            </a:endParaRPr>
          </a:p>
          <a:p>
            <a:endParaRPr lang="zh-CN" altLang="en-US" spc="130" dirty="0">
              <a:ln>
                <a:noFill/>
                <a:prstDash val="sysDot"/>
              </a:ln>
              <a:solidFill>
                <a:schemeClr val="bg2">
                  <a:lumMod val="25000"/>
                </a:schemeClr>
              </a:solidFill>
              <a:latin typeface="+mn-ea"/>
              <a:sym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a:solidFill>
                  <a:schemeClr val="accent1"/>
                </a:solidFill>
                <a:latin typeface="+mj-ea"/>
                <a:ea typeface="+mj-ea"/>
                <a:sym typeface="+mn-ea"/>
              </a:rPr>
              <a:t>第四，实现业务协同</a:t>
            </a:r>
            <a:endParaRPr lang="zh-CN" altLang="en-US" b="1">
              <a:solidFill>
                <a:srgbClr val="0557CD"/>
              </a:solidFill>
              <a:latin typeface="+mj-ea"/>
              <a:ea typeface="+mj-ea"/>
              <a:cs typeface="微软雅黑" panose="020B0503020204020204" charset="-122"/>
              <a:sym typeface="+mn-ea"/>
            </a:endParaRPr>
          </a:p>
          <a:p>
            <a:r>
              <a:rPr lang="zh-CN" altLang="en-US" spc="150" dirty="0">
                <a:latin typeface="+mn-ea"/>
                <a:sym typeface="+mn-ea"/>
              </a:rPr>
              <a:t>基于数字中心平台的数据资源、数据服务和技术支撑能力，为全面推进公司数字化转型升级提供了宝贵经验，具有良好的实施推广价值。</a:t>
            </a:r>
            <a:endParaRPr lang="zh-CN" altLang="en-US" spc="150" dirty="0">
              <a:latin typeface="+mn-ea"/>
              <a:sym typeface="+mn-ea"/>
            </a:endParaRPr>
          </a:p>
          <a:p>
            <a:r>
              <a:rPr lang="zh-CN" altLang="en-US" spc="130" dirty="0">
                <a:ln>
                  <a:noFill/>
                  <a:prstDash val="sysDot"/>
                </a:ln>
                <a:solidFill>
                  <a:schemeClr val="bg2">
                    <a:lumMod val="25000"/>
                  </a:schemeClr>
                </a:solidFill>
                <a:latin typeface="+mn-ea"/>
                <a:sym typeface="+mn-ea"/>
              </a:rPr>
              <a:t>第五，</a:t>
            </a:r>
            <a:r>
              <a:rPr lang="zh-CN" altLang="en-US" b="1">
                <a:solidFill>
                  <a:srgbClr val="0557CD"/>
                </a:solidFill>
                <a:latin typeface="+mj-ea"/>
                <a:ea typeface="+mj-ea"/>
                <a:sym typeface="+mn-ea"/>
              </a:rPr>
              <a:t>降本增效</a:t>
            </a:r>
            <a:endParaRPr lang="zh-CN" altLang="en-US" b="1">
              <a:solidFill>
                <a:srgbClr val="0557CD"/>
              </a:solidFill>
              <a:latin typeface="+mj-ea"/>
              <a:ea typeface="+mj-ea"/>
              <a:sym typeface="+mn-ea"/>
            </a:endParaRPr>
          </a:p>
          <a:p>
            <a:r>
              <a:rPr lang="zh-CN" altLang="en-US">
                <a:sym typeface="+mn-ea"/>
              </a:rPr>
              <a:t>通过智能钻井、智能辅助作业、智能装备管理、智能巡检等生产业务数字化的建设，钻井平台</a:t>
            </a:r>
            <a:r>
              <a:rPr lang="zh-CN" altLang="en-US" b="1">
                <a:sym typeface="+mn-ea"/>
              </a:rPr>
              <a:t>人员减少15%～20%</a:t>
            </a:r>
            <a:r>
              <a:rPr lang="zh-CN" altLang="en-US">
                <a:sym typeface="+mn-ea"/>
              </a:rPr>
              <a:t>，预计每年每自升式钻井平台可</a:t>
            </a:r>
            <a:r>
              <a:rPr lang="zh-CN" altLang="en-US" b="1">
                <a:sym typeface="+mn-ea"/>
              </a:rPr>
              <a:t>降本600万～900万元</a:t>
            </a:r>
            <a:r>
              <a:rPr lang="zh-CN" altLang="en-US">
                <a:sym typeface="+mn-ea"/>
              </a:rPr>
              <a:t>，每半潜式钻井平台可</a:t>
            </a:r>
            <a:r>
              <a:rPr lang="zh-CN" altLang="en-US" b="1">
                <a:sym typeface="+mn-ea"/>
              </a:rPr>
              <a:t>降本1000万～1500万元</a:t>
            </a:r>
            <a:r>
              <a:rPr lang="zh-CN" altLang="en-US">
                <a:sym typeface="+mn-ea"/>
              </a:rPr>
              <a:t>，每钻井平台设备维护成本</a:t>
            </a:r>
            <a:r>
              <a:rPr lang="zh-CN" altLang="en-US" b="1">
                <a:sym typeface="+mn-ea"/>
              </a:rPr>
              <a:t>降本约400万元</a:t>
            </a:r>
            <a:r>
              <a:rPr lang="zh-CN" altLang="en-US">
                <a:sym typeface="+mn-ea"/>
              </a:rPr>
              <a:t>。</a:t>
            </a:r>
            <a:endParaRPr lang="zh-CN" altLang="en-US"/>
          </a:p>
          <a:p>
            <a:endParaRPr lang="zh-CN" altLang="en-US" spc="130" dirty="0">
              <a:ln>
                <a:noFill/>
                <a:prstDash val="sysDot"/>
              </a:ln>
              <a:solidFill>
                <a:schemeClr val="bg2">
                  <a:lumMod val="25000"/>
                </a:schemeClr>
              </a:solidFill>
              <a:latin typeface="+mn-ea"/>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12</a:t>
            </a:r>
            <a:r>
              <a:rPr lang="zh-CN" altLang="en-US" b="1" dirty="0">
                <a:solidFill>
                  <a:srgbClr val="000000"/>
                </a:solidFill>
                <a:latin typeface="Arial" panose="020B0604020202020204" pitchFamily="34" charset="0"/>
                <a:ea typeface="黑体" panose="02010609060101010101" charset="-122"/>
                <a:sym typeface="+mn-ea"/>
              </a:rPr>
              <a:t>.1</a:t>
            </a:r>
            <a:r>
              <a:rPr lang="en-US" altLang="zh-CN" b="1" dirty="0">
                <a:solidFill>
                  <a:srgbClr val="000000"/>
                </a:solidFill>
                <a:latin typeface="Arial" panose="020B0604020202020204" pitchFamily="34" charset="0"/>
                <a:ea typeface="黑体" panose="02010609060101010101" charset="-122"/>
                <a:sym typeface="+mn-ea"/>
              </a:rPr>
              <a:t> </a:t>
            </a:r>
            <a:r>
              <a:rPr lang="zh-CN" altLang="en-US" b="1" dirty="0">
                <a:solidFill>
                  <a:srgbClr val="000000"/>
                </a:solidFill>
                <a:latin typeface="Arial" panose="020B0604020202020204" pitchFamily="34" charset="0"/>
                <a:ea typeface="黑体" panose="02010609060101010101" charset="-122"/>
                <a:sym typeface="+mn-ea"/>
              </a:rPr>
              <a:t>项目背景</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12.2 </a:t>
            </a:r>
            <a:r>
              <a:rPr b="1" dirty="0">
                <a:solidFill>
                  <a:srgbClr val="000000"/>
                </a:solidFill>
                <a:latin typeface="Arial" panose="020B0604020202020204" pitchFamily="34" charset="0"/>
                <a:ea typeface="黑体" panose="02010609060101010101" charset="-122"/>
                <a:sym typeface="+mn-ea"/>
              </a:rPr>
              <a:t>建设方案</a:t>
            </a:r>
            <a:endParaRPr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12.3 </a:t>
            </a:r>
            <a:r>
              <a:rPr b="1" dirty="0">
                <a:solidFill>
                  <a:srgbClr val="000000"/>
                </a:solidFill>
                <a:latin typeface="Arial" panose="020B0604020202020204" pitchFamily="34" charset="0"/>
                <a:ea typeface="黑体" panose="02010609060101010101" charset="-122"/>
                <a:sym typeface="+mn-ea"/>
              </a:rPr>
              <a:t>建设效果</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12.1</a:t>
            </a: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项目背景</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首先是</a:t>
            </a:r>
            <a:r>
              <a:rPr lang="zh-CN" altLang="en-US" b="1"/>
              <a:t>国家背景</a:t>
            </a:r>
            <a:r>
              <a:rPr lang="zh-CN" altLang="en-US"/>
              <a:t>，伴随着</a:t>
            </a:r>
            <a:r>
              <a:rPr lang="zh-CN" altLang="en-US" b="1" kern="100" dirty="0">
                <a:latin typeface="微软雅黑" panose="020B0503020204020204" charset="-122"/>
                <a:ea typeface="微软雅黑" panose="020B0503020204020204" charset="-122"/>
                <a:sym typeface="+mn-ea"/>
              </a:rPr>
              <a:t>“十四五”</a:t>
            </a:r>
            <a:r>
              <a:rPr lang="zh-CN" altLang="en-US" kern="100" dirty="0">
                <a:latin typeface="微软雅黑" panose="020B0503020204020204" charset="-122"/>
                <a:ea typeface="微软雅黑" panose="020B0503020204020204" charset="-122"/>
                <a:sym typeface="+mn-ea"/>
              </a:rPr>
              <a:t>能源规划以及</a:t>
            </a:r>
            <a:r>
              <a:rPr lang="zh-CN" altLang="en-US" b="1" kern="100" dirty="0">
                <a:latin typeface="微软雅黑" panose="020B0503020204020204" charset="-122"/>
                <a:ea typeface="微软雅黑" panose="020B0503020204020204" charset="-122"/>
                <a:sym typeface="+mn-ea"/>
              </a:rPr>
              <a:t>“碳达峰，碳中和</a:t>
            </a:r>
            <a:r>
              <a:rPr lang="zh-CN" altLang="en-US" kern="100" dirty="0">
                <a:latin typeface="微软雅黑" panose="020B0503020204020204" charset="-122"/>
                <a:ea typeface="微软雅黑" panose="020B0503020204020204" charset="-122"/>
                <a:sym typeface="+mn-ea"/>
              </a:rPr>
              <a:t>”目标的提出，推动企业开展数字化转型，实现用数据赋能业务，释放商业价值。</a:t>
            </a:r>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在国家大背景的推动下，</a:t>
            </a:r>
            <a:r>
              <a:rPr lang="zh-CN" altLang="en-US" kern="100" dirty="0">
                <a:latin typeface="微软雅黑" panose="020B0503020204020204" charset="-122"/>
                <a:ea typeface="微软雅黑" panose="020B0503020204020204" charset="-122"/>
                <a:sym typeface="+mn-ea"/>
              </a:rPr>
              <a:t>某油田股份有限公司明确了“一个愿景、两类目标、三个阶段、四个突破、四大主题、五个统一”的</a:t>
            </a:r>
            <a:r>
              <a:rPr lang="zh-CN" altLang="en-US" b="1" kern="100" dirty="0">
                <a:latin typeface="微软雅黑" panose="020B0503020204020204" charset="-122"/>
                <a:ea typeface="微软雅黑" panose="020B0503020204020204" charset="-122"/>
                <a:sym typeface="+mn-ea"/>
              </a:rPr>
              <a:t>数字化转型战略</a:t>
            </a:r>
            <a:r>
              <a:rPr lang="zh-CN" altLang="en-US" kern="100" dirty="0">
                <a:latin typeface="微软雅黑" panose="020B0503020204020204" charset="-122"/>
                <a:ea typeface="微软雅黑" panose="020B0503020204020204" charset="-122"/>
                <a:sym typeface="+mn-ea"/>
              </a:rPr>
              <a:t>蓝图。</a:t>
            </a:r>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其中，</a:t>
            </a:r>
            <a:r>
              <a:rPr lang="zh-CN" altLang="en-US" b="1" kern="100" dirty="0">
                <a:latin typeface="微软雅黑" panose="020B0503020204020204" charset="-122"/>
                <a:ea typeface="微软雅黑" panose="020B0503020204020204" charset="-122"/>
                <a:sym typeface="+mn-ea"/>
              </a:rPr>
              <a:t>四个突破</a:t>
            </a:r>
            <a:r>
              <a:rPr lang="zh-CN" altLang="en-US" kern="100" dirty="0">
                <a:latin typeface="微软雅黑" panose="020B0503020204020204" charset="-122"/>
                <a:ea typeface="微软雅黑" panose="020B0503020204020204" charset="-122"/>
                <a:sym typeface="+mn-ea"/>
              </a:rPr>
              <a:t>指</a:t>
            </a:r>
            <a:r>
              <a:rPr lang="zh-CN" altLang="en-US">
                <a:solidFill>
                  <a:schemeClr val="bg1"/>
                </a:solidFill>
                <a:sym typeface="+mn-ea"/>
              </a:rPr>
              <a:t>业务、管理、客户一体化、作业四个方面的效率提升</a:t>
            </a:r>
            <a:endParaRPr lang="zh-CN" altLang="en-US">
              <a:solidFill>
                <a:schemeClr val="bg1"/>
              </a:solidFill>
              <a:sym typeface="+mn-ea"/>
            </a:endParaRPr>
          </a:p>
          <a:p>
            <a:r>
              <a:rPr lang="zh-CN" altLang="en-US" b="1">
                <a:solidFill>
                  <a:schemeClr val="bg1"/>
                </a:solidFill>
                <a:sym typeface="+mn-ea"/>
              </a:rPr>
              <a:t>四大主题</a:t>
            </a:r>
            <a:r>
              <a:rPr lang="zh-CN" altLang="en-US">
                <a:solidFill>
                  <a:schemeClr val="bg1"/>
                </a:solidFill>
                <a:sym typeface="+mn-ea"/>
              </a:rPr>
              <a:t>是围绕四个智慧，智慧客户、智慧作业、智慧运营、智慧生态</a:t>
            </a:r>
            <a:endParaRPr lang="zh-CN" altLang="en-US">
              <a:solidFill>
                <a:schemeClr val="bg1"/>
              </a:solidFill>
              <a:sym typeface="+mn-ea"/>
            </a:endParaRPr>
          </a:p>
          <a:p>
            <a:r>
              <a:rPr lang="zh-CN" altLang="en-US" b="1">
                <a:solidFill>
                  <a:schemeClr val="bg1"/>
                </a:solidFill>
                <a:sym typeface="+mn-ea"/>
              </a:rPr>
              <a:t>五个统一</a:t>
            </a:r>
            <a:r>
              <a:rPr lang="zh-CN" altLang="en-US">
                <a:solidFill>
                  <a:schemeClr val="bg1"/>
                </a:solidFill>
                <a:sym typeface="+mn-ea"/>
              </a:rPr>
              <a:t>是在规划、架构、技术、标准、数据五个方面建设统一。</a:t>
            </a:r>
            <a:endParaRPr lang="zh-CN" altLang="en-US">
              <a:solidFill>
                <a:schemeClr val="bg1"/>
              </a:solidFill>
              <a:sym typeface="+mn-ea"/>
            </a:endParaRPr>
          </a:p>
          <a:p>
            <a:endParaRPr lang="zh-CN" altLang="en-US">
              <a:solidFill>
                <a:schemeClr val="bg1"/>
              </a:solidFill>
            </a:endParaRPr>
          </a:p>
          <a:p>
            <a:r>
              <a:rPr lang="zh-CN" altLang="en-US" kern="100" dirty="0">
                <a:latin typeface="微软雅黑" panose="020B0503020204020204" charset="-122"/>
                <a:ea typeface="微软雅黑" panose="020B0503020204020204" charset="-122"/>
                <a:sym typeface="+mn-ea"/>
              </a:rPr>
              <a:t>并提出“以数字化为核心驱动力，打造技术引领的全球化数字油服生态，助力成为世界一流油田服务公司”的</a:t>
            </a:r>
            <a:r>
              <a:rPr lang="zh-CN" altLang="en-US" b="1" kern="100" dirty="0">
                <a:latin typeface="微软雅黑" panose="020B0503020204020204" charset="-122"/>
                <a:ea typeface="微软雅黑" panose="020B0503020204020204" charset="-122"/>
                <a:sym typeface="+mn-ea"/>
              </a:rPr>
              <a:t>数字化愿景</a:t>
            </a:r>
            <a:r>
              <a:rPr lang="zh-CN" altLang="en-US" kern="100" dirty="0">
                <a:latin typeface="微软雅黑" panose="020B0503020204020204" charset="-122"/>
                <a:ea typeface="微软雅黑" panose="020B0503020204020204" charset="-122"/>
                <a:sym typeface="+mn-ea"/>
              </a:rPr>
              <a:t>。</a:t>
            </a:r>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目前</a:t>
            </a:r>
            <a:r>
              <a:rPr lang="zh-CN" altLang="en-US" b="1" kern="100" dirty="0">
                <a:latin typeface="微软雅黑" panose="020B0503020204020204" charset="-122"/>
                <a:ea typeface="微软雅黑" panose="020B0503020204020204" charset="-122"/>
                <a:sym typeface="+mn-ea"/>
              </a:rPr>
              <a:t>，</a:t>
            </a:r>
            <a:r>
              <a:rPr lang="zh-CN" altLang="en-US" kern="100" dirty="0">
                <a:latin typeface="微软雅黑" panose="020B0503020204020204" charset="-122"/>
                <a:ea typeface="微软雅黑" panose="020B0503020204020204" charset="-122"/>
                <a:sym typeface="+mn-ea"/>
              </a:rPr>
              <a:t>该公司已基本建成了满足生产、管理需求的信息系统，系统数量超过60个，其中：集团层面建设系统数量占比约40%，覆盖了公司近一半的业务；公司层面建设系统及各事业部自建系统数量占比约60%。</a:t>
            </a:r>
            <a:endParaRPr lang="zh-CN" altLang="en-US" kern="100" dirty="0">
              <a:latin typeface="微软雅黑" panose="020B0503020204020204" charset="-122"/>
              <a:ea typeface="微软雅黑" panose="020B0503020204020204" charset="-122"/>
              <a:sym typeface="+mn-ea"/>
            </a:endParaRPr>
          </a:p>
          <a:p>
            <a:r>
              <a:rPr lang="zh-CN" altLang="en-US" dirty="0">
                <a:latin typeface="微软雅黑" panose="020B0503020204020204" charset="-122"/>
                <a:ea typeface="微软雅黑" panose="020B0503020204020204" charset="-122"/>
                <a:sym typeface="+mn-ea"/>
              </a:rPr>
              <a:t>随着信息化建设的不断深入以及各系统建设的多元化，导致了实际使用过程中存在各系统独立运行、分散管理，出现了信息孤岛众多、数据资源缺乏统一的规划和管理、数据交互共享困难等问题，</a:t>
            </a:r>
            <a:r>
              <a:rPr lang="zh-CN" altLang="en-US" dirty="0">
                <a:latin typeface="微软雅黑" panose="020B0503020204020204" charset="-122"/>
                <a:ea typeface="微软雅黑" panose="020B0503020204020204" charset="-122"/>
                <a:sym typeface="微软雅黑" panose="020B0503020204020204" charset="-122"/>
              </a:rPr>
              <a:t>这主要体现在以下几个方面：</a:t>
            </a:r>
            <a:endParaRPr kumimoji="0" lang="zh-CN" altLang="en-US" b="0" i="0" u="none" strike="noStrike" kern="1200" cap="none" spc="0" normalizeH="0" baseline="0" noProof="1">
              <a:ln>
                <a:noFill/>
              </a:ln>
              <a:solidFill>
                <a:srgbClr val="3D3F4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endParaRPr>
          </a:p>
          <a:p>
            <a:pPr marL="742950" marR="0" lvl="1" indent="-285750" algn="l" defTabSz="914400" rtl="0" eaLnBrk="1" fontAlgn="auto" latinLnBrk="0" hangingPunct="1">
              <a:lnSpc>
                <a:spcPct val="150000"/>
              </a:lnSpc>
              <a:spcBef>
                <a:spcPct val="0"/>
              </a:spcBef>
              <a:spcAft>
                <a:spcPct val="0"/>
              </a:spcAft>
              <a:buClrTx/>
              <a:buSzTx/>
              <a:buFont typeface="Wingdings" panose="05000000000000000000" charset="0"/>
              <a:buChar char="l"/>
              <a:defRPr/>
            </a:pPr>
            <a:r>
              <a:rPr lang="zh-CN" altLang="en-US">
                <a:ln>
                  <a:noFill/>
                </a:ln>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rPr>
              <a:t>管理业务系统以集团公司所建系统为主，该类系统管控权限未下放，数据共享程度低。</a:t>
            </a:r>
            <a:endParaRPr kumimoji="0" lang="zh-CN" altLang="en-US"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endParaRPr>
          </a:p>
          <a:p>
            <a:pPr marL="742950" marR="0" lvl="1" indent="-285750" algn="l" defTabSz="914400" rtl="0" eaLnBrk="1" fontAlgn="auto" latinLnBrk="0" hangingPunct="1">
              <a:lnSpc>
                <a:spcPct val="150000"/>
              </a:lnSpc>
              <a:spcBef>
                <a:spcPct val="0"/>
              </a:spcBef>
              <a:spcAft>
                <a:spcPct val="0"/>
              </a:spcAft>
              <a:buClrTx/>
              <a:buSzTx/>
              <a:buFont typeface="Wingdings" panose="05000000000000000000" charset="0"/>
              <a:buChar char="l"/>
              <a:defRPr/>
            </a:pPr>
            <a:r>
              <a:rPr lang="zh-CN" altLang="en-US">
                <a:ln>
                  <a:noFill/>
                </a:ln>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rPr>
              <a:t>普遍存在多个系统覆盖同一个业务的情况。</a:t>
            </a:r>
            <a:endParaRPr kumimoji="0" lang="zh-CN" altLang="en-US"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endParaRPr>
          </a:p>
          <a:p>
            <a:pPr marL="742950" marR="0" lvl="1" indent="-285750" algn="l" defTabSz="914400" rtl="0" eaLnBrk="1" fontAlgn="auto" latinLnBrk="0" hangingPunct="1">
              <a:lnSpc>
                <a:spcPct val="150000"/>
              </a:lnSpc>
              <a:spcBef>
                <a:spcPct val="0"/>
              </a:spcBef>
              <a:spcAft>
                <a:spcPct val="0"/>
              </a:spcAft>
              <a:buClrTx/>
              <a:buSzTx/>
              <a:buFont typeface="Wingdings" panose="05000000000000000000" charset="0"/>
              <a:buChar char="l"/>
              <a:defRPr/>
            </a:pPr>
            <a:r>
              <a:rPr lang="zh-CN" altLang="en-US">
                <a:ln>
                  <a:noFill/>
                </a:ln>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rPr>
              <a:t>信息系统延伸范围不足，未覆盖全部组织层级，数据链信息化断层现象严重。</a:t>
            </a:r>
            <a:endParaRPr kumimoji="0" lang="zh-CN" altLang="en-US"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endParaRPr>
          </a:p>
          <a:p>
            <a:r>
              <a:rPr lang="zh-CN" altLang="en-US" kern="100" dirty="0">
                <a:latin typeface="微软雅黑" panose="020B0503020204020204" charset="-122"/>
                <a:ea typeface="微软雅黑" panose="020B0503020204020204" charset="-122"/>
                <a:sym typeface="+mn-ea"/>
              </a:rPr>
              <a:t>针对当前企业的信息化建设现状以及数字化转型战略目标，某油田股份有限公司开展数据深度融合与数字中心平台建设，以达成</a:t>
            </a:r>
            <a:r>
              <a:rPr lang="en-US" altLang="zh-CN" kern="100" dirty="0">
                <a:latin typeface="微软雅黑" panose="020B0503020204020204" charset="-122"/>
                <a:ea typeface="微软雅黑" panose="020B0503020204020204" charset="-122"/>
                <a:sym typeface="+mn-ea"/>
              </a:rPr>
              <a:t>s</a:t>
            </a:r>
            <a:r>
              <a:rPr lang="zh-CN" altLang="en-US" kern="100" dirty="0">
                <a:latin typeface="微软雅黑" panose="020B0503020204020204" charset="-122"/>
                <a:ea typeface="微软雅黑" panose="020B0503020204020204" charset="-122"/>
                <a:sym typeface="+mn-ea"/>
              </a:rPr>
              <a:t>三个目标：</a:t>
            </a:r>
            <a:r>
              <a:rPr lang="en-US" altLang="zh-CN">
                <a:sym typeface="+mn-ea"/>
              </a:rPr>
              <a:t>1</a:t>
            </a:r>
            <a:r>
              <a:rPr lang="zh-CN" altLang="en-US">
                <a:sym typeface="+mn-ea"/>
              </a:rPr>
              <a:t>）为实现四大主题和五个统一提供平台支撑；</a:t>
            </a:r>
            <a:r>
              <a:rPr lang="en-US" altLang="zh-CN">
                <a:sym typeface="+mn-ea"/>
              </a:rPr>
              <a:t>2</a:t>
            </a:r>
            <a:r>
              <a:rPr lang="zh-CN" altLang="en-US">
                <a:sym typeface="+mn-ea"/>
              </a:rPr>
              <a:t>）为完成四大突破提供技术保障；</a:t>
            </a:r>
            <a:r>
              <a:rPr lang="en-US" altLang="zh-CN">
                <a:sym typeface="+mn-ea"/>
              </a:rPr>
              <a:t>3</a:t>
            </a:r>
            <a:r>
              <a:rPr lang="zh-CN" altLang="en-US">
                <a:sym typeface="+mn-ea"/>
              </a:rPr>
              <a:t>）为实现四大智能及降本增效奠定基础</a:t>
            </a:r>
            <a:endParaRPr lang="zh-CN" altLang="en-US"/>
          </a:p>
          <a:p>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12.2</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建设方案</a:t>
            </a:r>
            <a:endPar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kern="100" dirty="0">
                <a:latin typeface="微软雅黑" panose="020B0503020204020204" charset="-122"/>
                <a:ea typeface="微软雅黑" panose="020B0503020204020204" charset="-122"/>
                <a:sym typeface="+mn-ea"/>
              </a:rPr>
              <a:t>根据公司数字化转型整体规划及需求，结合转型痛点和业务框架，建设公司数字中心平台</a:t>
            </a:r>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数字中心平台通过融合公司现有系统，如</a:t>
            </a:r>
            <a:r>
              <a:rPr lang="en-US" altLang="zh-CN" kern="100" dirty="0">
                <a:latin typeface="微软雅黑" panose="020B0503020204020204" charset="-122"/>
                <a:ea typeface="微软雅黑" panose="020B0503020204020204" charset="-122"/>
                <a:sym typeface="+mn-ea"/>
              </a:rPr>
              <a:t>ERP</a:t>
            </a:r>
            <a:r>
              <a:rPr lang="zh-CN" altLang="en-US" kern="100" dirty="0">
                <a:latin typeface="微软雅黑" panose="020B0503020204020204" charset="-122"/>
                <a:ea typeface="微软雅黑" panose="020B0503020204020204" charset="-122"/>
                <a:sym typeface="+mn-ea"/>
              </a:rPr>
              <a:t>、</a:t>
            </a:r>
            <a:r>
              <a:rPr lang="en-US" altLang="zh-CN" kern="100" dirty="0">
                <a:latin typeface="微软雅黑" panose="020B0503020204020204" charset="-122"/>
                <a:ea typeface="微软雅黑" panose="020B0503020204020204" charset="-122"/>
                <a:sym typeface="+mn-ea"/>
              </a:rPr>
              <a:t>HR</a:t>
            </a:r>
            <a:r>
              <a:rPr lang="zh-CN" altLang="en-US" kern="100" dirty="0">
                <a:latin typeface="微软雅黑" panose="020B0503020204020204" charset="-122"/>
                <a:ea typeface="微软雅黑" panose="020B0503020204020204" charset="-122"/>
                <a:sym typeface="+mn-ea"/>
              </a:rPr>
              <a:t>、</a:t>
            </a:r>
            <a:r>
              <a:rPr lang="en-US" altLang="zh-CN" kern="100" dirty="0">
                <a:latin typeface="微软雅黑" panose="020B0503020204020204" charset="-122"/>
                <a:ea typeface="微软雅黑" panose="020B0503020204020204" charset="-122"/>
                <a:sym typeface="+mn-ea"/>
              </a:rPr>
              <a:t>AMOS</a:t>
            </a:r>
            <a:r>
              <a:rPr lang="zh-CN" altLang="en-US" kern="100" dirty="0">
                <a:latin typeface="微软雅黑" panose="020B0503020204020204" charset="-122"/>
                <a:ea typeface="微软雅黑" panose="020B0503020204020204" charset="-122"/>
                <a:sym typeface="+mn-ea"/>
              </a:rPr>
              <a:t>等等，消除信息孤岛；并以业务应用为牵引，规划建设新应用系统，覆盖公司整体业务范围，助力数据业务化、业务数据化，打造数据与业务协同的共享应用体系。</a:t>
            </a:r>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数字中心平台是融合技术、聚合数据、赋能应用的数字服务中枢，以智能数字技术为部件、以数据为生产资源、以标准数字服务为产出物，有效促进了公司的业务创新和高效运营，为公司数据资产服务提供数字化能力输出，实现数字化转型目标。</a:t>
            </a:r>
            <a:endParaRPr lang="zh-CN" altLang="en-US"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kern="100" dirty="0">
                <a:latin typeface="微软雅黑" panose="020B0503020204020204" charset="-122"/>
                <a:ea typeface="微软雅黑" panose="020B0503020204020204" charset="-122"/>
                <a:sym typeface="+mn-ea"/>
              </a:rPr>
              <a:t>数字中心平台作为公司的数据管理中心、共享中心和服务中心，汇聚整合了公司及各事业部建设信息系统的全量数据，并结合业务应用范围及需求，按需接入集团建设信息系统的相关数据。</a:t>
            </a:r>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数字中心平台包含平台管理库和数据湖两部分，针对不同类型和特征的数据，按照不同的应用需求，选择合适的接入技术，将数据从源端接入数据湖的贴源层、数据仓库、融合层，支撑数据分析应用。</a:t>
            </a:r>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1）流转链路1.1、</a:t>
            </a:r>
            <a:r>
              <a:rPr lang="en-US" altLang="zh-CN" kern="100" dirty="0">
                <a:latin typeface="微软雅黑" panose="020B0503020204020204" charset="-122"/>
                <a:ea typeface="微软雅黑" panose="020B0503020204020204" charset="-122"/>
                <a:sym typeface="+mn-ea"/>
              </a:rPr>
              <a:t>2.1</a:t>
            </a:r>
            <a:r>
              <a:rPr lang="zh-CN" altLang="en-US" kern="100" dirty="0">
                <a:latin typeface="微软雅黑" panose="020B0503020204020204" charset="-122"/>
                <a:ea typeface="微软雅黑" panose="020B0503020204020204" charset="-122"/>
                <a:sym typeface="+mn-ea"/>
              </a:rPr>
              <a:t>：事业部系统、上级系统或外部等的结构化数据从源端接入数据湖贴源层的Hive，主要接入低频度结构化数据，具体接入技术采用DF。</a:t>
            </a:r>
            <a:endParaRPr lang="zh-CN" altLang="en-US" kern="100" dirty="0">
              <a:latin typeface="微软雅黑" panose="020B0503020204020204" charset="-122"/>
              <a:ea typeface="微软雅黑" panose="020B0503020204020204" charset="-122"/>
              <a:sym typeface="+mn-ea"/>
            </a:endParaRPr>
          </a:p>
          <a:p>
            <a:r>
              <a:rPr lang="en-US" altLang="zh-CN" kern="100" dirty="0">
                <a:latin typeface="微软雅黑" panose="020B0503020204020204" charset="-122"/>
                <a:ea typeface="微软雅黑" panose="020B0503020204020204" charset="-122"/>
                <a:sym typeface="+mn-ea"/>
              </a:rPr>
              <a:t>2</a:t>
            </a:r>
            <a:r>
              <a:rPr lang="zh-CN" altLang="en-US" kern="100" dirty="0">
                <a:latin typeface="微软雅黑" panose="020B0503020204020204" charset="-122"/>
                <a:ea typeface="微软雅黑" panose="020B0503020204020204" charset="-122"/>
                <a:sym typeface="+mn-ea"/>
              </a:rPr>
              <a:t>）流转链路</a:t>
            </a:r>
            <a:r>
              <a:rPr lang="en-US" altLang="zh-CN" kern="100" dirty="0">
                <a:latin typeface="微软雅黑" panose="020B0503020204020204" charset="-122"/>
                <a:ea typeface="微软雅黑" panose="020B0503020204020204" charset="-122"/>
                <a:sym typeface="+mn-ea"/>
              </a:rPr>
              <a:t>1.2</a:t>
            </a:r>
            <a:r>
              <a:rPr lang="zh-CN" altLang="en-US" kern="100" dirty="0">
                <a:latin typeface="微软雅黑" panose="020B0503020204020204" charset="-122"/>
                <a:ea typeface="微软雅黑" panose="020B0503020204020204" charset="-122"/>
                <a:sym typeface="+mn-ea"/>
              </a:rPr>
              <a:t>、1.3：这些结构化数据经过清洗，在Hive中生成面向应用的业务宽表后，存入数据仓库层的MySQL数据库，直接提供业务应用。</a:t>
            </a:r>
            <a:endParaRPr lang="zh-CN" altLang="en-US" kern="100" dirty="0">
              <a:latin typeface="微软雅黑" panose="020B0503020204020204" charset="-122"/>
              <a:ea typeface="微软雅黑" panose="020B0503020204020204" charset="-122"/>
              <a:sym typeface="+mn-ea"/>
            </a:endParaRPr>
          </a:p>
          <a:p>
            <a:r>
              <a:rPr lang="en-US" altLang="zh-CN" kern="100" dirty="0">
                <a:latin typeface="微软雅黑" panose="020B0503020204020204" charset="-122"/>
                <a:ea typeface="微软雅黑" panose="020B0503020204020204" charset="-122"/>
                <a:sym typeface="+mn-ea"/>
              </a:rPr>
              <a:t>3</a:t>
            </a:r>
            <a:r>
              <a:rPr lang="zh-CN" altLang="en-US" kern="100" dirty="0">
                <a:latin typeface="微软雅黑" panose="020B0503020204020204" charset="-122"/>
                <a:ea typeface="微软雅黑" panose="020B0503020204020204" charset="-122"/>
                <a:sym typeface="+mn-ea"/>
              </a:rPr>
              <a:t>）流转链路3.1：非结构化数据从原业务系统存储至数据湖贴源层HDFS中。</a:t>
            </a:r>
            <a:endParaRPr lang="zh-CN" altLang="en-US" kern="100" dirty="0">
              <a:latin typeface="微软雅黑" panose="020B0503020204020204" charset="-122"/>
              <a:ea typeface="微软雅黑" panose="020B0503020204020204" charset="-122"/>
              <a:sym typeface="+mn-ea"/>
            </a:endParaRPr>
          </a:p>
          <a:p>
            <a:r>
              <a:rPr lang="en-US" altLang="zh-CN" kern="100" dirty="0">
                <a:latin typeface="微软雅黑" panose="020B0503020204020204" charset="-122"/>
                <a:ea typeface="微软雅黑" panose="020B0503020204020204" charset="-122"/>
                <a:sym typeface="+mn-ea"/>
              </a:rPr>
              <a:t>4</a:t>
            </a:r>
            <a:r>
              <a:rPr lang="zh-CN" altLang="en-US" kern="100" dirty="0">
                <a:latin typeface="微软雅黑" panose="020B0503020204020204" charset="-122"/>
                <a:ea typeface="微软雅黑" panose="020B0503020204020204" charset="-122"/>
                <a:sym typeface="+mn-ea"/>
              </a:rPr>
              <a:t>）流转链路3.2：对业务访问频率高、一站式检索频率高的非结构化数据进行冷热数据备份，存储至数据仓库层。</a:t>
            </a:r>
            <a:endParaRPr lang="zh-CN" altLang="en-US" kern="100" dirty="0">
              <a:latin typeface="微软雅黑" panose="020B0503020204020204" charset="-122"/>
              <a:ea typeface="微软雅黑" panose="020B0503020204020204" charset="-122"/>
              <a:sym typeface="+mn-ea"/>
            </a:endParaRPr>
          </a:p>
          <a:p>
            <a:r>
              <a:rPr lang="en-US" altLang="zh-CN" kern="100" dirty="0">
                <a:latin typeface="微软雅黑" panose="020B0503020204020204" charset="-122"/>
                <a:ea typeface="微软雅黑" panose="020B0503020204020204" charset="-122"/>
                <a:sym typeface="+mn-ea"/>
              </a:rPr>
              <a:t>5</a:t>
            </a:r>
            <a:r>
              <a:rPr lang="zh-CN" altLang="en-US" kern="100" dirty="0">
                <a:latin typeface="微软雅黑" panose="020B0503020204020204" charset="-122"/>
                <a:ea typeface="微软雅黑" panose="020B0503020204020204" charset="-122"/>
                <a:sym typeface="+mn-ea"/>
              </a:rPr>
              <a:t>）流转链路3.3：将非结构化数据存储路径及知识抽取的结构化数据存储至数据湖融合层，最终结合ES对路径信息及知识提取信息进行索引，供一站式检索使用。</a:t>
            </a:r>
            <a:endParaRPr lang="zh-CN" altLang="en-US" kern="100" dirty="0">
              <a:latin typeface="微软雅黑" panose="020B0503020204020204" charset="-122"/>
              <a:ea typeface="微软雅黑" panose="020B0503020204020204" charset="-122"/>
              <a:sym typeface="+mn-ea"/>
            </a:endParaRPr>
          </a:p>
          <a:p>
            <a:r>
              <a:rPr lang="en-US" altLang="zh-CN" kern="100" dirty="0">
                <a:latin typeface="微软雅黑" panose="020B0503020204020204" charset="-122"/>
                <a:ea typeface="微软雅黑" panose="020B0503020204020204" charset="-122"/>
                <a:sym typeface="+mn-ea"/>
              </a:rPr>
              <a:t>6</a:t>
            </a:r>
            <a:r>
              <a:rPr lang="zh-CN" altLang="en-US" kern="100" dirty="0">
                <a:latin typeface="微软雅黑" panose="020B0503020204020204" charset="-122"/>
                <a:ea typeface="微软雅黑" panose="020B0503020204020204" charset="-122"/>
                <a:sym typeface="+mn-ea"/>
              </a:rPr>
              <a:t>）流转链路4：对融合层中非结构化路径信息、知识提取信息以及根据业务场景构建的业务模型、CIM模型，构建业务地图和数据地图，供一站式检索使用。</a:t>
            </a:r>
            <a:endParaRPr lang="zh-CN" altLang="en-US" kern="100" dirty="0">
              <a:latin typeface="微软雅黑" panose="020B0503020204020204" charset="-122"/>
              <a:ea typeface="微软雅黑" panose="020B0503020204020204" charset="-122"/>
              <a:sym typeface="+mn-ea"/>
            </a:endParaRPr>
          </a:p>
          <a:p>
            <a:r>
              <a:rPr lang="en-US" altLang="zh-CN" kern="100" dirty="0">
                <a:latin typeface="微软雅黑" panose="020B0503020204020204" charset="-122"/>
                <a:ea typeface="微软雅黑" panose="020B0503020204020204" charset="-122"/>
                <a:sym typeface="+mn-ea"/>
              </a:rPr>
              <a:t>7</a:t>
            </a:r>
            <a:r>
              <a:rPr lang="zh-CN" altLang="en-US" kern="100" dirty="0">
                <a:latin typeface="微软雅黑" panose="020B0503020204020204" charset="-122"/>
                <a:ea typeface="微软雅黑" panose="020B0503020204020204" charset="-122"/>
                <a:sym typeface="+mn-ea"/>
              </a:rPr>
              <a:t>）流转链路5：此类数据为需要向第三方系统共享的数据，如人力资源数据。此类数据分全量数据和增量数据，流转方式分为两种：全量数据通过API封装，供第三方系统调用；</a:t>
            </a:r>
            <a:endParaRPr lang="zh-CN" altLang="en-US"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kern="100" dirty="0">
                <a:latin typeface="微软雅黑" panose="020B0503020204020204" charset="-122"/>
                <a:ea typeface="微软雅黑" panose="020B0503020204020204" charset="-122"/>
                <a:sym typeface="+mn-ea"/>
              </a:rPr>
              <a:t>数据标准的统一是促进公司数字中心平台管好、用好企业数据资产的核心。</a:t>
            </a:r>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这一过程，</a:t>
            </a:r>
            <a:r>
              <a:rPr lang="zh-CN" altLang="en-US" b="1" kern="100" dirty="0">
                <a:latin typeface="微软雅黑" panose="020B0503020204020204" charset="-122"/>
                <a:ea typeface="微软雅黑" panose="020B0503020204020204" charset="-122"/>
                <a:sym typeface="+mn-ea"/>
              </a:rPr>
              <a:t>遵循“先融合、再统一”的整体思路，</a:t>
            </a:r>
            <a:r>
              <a:rPr lang="zh-CN">
                <a:latin typeface="微软雅黑" panose="020B0503020204020204" charset="-122"/>
                <a:ea typeface="微软雅黑" panose="020B0503020204020204" charset="-122"/>
                <a:sym typeface="+mn-ea"/>
              </a:rPr>
              <a:t>基于知识图谱技术采用智能化算法进行数据标准的识别，对识别出的数据标准进行融合，最终形成统一、可落地的数据标准，同时对标准的落地执行情况进行监控和管理。</a:t>
            </a:r>
            <a:endParaRPr lang="zh-CN">
              <a:latin typeface="微软雅黑" panose="020B0503020204020204" charset="-122"/>
              <a:ea typeface="微软雅黑" panose="020B0503020204020204" charset="-122"/>
            </a:endParaRPr>
          </a:p>
          <a:p>
            <a:r>
              <a:rPr lang="zh-CN" altLang="en-US" kern="100" dirty="0">
                <a:latin typeface="微软雅黑" panose="020B0503020204020204" charset="-122"/>
                <a:ea typeface="微软雅黑" panose="020B0503020204020204" charset="-122"/>
                <a:sym typeface="+mn-ea"/>
              </a:rPr>
              <a:t>与传统的数据标准制定、下发、执行过程相比，本数据标准的识别与融合充分考虑了现有数据标准的执行情况，避免了数据标准制定后落地难、执行难、管理难的问题。</a:t>
            </a:r>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最终数据标准成果为：形成了覆盖组织、财务、市场、作业、平台、项目、知识、采购、物资装备、QHSE等10个业务域的数据标准框架，涵盖109个二级业务域、6418个实体对象。</a:t>
            </a:r>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将梳理的数据标准资料，用于数字中心平台数据接入和数据湖整合实施，各业务主题域之间的关系如图所示，指导系统间的集成。</a:t>
            </a:r>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a:p>
            <a:endParaRPr lang="zh-CN" altLang="en-US"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atin typeface="微软雅黑" panose="020B0503020204020204" charset="-122"/>
                <a:ea typeface="微软雅黑" panose="020B0503020204020204" charset="-122"/>
                <a:sym typeface="+mn-ea"/>
              </a:rPr>
              <a:t>作为公司数字化转型关键，智能化数字应用的实现过程依赖于数字中心平台所提供业务中台、数据中台和工业物联网平台所具有的数据能力和技术能力，为事业部各级用户提供数字化服务。</a:t>
            </a:r>
            <a:endParaRPr lang="zh-CN">
              <a:latin typeface="微软雅黑" panose="020B0503020204020204" charset="-122"/>
              <a:ea typeface="微软雅黑" panose="020B0503020204020204" charset="-122"/>
              <a:sym typeface="+mn-ea"/>
            </a:endParaRPr>
          </a:p>
          <a:p>
            <a:r>
              <a:rPr lang="zh-CN">
                <a:latin typeface="微软雅黑" panose="020B0503020204020204" charset="-122"/>
                <a:ea typeface="微软雅黑" panose="020B0503020204020204" charset="-122"/>
              </a:rPr>
              <a:t>通过调研访谈结果和归纳整理，当前业务分为经营管理、生产作业和物资装备业务三大类。</a:t>
            </a:r>
            <a:endParaRPr lang="zh-CN">
              <a:latin typeface="微软雅黑" panose="020B0503020204020204" charset="-122"/>
              <a:ea typeface="微软雅黑" panose="020B0503020204020204" charset="-122"/>
            </a:endParaRPr>
          </a:p>
          <a:p>
            <a:r>
              <a:rPr lang="zh-CN">
                <a:latin typeface="微软雅黑" panose="020B0503020204020204" charset="-122"/>
                <a:ea typeface="微软雅黑" panose="020B0503020204020204" charset="-122"/>
              </a:rPr>
              <a:t>其中，</a:t>
            </a:r>
            <a:r>
              <a:rPr lang="zh-CN" b="1">
                <a:latin typeface="微软雅黑" panose="020B0503020204020204" charset="-122"/>
                <a:ea typeface="微软雅黑" panose="020B0503020204020204" charset="-122"/>
              </a:rPr>
              <a:t>经营管理类业务</a:t>
            </a:r>
            <a:r>
              <a:rPr lang="zh-CN">
                <a:latin typeface="微软雅黑" panose="020B0503020204020204" charset="-122"/>
                <a:ea typeface="微软雅黑" panose="020B0503020204020204" charset="-122"/>
              </a:rPr>
              <a:t>分为行政办公、人力资源、市场营销、计划财务、作业安全环保、钻井研究六类，</a:t>
            </a:r>
            <a:endParaRPr lang="zh-CN">
              <a:latin typeface="微软雅黑" panose="020B0503020204020204" charset="-122"/>
              <a:ea typeface="微软雅黑" panose="020B0503020204020204" charset="-122"/>
            </a:endParaRPr>
          </a:p>
          <a:p>
            <a:r>
              <a:rPr lang="zh-CN" b="1">
                <a:latin typeface="微软雅黑" panose="020B0503020204020204" charset="-122"/>
                <a:ea typeface="微软雅黑" panose="020B0503020204020204" charset="-122"/>
              </a:rPr>
              <a:t>生产作业类业务</a:t>
            </a:r>
            <a:r>
              <a:rPr lang="zh-CN">
                <a:latin typeface="微软雅黑" panose="020B0503020204020204" charset="-122"/>
                <a:ea typeface="微软雅黑" panose="020B0503020204020204" charset="-122"/>
              </a:rPr>
              <a:t>分为平台作业和平台及设备巡检作业两类，</a:t>
            </a:r>
            <a:endParaRPr lang="zh-CN">
              <a:latin typeface="微软雅黑" panose="020B0503020204020204" charset="-122"/>
              <a:ea typeface="微软雅黑" panose="020B0503020204020204" charset="-122"/>
            </a:endParaRPr>
          </a:p>
          <a:p>
            <a:r>
              <a:rPr lang="zh-CN" b="1">
                <a:latin typeface="微软雅黑" panose="020B0503020204020204" charset="-122"/>
                <a:ea typeface="微软雅黑" panose="020B0503020204020204" charset="-122"/>
              </a:rPr>
              <a:t>物资装备类业务</a:t>
            </a:r>
            <a:r>
              <a:rPr lang="zh-CN">
                <a:latin typeface="微软雅黑" panose="020B0503020204020204" charset="-122"/>
                <a:ea typeface="微软雅黑" panose="020B0503020204020204" charset="-122"/>
              </a:rPr>
              <a:t>分为采办管理、物资管理、装备管理、装备建造四类。</a:t>
            </a:r>
            <a:endParaRPr lang="zh-CN">
              <a:latin typeface="微软雅黑" panose="020B0503020204020204" charset="-122"/>
              <a:ea typeface="微软雅黑" panose="020B0503020204020204" charset="-122"/>
            </a:endParaRPr>
          </a:p>
          <a:p>
            <a:endParaRPr lang="zh-CN">
              <a:latin typeface="微软雅黑" panose="020B0503020204020204" charset="-122"/>
              <a:ea typeface="微软雅黑" panose="020B0503020204020204" charset="-122"/>
            </a:endParaRPr>
          </a:p>
          <a:p>
            <a:r>
              <a:rPr lang="zh-CN" altLang="en-US" kern="100" dirty="0">
                <a:latin typeface="微软雅黑" panose="020B0503020204020204" charset="-122"/>
                <a:ea typeface="微软雅黑" panose="020B0503020204020204" charset="-122"/>
                <a:sym typeface="+mn-ea"/>
              </a:rPr>
              <a:t>而，智能化数字应用的重点是将线下的流程、文件、法规等活动线上化，以流程和文档为核心，通过企业</a:t>
            </a:r>
            <a:r>
              <a:rPr lang="zh-CN" altLang="en-US" b="1" kern="100" dirty="0">
                <a:latin typeface="微软雅黑" panose="020B0503020204020204" charset="-122"/>
                <a:ea typeface="微软雅黑" panose="020B0503020204020204" charset="-122"/>
                <a:sym typeface="+mn-ea"/>
              </a:rPr>
              <a:t>应用门户、一站式检索、报表填报</a:t>
            </a:r>
            <a:r>
              <a:rPr lang="zh-CN" altLang="en-US" kern="100" dirty="0">
                <a:latin typeface="微软雅黑" panose="020B0503020204020204" charset="-122"/>
                <a:ea typeface="微软雅黑" panose="020B0503020204020204" charset="-122"/>
                <a:sym typeface="+mn-ea"/>
              </a:rPr>
              <a:t>等业务应用建设，有效连通现有系统，并不断建设还未实现在线化的业务流程，逐步实现事业部人事、行政、财务、装备、物资、安全等所有经营管理流程的在线化，经营管理数据的集中化，以及业务需求的高效开发。</a:t>
            </a:r>
            <a:endParaRPr lang="zh-CN" altLang="en-US" kern="100" dirty="0">
              <a:latin typeface="微软雅黑" panose="020B0503020204020204" charset="-122"/>
              <a:ea typeface="微软雅黑" panose="020B0503020204020204"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bg>
      <p:bgPr>
        <a:solidFill>
          <a:schemeClr val="bg1"/>
        </a:solidFill>
        <a:effectLst/>
      </p:bgPr>
    </p:bg>
    <p:spTree>
      <p:nvGrpSpPr>
        <p:cNvPr id="1" name=""/>
        <p:cNvGrpSpPr/>
        <p:nvPr/>
      </p:nvGrpSpPr>
      <p:grpSpPr>
        <a:xfrm>
          <a:off x="0" y="0"/>
          <a:ext cx="0" cy="0"/>
          <a:chOff x="0" y="0"/>
          <a:chExt cx="0" cy="0"/>
        </a:xfrm>
      </p:grpSpPr>
      <p:sp>
        <p:nvSpPr>
          <p:cNvPr id="3"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4"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 name="Rectangle 11"/>
          <p:cNvSpPr>
            <a:spLocks noGrp="1" noChangeArrowheads="1"/>
          </p:cNvSpPr>
          <p:nvPr>
            <p:ph type="title"/>
          </p:nvPr>
        </p:nvSpPr>
        <p:spPr bwMode="auto">
          <a:xfrm>
            <a:off x="679428" y="76200"/>
            <a:ext cx="11512572" cy="914400"/>
          </a:xfrm>
          <a:prstGeom prst="rect">
            <a:avLst/>
          </a:prstGeom>
          <a:noFill/>
          <a:ln w="9525">
            <a:noFill/>
            <a:miter lim="800000"/>
          </a:ln>
        </p:spPr>
        <p:txBody>
          <a:bodyPr/>
          <a:lstStyle/>
          <a:p>
            <a:pPr lvl="0"/>
            <a:r>
              <a:rPr lang="zh-CN" noProof="1"/>
              <a:t>单击此处编辑母版标题样式</a:t>
            </a:r>
            <a:endParaRPr lang="zh-CN" noProof="1"/>
          </a:p>
        </p:txBody>
      </p:sp>
      <p:sp>
        <p:nvSpPr>
          <p:cNvPr id="5" name="椭圆 4"/>
          <p:cNvSpPr/>
          <p:nvPr userDrawn="1">
            <p:custDataLst>
              <p:tags r:id="rId2"/>
            </p:custDataLst>
          </p:nvPr>
        </p:nvSpPr>
        <p:spPr>
          <a:xfrm>
            <a:off x="12324449" y="-18160"/>
            <a:ext cx="532297" cy="532297"/>
          </a:xfrm>
          <a:prstGeom prst="ellipse">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 name="椭圆 5"/>
          <p:cNvSpPr/>
          <p:nvPr userDrawn="1">
            <p:custDataLst>
              <p:tags r:id="rId3"/>
            </p:custDataLst>
          </p:nvPr>
        </p:nvSpPr>
        <p:spPr>
          <a:xfrm>
            <a:off x="12324449" y="560492"/>
            <a:ext cx="532297" cy="532130"/>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7" name="椭圆 6"/>
          <p:cNvSpPr/>
          <p:nvPr userDrawn="1">
            <p:custDataLst>
              <p:tags r:id="rId4"/>
            </p:custDataLst>
          </p:nvPr>
        </p:nvSpPr>
        <p:spPr>
          <a:xfrm>
            <a:off x="12324449" y="1139612"/>
            <a:ext cx="532297" cy="532130"/>
          </a:xfrm>
          <a:prstGeom prst="ellipse">
            <a:avLst/>
          </a:prstGeom>
          <a:solidFill>
            <a:schemeClr val="accent3"/>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8" name="椭圆 7"/>
          <p:cNvSpPr/>
          <p:nvPr userDrawn="1">
            <p:custDataLst>
              <p:tags r:id="rId5"/>
            </p:custDataLst>
          </p:nvPr>
        </p:nvSpPr>
        <p:spPr>
          <a:xfrm>
            <a:off x="12324449" y="1718732"/>
            <a:ext cx="532297" cy="531495"/>
          </a:xfrm>
          <a:prstGeom prst="ellipse">
            <a:avLst/>
          </a:prstGeom>
          <a:solidFill>
            <a:schemeClr val="accent4"/>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 name="椭圆 8"/>
          <p:cNvSpPr/>
          <p:nvPr userDrawn="1">
            <p:custDataLst>
              <p:tags r:id="rId6"/>
            </p:custDataLst>
          </p:nvPr>
        </p:nvSpPr>
        <p:spPr>
          <a:xfrm>
            <a:off x="12324449" y="2297217"/>
            <a:ext cx="532297" cy="532130"/>
          </a:xfrm>
          <a:prstGeom prst="ellipse">
            <a:avLst/>
          </a:prstGeom>
          <a:solidFill>
            <a:schemeClr val="accent5"/>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
        <p:nvSpPr>
          <p:cNvPr id="2" name="文本框 1"/>
          <p:cNvSpPr txBox="1"/>
          <p:nvPr userDrawn="1"/>
        </p:nvSpPr>
        <p:spPr>
          <a:xfrm>
            <a:off x="103204" y="-427866"/>
            <a:ext cx="6096912" cy="369332"/>
          </a:xfrm>
          <a:prstGeom prst="rect">
            <a:avLst/>
          </a:prstGeom>
          <a:noFill/>
        </p:spPr>
        <p:txBody>
          <a:bodyPr wrap="square">
            <a:spAutoFit/>
          </a:bodyPr>
          <a:p>
            <a:r>
              <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rPr>
              <a:t>高等院校数字经济专业创新驱动系列教材</a:t>
            </a:r>
            <a:endPar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
        <p:nvSpPr>
          <p:cNvPr id="2" name="文本框 1"/>
          <p:cNvSpPr txBox="1"/>
          <p:nvPr userDrawn="1"/>
        </p:nvSpPr>
        <p:spPr>
          <a:xfrm>
            <a:off x="103204" y="-427866"/>
            <a:ext cx="6096912" cy="369332"/>
          </a:xfrm>
          <a:prstGeom prst="rect">
            <a:avLst/>
          </a:prstGeom>
          <a:noFill/>
        </p:spPr>
        <p:txBody>
          <a:bodyPr wrap="square">
            <a:spAutoFit/>
          </a:bodyPr>
          <a:p>
            <a:r>
              <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rPr>
              <a:t>高等院校数字经济专业创新驱动系列教材</a:t>
            </a:r>
            <a:endPar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6"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7.xml"/><Relationship Id="rId2" Type="http://schemas.openxmlformats.org/officeDocument/2006/relationships/slideLayout" Target="../slideLayouts/slideLayout2.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2" Type="http://schemas.openxmlformats.org/officeDocument/2006/relationships/notesSlide" Target="../notesSlides/notesSlide10.xml"/><Relationship Id="rId31" Type="http://schemas.openxmlformats.org/officeDocument/2006/relationships/slideLayout" Target="../slideLayouts/slideLayout1.xml"/><Relationship Id="rId30" Type="http://schemas.openxmlformats.org/officeDocument/2006/relationships/tags" Target="../tags/tag157.xml"/><Relationship Id="rId3" Type="http://schemas.openxmlformats.org/officeDocument/2006/relationships/tags" Target="../tags/tag130.xml"/><Relationship Id="rId29" Type="http://schemas.openxmlformats.org/officeDocument/2006/relationships/tags" Target="../tags/tag156.xml"/><Relationship Id="rId28" Type="http://schemas.openxmlformats.org/officeDocument/2006/relationships/tags" Target="../tags/tag155.xml"/><Relationship Id="rId27" Type="http://schemas.openxmlformats.org/officeDocument/2006/relationships/tags" Target="../tags/tag154.xml"/><Relationship Id="rId26" Type="http://schemas.openxmlformats.org/officeDocument/2006/relationships/tags" Target="../tags/tag153.xml"/><Relationship Id="rId25" Type="http://schemas.openxmlformats.org/officeDocument/2006/relationships/tags" Target="../tags/tag152.xml"/><Relationship Id="rId24" Type="http://schemas.openxmlformats.org/officeDocument/2006/relationships/tags" Target="../tags/tag151.xml"/><Relationship Id="rId23" Type="http://schemas.openxmlformats.org/officeDocument/2006/relationships/tags" Target="../tags/tag150.xml"/><Relationship Id="rId22" Type="http://schemas.openxmlformats.org/officeDocument/2006/relationships/tags" Target="../tags/tag149.xml"/><Relationship Id="rId21" Type="http://schemas.openxmlformats.org/officeDocument/2006/relationships/tags" Target="../tags/tag148.xml"/><Relationship Id="rId20" Type="http://schemas.openxmlformats.org/officeDocument/2006/relationships/tags" Target="../tags/tag147.xml"/><Relationship Id="rId2" Type="http://schemas.openxmlformats.org/officeDocument/2006/relationships/tags" Target="../tags/tag129.xml"/><Relationship Id="rId19" Type="http://schemas.openxmlformats.org/officeDocument/2006/relationships/tags" Target="../tags/tag146.xml"/><Relationship Id="rId18" Type="http://schemas.openxmlformats.org/officeDocument/2006/relationships/tags" Target="../tags/tag145.xml"/><Relationship Id="rId17" Type="http://schemas.openxmlformats.org/officeDocument/2006/relationships/tags" Target="../tags/tag144.xml"/><Relationship Id="rId16" Type="http://schemas.openxmlformats.org/officeDocument/2006/relationships/tags" Target="../tags/tag143.xml"/><Relationship Id="rId15" Type="http://schemas.openxmlformats.org/officeDocument/2006/relationships/tags" Target="../tags/tag142.xml"/><Relationship Id="rId14" Type="http://schemas.openxmlformats.org/officeDocument/2006/relationships/tags" Target="../tags/tag141.xml"/><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28.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2.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71.xml"/><Relationship Id="rId7" Type="http://schemas.openxmlformats.org/officeDocument/2006/relationships/image" Target="../media/image11.jpeg"/><Relationship Id="rId6" Type="http://schemas.openxmlformats.org/officeDocument/2006/relationships/hyperlink" Target="http://dblab.xmu.edu.cn/post/10164/" TargetMode="External"/><Relationship Id="rId5" Type="http://schemas.openxmlformats.org/officeDocument/2006/relationships/image" Target="../media/image8.png"/><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0" Type="http://schemas.openxmlformats.org/officeDocument/2006/relationships/notesSlide" Target="../notesSlides/notesSlide15.xml"/><Relationship Id="rId1" Type="http://schemas.openxmlformats.org/officeDocument/2006/relationships/tags" Target="../tags/tag167.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12.png"/><Relationship Id="rId6" Type="http://schemas.openxmlformats.org/officeDocument/2006/relationships/tags" Target="../tags/tag176.xml"/><Relationship Id="rId5" Type="http://schemas.openxmlformats.org/officeDocument/2006/relationships/image" Target="../media/image8.png"/><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1.xml"/><Relationship Id="rId7" Type="http://schemas.openxmlformats.org/officeDocument/2006/relationships/image" Target="../media/image14.png"/><Relationship Id="rId6" Type="http://schemas.openxmlformats.org/officeDocument/2006/relationships/image" Target="../media/image13.jpeg"/><Relationship Id="rId5" Type="http://schemas.openxmlformats.org/officeDocument/2006/relationships/image" Target="../media/image8.png"/><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8.png"/><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1.xml"/><Relationship Id="rId7" Type="http://schemas.openxmlformats.org/officeDocument/2006/relationships/image" Target="../media/image17.png"/><Relationship Id="rId6" Type="http://schemas.openxmlformats.org/officeDocument/2006/relationships/image" Target="../media/image16.jpeg"/><Relationship Id="rId5" Type="http://schemas.openxmlformats.org/officeDocument/2006/relationships/image" Target="../media/image8.png"/><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21.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image" Target="../media/image19.png"/><Relationship Id="rId7" Type="http://schemas.openxmlformats.org/officeDocument/2006/relationships/tags" Target="../tags/tag193.xml"/><Relationship Id="rId6" Type="http://schemas.openxmlformats.org/officeDocument/2006/relationships/image" Target="../media/image18.jpeg"/><Relationship Id="rId5" Type="http://schemas.openxmlformats.org/officeDocument/2006/relationships/image" Target="../media/image8.png"/><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3" Type="http://schemas.openxmlformats.org/officeDocument/2006/relationships/notesSlide" Target="../notesSlides/notesSlide20.xml"/><Relationship Id="rId12" Type="http://schemas.openxmlformats.org/officeDocument/2006/relationships/slideLayout" Target="../slideLayouts/slideLayout1.xml"/><Relationship Id="rId11" Type="http://schemas.openxmlformats.org/officeDocument/2006/relationships/image" Target="../media/image21.png"/><Relationship Id="rId10" Type="http://schemas.openxmlformats.org/officeDocument/2006/relationships/image" Target="../media/image20.png"/><Relationship Id="rId1" Type="http://schemas.openxmlformats.org/officeDocument/2006/relationships/tags" Target="../tags/tag189.xml"/></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xml"/><Relationship Id="rId7" Type="http://schemas.openxmlformats.org/officeDocument/2006/relationships/image" Target="../media/image23.png"/><Relationship Id="rId6" Type="http://schemas.openxmlformats.org/officeDocument/2006/relationships/image" Target="../media/image22.jpeg"/><Relationship Id="rId5" Type="http://schemas.openxmlformats.org/officeDocument/2006/relationships/image" Target="../media/image8.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xml"/><Relationship Id="rId7" Type="http://schemas.openxmlformats.org/officeDocument/2006/relationships/image" Target="../media/image25.png"/><Relationship Id="rId6" Type="http://schemas.openxmlformats.org/officeDocument/2006/relationships/image" Target="../media/image24.jpeg"/><Relationship Id="rId5" Type="http://schemas.openxmlformats.org/officeDocument/2006/relationships/image" Target="../media/image8.png"/><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8.pn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1.xml"/><Relationship Id="rId7" Type="http://schemas.openxmlformats.org/officeDocument/2006/relationships/image" Target="../media/image28.png"/><Relationship Id="rId6" Type="http://schemas.openxmlformats.org/officeDocument/2006/relationships/image" Target="../media/image8.png"/><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8.png"/><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0" Type="http://schemas.openxmlformats.org/officeDocument/2006/relationships/notesSlide" Target="../notesSlides/notesSlide26.xml"/><Relationship Id="rId1" Type="http://schemas.openxmlformats.org/officeDocument/2006/relationships/tags" Target="../tags/tag214.xml"/></Relationships>
</file>

<file path=ppt/slides/_rels/slide28.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jpeg"/><Relationship Id="rId6" Type="http://schemas.openxmlformats.org/officeDocument/2006/relationships/image" Target="../media/image33.jpeg"/><Relationship Id="rId5" Type="http://schemas.openxmlformats.org/officeDocument/2006/relationships/image" Target="../media/image8.pn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1" Type="http://schemas.openxmlformats.org/officeDocument/2006/relationships/notesSlide" Target="../notesSlides/notesSlide27.xml"/><Relationship Id="rId10" Type="http://schemas.openxmlformats.org/officeDocument/2006/relationships/slideLayout" Target="../slideLayouts/slideLayout1.xml"/><Relationship Id="rId1" Type="http://schemas.openxmlformats.org/officeDocument/2006/relationships/tags" Target="../tags/tag218.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image" Target="../media/image37.jpeg"/><Relationship Id="rId5" Type="http://schemas.openxmlformats.org/officeDocument/2006/relationships/image" Target="../media/image8.png"/><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0" Type="http://schemas.openxmlformats.org/officeDocument/2006/relationships/notesSlide" Target="../notesSlides/notesSlide28.xml"/><Relationship Id="rId1" Type="http://schemas.openxmlformats.org/officeDocument/2006/relationships/tags" Target="../tags/tag222.xml"/></Relationships>
</file>

<file path=ppt/slides/_rels/slide3.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2" Type="http://schemas.openxmlformats.org/officeDocument/2006/relationships/notesSlide" Target="../notesSlides/notesSlide3.xml"/><Relationship Id="rId31" Type="http://schemas.openxmlformats.org/officeDocument/2006/relationships/slideLayout" Target="../slideLayouts/slideLayout1.xml"/><Relationship Id="rId30" Type="http://schemas.openxmlformats.org/officeDocument/2006/relationships/tags" Target="../tags/tag97.xml"/><Relationship Id="rId3" Type="http://schemas.openxmlformats.org/officeDocument/2006/relationships/tags" Target="../tags/tag70.xml"/><Relationship Id="rId29" Type="http://schemas.openxmlformats.org/officeDocument/2006/relationships/tags" Target="../tags/tag96.xml"/><Relationship Id="rId28" Type="http://schemas.openxmlformats.org/officeDocument/2006/relationships/tags" Target="../tags/tag95.xml"/><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2" Type="http://schemas.openxmlformats.org/officeDocument/2006/relationships/notesSlide" Target="../notesSlides/notesSlide5.xml"/><Relationship Id="rId31" Type="http://schemas.openxmlformats.org/officeDocument/2006/relationships/slideLayout" Target="../slideLayouts/slideLayout1.xml"/><Relationship Id="rId30" Type="http://schemas.openxmlformats.org/officeDocument/2006/relationships/tags" Target="../tags/tag127.xml"/><Relationship Id="rId3" Type="http://schemas.openxmlformats.org/officeDocument/2006/relationships/tags" Target="../tags/tag100.xml"/><Relationship Id="rId29" Type="http://schemas.openxmlformats.org/officeDocument/2006/relationships/tags" Target="../tags/tag126.xml"/><Relationship Id="rId28" Type="http://schemas.openxmlformats.org/officeDocument/2006/relationships/tags" Target="../tags/tag125.xml"/><Relationship Id="rId27" Type="http://schemas.openxmlformats.org/officeDocument/2006/relationships/tags" Target="../tags/tag124.xml"/><Relationship Id="rId26" Type="http://schemas.openxmlformats.org/officeDocument/2006/relationships/tags" Target="../tags/tag123.xml"/><Relationship Id="rId25" Type="http://schemas.openxmlformats.org/officeDocument/2006/relationships/tags" Target="../tags/tag122.xml"/><Relationship Id="rId24" Type="http://schemas.openxmlformats.org/officeDocument/2006/relationships/tags" Target="../tags/tag121.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tags" Target="../tags/tag99.xml"/><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9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0850" y="1819275"/>
            <a:ext cx="10064750" cy="829945"/>
          </a:xfrm>
          <a:prstGeom prst="rect">
            <a:avLst/>
          </a:prstGeom>
          <a:noFill/>
        </p:spPr>
        <p:txBody>
          <a:bodyPr>
            <a:spAutoFit/>
          </a:bodyPr>
          <a:lstStyle/>
          <a:p>
            <a:pPr marR="0" defTabSz="457200" eaLnBrk="1" fontAlgn="auto" hangingPunct="1">
              <a:spcBef>
                <a:spcPts val="0"/>
              </a:spcBef>
              <a:spcAft>
                <a:spcPts val="0"/>
              </a:spcAft>
              <a:buClrTx/>
              <a:buSzTx/>
              <a:buFontTx/>
              <a:buNone/>
              <a:defRPr/>
            </a:pP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第</a:t>
            </a:r>
            <a:r>
              <a:rPr kumimoji="0" lang="en-US" altLang="zh-CN" sz="4800" b="1" kern="1200" cap="none" spc="300" normalizeH="0" baseline="0" noProof="0" dirty="0">
                <a:solidFill>
                  <a:schemeClr val="bg1"/>
                </a:solidFill>
                <a:latin typeface="微软雅黑" panose="020B0503020204020204" charset="-122"/>
                <a:ea typeface="微软雅黑" panose="020B0503020204020204" charset="-122"/>
                <a:cs typeface="+mn-cs"/>
              </a:rPr>
              <a:t>12</a:t>
            </a: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章 某能源企业数据治理</a:t>
            </a:r>
            <a:endPar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cxnSp>
        <p:nvCxnSpPr>
          <p:cNvPr id="10" name="直接连接符 9"/>
          <p:cNvCxnSpPr/>
          <p:nvPr/>
        </p:nvCxnSpPr>
        <p:spPr>
          <a:xfrm>
            <a:off x="561975" y="2860675"/>
            <a:ext cx="54006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04800" y="2743200"/>
            <a:ext cx="10064750" cy="953135"/>
          </a:xfrm>
          <a:prstGeom prst="rect">
            <a:avLst/>
          </a:prstGeom>
          <a:noFill/>
        </p:spPr>
        <p:txBody>
          <a:bodyPr>
            <a:spAutoFit/>
          </a:bodyPr>
          <a:lstStyle/>
          <a:p>
            <a:pPr marR="0" defTabSz="457200" eaLnBrk="1" fontAlgn="auto" hangingPunct="1">
              <a:lnSpc>
                <a:spcPct val="200000"/>
              </a:lnSpc>
              <a:spcBef>
                <a:spcPts val="0"/>
              </a:spcBef>
              <a:spcAft>
                <a:spcPts val="0"/>
              </a:spcAft>
              <a:buClrTx/>
              <a:buSzTx/>
              <a:buFontTx/>
              <a:buNone/>
              <a:defRPr/>
            </a:pPr>
            <a:r>
              <a:rPr kumimoji="0" lang="en-US" altLang="zh-CN" sz="2800" b="1" kern="1200" cap="none" spc="0" normalizeH="0" baseline="0" noProof="0" dirty="0">
                <a:solidFill>
                  <a:schemeClr val="bg1"/>
                </a:solidFill>
                <a:latin typeface="Times New Roman" panose="02020603050405020304" pitchFamily="18" charset="0"/>
                <a:ea typeface="+mn-ea"/>
                <a:cs typeface="+mn-cs"/>
              </a:rPr>
              <a:t>《</a:t>
            </a:r>
            <a:r>
              <a:rPr kumimoji="0" lang="zh-CN" altLang="en-US" sz="2800" b="1" kern="1200" cap="none" spc="0" normalizeH="0" baseline="0" noProof="0" dirty="0">
                <a:solidFill>
                  <a:schemeClr val="bg1"/>
                </a:solidFill>
                <a:latin typeface="Times New Roman" panose="02020603050405020304" pitchFamily="18" charset="0"/>
                <a:ea typeface="+mn-ea"/>
                <a:cs typeface="+mn-cs"/>
              </a:rPr>
              <a:t>数据治理概论</a:t>
            </a:r>
            <a:r>
              <a:rPr kumimoji="0" lang="en-US" altLang="zh-CN" sz="2800" kern="1200" cap="none" spc="0" normalizeH="0" baseline="0" noProof="0" dirty="0">
                <a:solidFill>
                  <a:schemeClr val="bg1"/>
                </a:solidFill>
                <a:latin typeface="Times New Roman" panose="02020603050405020304" pitchFamily="18" charset="0"/>
                <a:ea typeface="+mn-ea"/>
                <a:cs typeface="+mn-cs"/>
              </a:rPr>
              <a:t>》</a:t>
            </a:r>
            <a:endParaRPr kumimoji="0" lang="en-US" altLang="zh-CN" sz="2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5640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12.3 </a:t>
            </a:r>
            <a:r>
              <a:rPr lang="en-US" altLang="zh-CN" sz="5400" b="1" spc="380" dirty="0">
                <a:solidFill>
                  <a:schemeClr val="tx1">
                    <a:lumMod val="85000"/>
                    <a:lumOff val="15000"/>
                  </a:schemeClr>
                </a:solidFill>
                <a:uFillTx/>
                <a:latin typeface="微软雅黑" panose="020B0503020204020204" charset="-122"/>
                <a:ea typeface="微软雅黑" panose="020B0503020204020204" charset="-122"/>
                <a:sym typeface="+mn-ea"/>
              </a:rPr>
              <a:t>建设</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sym typeface="+mn-ea"/>
              </a:rPr>
              <a:t>效果</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Tree>
    <p:custDataLst>
      <p:tags r:id="rId30"/>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50" y="66040"/>
            <a:ext cx="11512550" cy="88011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12.3 </a:t>
            </a:r>
            <a:r>
              <a:rPr lang="en-US" altLang="zh-CN" dirty="0">
                <a:latin typeface="微软雅黑" panose="020B0503020204020204" charset="-122"/>
                <a:ea typeface="微软雅黑" panose="020B0503020204020204" charset="-122"/>
                <a:cs typeface="微软雅黑" panose="020B0503020204020204" charset="-122"/>
                <a:sym typeface="+mn-ea"/>
              </a:rPr>
              <a:t>建设效果</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181100" y="1495425"/>
            <a:ext cx="4695825" cy="368300"/>
          </a:xfrm>
          <a:prstGeom prst="rect">
            <a:avLst/>
          </a:prstGeom>
          <a:noFill/>
        </p:spPr>
        <p:txBody>
          <a:bodyPr wrap="square" rtlCol="0">
            <a:spAutoFit/>
          </a:bodyPr>
          <a:p>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1</a:t>
            </a: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 </a:t>
            </a:r>
            <a:r>
              <a:rPr lang="zh-CN" altLang="en-US" b="1">
                <a:solidFill>
                  <a:srgbClr val="0557CD"/>
                </a:solidFill>
                <a:latin typeface="微软雅黑" panose="020B0503020204020204" charset="-122"/>
                <a:ea typeface="微软雅黑" panose="020B0503020204020204" charset="-122"/>
                <a:cs typeface="微软雅黑" panose="020B0503020204020204" charset="-122"/>
              </a:rPr>
              <a:t>有效解决信息孤岛</a:t>
            </a:r>
            <a:endParaRPr lang="zh-CN" altLang="en-US" b="1">
              <a:solidFill>
                <a:srgbClr val="0557CD"/>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1351915" y="2525395"/>
            <a:ext cx="9531350" cy="1663065"/>
            <a:chOff x="1169" y="3217"/>
            <a:chExt cx="7451" cy="1520"/>
          </a:xfrm>
        </p:grpSpPr>
        <p:grpSp>
          <p:nvGrpSpPr>
            <p:cNvPr id="4" name="组合 3"/>
            <p:cNvGrpSpPr/>
            <p:nvPr/>
          </p:nvGrpSpPr>
          <p:grpSpPr>
            <a:xfrm>
              <a:off x="1169" y="3217"/>
              <a:ext cx="1426" cy="1520"/>
              <a:chOff x="1169" y="3217"/>
              <a:chExt cx="1426" cy="1520"/>
            </a:xfrm>
          </p:grpSpPr>
          <p:sp>
            <p:nvSpPr>
              <p:cNvPr id="6" name="Freeform 364"/>
              <p:cNvSpPr>
                <a:spLocks noEditPoints="1"/>
              </p:cNvSpPr>
              <p:nvPr/>
            </p:nvSpPr>
            <p:spPr bwMode="auto">
              <a:xfrm>
                <a:off x="1787" y="3217"/>
                <a:ext cx="455" cy="690"/>
              </a:xfrm>
              <a:custGeom>
                <a:avLst/>
                <a:gdLst>
                  <a:gd name="T0" fmla="*/ 98 w 267"/>
                  <a:gd name="T1" fmla="*/ 85 h 403"/>
                  <a:gd name="T2" fmla="*/ 265 w 267"/>
                  <a:gd name="T3" fmla="*/ 18 h 403"/>
                  <a:gd name="T4" fmla="*/ 265 w 267"/>
                  <a:gd name="T5" fmla="*/ 79 h 403"/>
                  <a:gd name="T6" fmla="*/ 250 w 267"/>
                  <a:gd name="T7" fmla="*/ 87 h 403"/>
                  <a:gd name="T8" fmla="*/ 250 w 267"/>
                  <a:gd name="T9" fmla="*/ 177 h 403"/>
                  <a:gd name="T10" fmla="*/ 265 w 267"/>
                  <a:gd name="T11" fmla="*/ 169 h 403"/>
                  <a:gd name="T12" fmla="*/ 265 w 267"/>
                  <a:gd name="T13" fmla="*/ 315 h 403"/>
                  <a:gd name="T14" fmla="*/ 47 w 267"/>
                  <a:gd name="T15" fmla="*/ 403 h 403"/>
                  <a:gd name="T16" fmla="*/ 47 w 267"/>
                  <a:gd name="T17" fmla="*/ 163 h 403"/>
                  <a:gd name="T18" fmla="*/ 98 w 267"/>
                  <a:gd name="T19" fmla="*/ 85 h 403"/>
                  <a:gd name="T20" fmla="*/ 98 w 267"/>
                  <a:gd name="T21" fmla="*/ 85 h 403"/>
                  <a:gd name="T22" fmla="*/ 253 w 267"/>
                  <a:gd name="T23" fmla="*/ 136 h 403"/>
                  <a:gd name="T24" fmla="*/ 253 w 267"/>
                  <a:gd name="T25" fmla="*/ 165 h 403"/>
                  <a:gd name="T26" fmla="*/ 267 w 267"/>
                  <a:gd name="T27" fmla="*/ 161 h 403"/>
                  <a:gd name="T28" fmla="*/ 267 w 267"/>
                  <a:gd name="T29" fmla="*/ 132 h 403"/>
                  <a:gd name="T30" fmla="*/ 253 w 267"/>
                  <a:gd name="T31" fmla="*/ 136 h 403"/>
                  <a:gd name="T32" fmla="*/ 253 w 267"/>
                  <a:gd name="T33" fmla="*/ 136 h 403"/>
                  <a:gd name="T34" fmla="*/ 28 w 267"/>
                  <a:gd name="T35" fmla="*/ 395 h 403"/>
                  <a:gd name="T36" fmla="*/ 28 w 267"/>
                  <a:gd name="T37" fmla="*/ 161 h 403"/>
                  <a:gd name="T38" fmla="*/ 81 w 267"/>
                  <a:gd name="T39" fmla="*/ 75 h 403"/>
                  <a:gd name="T40" fmla="*/ 244 w 267"/>
                  <a:gd name="T41" fmla="*/ 10 h 403"/>
                  <a:gd name="T42" fmla="*/ 216 w 267"/>
                  <a:gd name="T43" fmla="*/ 0 h 403"/>
                  <a:gd name="T44" fmla="*/ 57 w 267"/>
                  <a:gd name="T45" fmla="*/ 59 h 403"/>
                  <a:gd name="T46" fmla="*/ 0 w 267"/>
                  <a:gd name="T47" fmla="*/ 148 h 403"/>
                  <a:gd name="T48" fmla="*/ 0 w 267"/>
                  <a:gd name="T49" fmla="*/ 381 h 403"/>
                  <a:gd name="T50" fmla="*/ 28 w 267"/>
                  <a:gd name="T51" fmla="*/ 395 h 403"/>
                  <a:gd name="T52" fmla="*/ 28 w 267"/>
                  <a:gd name="T53" fmla="*/ 395 h 403"/>
                  <a:gd name="T54" fmla="*/ 222 w 267"/>
                  <a:gd name="T55" fmla="*/ 48 h 403"/>
                  <a:gd name="T56" fmla="*/ 222 w 267"/>
                  <a:gd name="T57" fmla="*/ 91 h 403"/>
                  <a:gd name="T58" fmla="*/ 248 w 267"/>
                  <a:gd name="T59" fmla="*/ 81 h 403"/>
                  <a:gd name="T60" fmla="*/ 248 w 267"/>
                  <a:gd name="T61" fmla="*/ 38 h 403"/>
                  <a:gd name="T62" fmla="*/ 222 w 267"/>
                  <a:gd name="T63" fmla="*/ 48 h 403"/>
                  <a:gd name="T64" fmla="*/ 222 w 267"/>
                  <a:gd name="T65" fmla="*/ 48 h 403"/>
                  <a:gd name="T66" fmla="*/ 187 w 267"/>
                  <a:gd name="T67" fmla="*/ 63 h 403"/>
                  <a:gd name="T68" fmla="*/ 187 w 267"/>
                  <a:gd name="T69" fmla="*/ 105 h 403"/>
                  <a:gd name="T70" fmla="*/ 212 w 267"/>
                  <a:gd name="T71" fmla="*/ 95 h 403"/>
                  <a:gd name="T72" fmla="*/ 212 w 267"/>
                  <a:gd name="T73" fmla="*/ 51 h 403"/>
                  <a:gd name="T74" fmla="*/ 187 w 267"/>
                  <a:gd name="T75" fmla="*/ 63 h 403"/>
                  <a:gd name="T76" fmla="*/ 187 w 267"/>
                  <a:gd name="T77" fmla="*/ 63 h 403"/>
                  <a:gd name="T78" fmla="*/ 151 w 267"/>
                  <a:gd name="T79" fmla="*/ 77 h 403"/>
                  <a:gd name="T80" fmla="*/ 151 w 267"/>
                  <a:gd name="T81" fmla="*/ 120 h 403"/>
                  <a:gd name="T82" fmla="*/ 177 w 267"/>
                  <a:gd name="T83" fmla="*/ 108 h 403"/>
                  <a:gd name="T84" fmla="*/ 177 w 267"/>
                  <a:gd name="T85" fmla="*/ 67 h 403"/>
                  <a:gd name="T86" fmla="*/ 151 w 267"/>
                  <a:gd name="T87" fmla="*/ 77 h 403"/>
                  <a:gd name="T88" fmla="*/ 151 w 267"/>
                  <a:gd name="T89" fmla="*/ 77 h 403"/>
                  <a:gd name="T90" fmla="*/ 116 w 267"/>
                  <a:gd name="T91" fmla="*/ 91 h 403"/>
                  <a:gd name="T92" fmla="*/ 116 w 267"/>
                  <a:gd name="T93" fmla="*/ 134 h 403"/>
                  <a:gd name="T94" fmla="*/ 141 w 267"/>
                  <a:gd name="T95" fmla="*/ 124 h 403"/>
                  <a:gd name="T96" fmla="*/ 141 w 267"/>
                  <a:gd name="T97" fmla="*/ 81 h 403"/>
                  <a:gd name="T98" fmla="*/ 116 w 267"/>
                  <a:gd name="T99" fmla="*/ 91 h 403"/>
                  <a:gd name="T100" fmla="*/ 116 w 267"/>
                  <a:gd name="T101" fmla="*/ 91 h 403"/>
                  <a:gd name="T102" fmla="*/ 81 w 267"/>
                  <a:gd name="T103" fmla="*/ 136 h 403"/>
                  <a:gd name="T104" fmla="*/ 81 w 267"/>
                  <a:gd name="T105" fmla="*/ 179 h 403"/>
                  <a:gd name="T106" fmla="*/ 104 w 267"/>
                  <a:gd name="T107" fmla="*/ 167 h 403"/>
                  <a:gd name="T108" fmla="*/ 104 w 267"/>
                  <a:gd name="T109" fmla="*/ 126 h 403"/>
                  <a:gd name="T110" fmla="*/ 81 w 267"/>
                  <a:gd name="T111" fmla="*/ 136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7" h="403">
                    <a:moveTo>
                      <a:pt x="98" y="85"/>
                    </a:moveTo>
                    <a:lnTo>
                      <a:pt x="265" y="18"/>
                    </a:lnTo>
                    <a:lnTo>
                      <a:pt x="265" y="79"/>
                    </a:lnTo>
                    <a:lnTo>
                      <a:pt x="250" y="87"/>
                    </a:lnTo>
                    <a:lnTo>
                      <a:pt x="250" y="177"/>
                    </a:lnTo>
                    <a:lnTo>
                      <a:pt x="265" y="169"/>
                    </a:lnTo>
                    <a:lnTo>
                      <a:pt x="265" y="315"/>
                    </a:lnTo>
                    <a:lnTo>
                      <a:pt x="47" y="403"/>
                    </a:lnTo>
                    <a:lnTo>
                      <a:pt x="47" y="163"/>
                    </a:lnTo>
                    <a:lnTo>
                      <a:pt x="98" y="85"/>
                    </a:lnTo>
                    <a:lnTo>
                      <a:pt x="98" y="85"/>
                    </a:lnTo>
                    <a:close/>
                    <a:moveTo>
                      <a:pt x="253" y="136"/>
                    </a:moveTo>
                    <a:lnTo>
                      <a:pt x="253" y="165"/>
                    </a:lnTo>
                    <a:lnTo>
                      <a:pt x="267" y="161"/>
                    </a:lnTo>
                    <a:lnTo>
                      <a:pt x="267" y="132"/>
                    </a:lnTo>
                    <a:lnTo>
                      <a:pt x="253" y="136"/>
                    </a:lnTo>
                    <a:lnTo>
                      <a:pt x="253" y="136"/>
                    </a:lnTo>
                    <a:close/>
                    <a:moveTo>
                      <a:pt x="28" y="395"/>
                    </a:moveTo>
                    <a:lnTo>
                      <a:pt x="28" y="161"/>
                    </a:lnTo>
                    <a:lnTo>
                      <a:pt x="81" y="75"/>
                    </a:lnTo>
                    <a:lnTo>
                      <a:pt x="244" y="10"/>
                    </a:lnTo>
                    <a:lnTo>
                      <a:pt x="216" y="0"/>
                    </a:lnTo>
                    <a:lnTo>
                      <a:pt x="57" y="59"/>
                    </a:lnTo>
                    <a:lnTo>
                      <a:pt x="0" y="148"/>
                    </a:lnTo>
                    <a:lnTo>
                      <a:pt x="0" y="381"/>
                    </a:lnTo>
                    <a:lnTo>
                      <a:pt x="28" y="395"/>
                    </a:lnTo>
                    <a:lnTo>
                      <a:pt x="28" y="395"/>
                    </a:lnTo>
                    <a:close/>
                    <a:moveTo>
                      <a:pt x="222" y="48"/>
                    </a:moveTo>
                    <a:lnTo>
                      <a:pt x="222" y="91"/>
                    </a:lnTo>
                    <a:lnTo>
                      <a:pt x="248" y="81"/>
                    </a:lnTo>
                    <a:lnTo>
                      <a:pt x="248" y="38"/>
                    </a:lnTo>
                    <a:lnTo>
                      <a:pt x="222" y="48"/>
                    </a:lnTo>
                    <a:lnTo>
                      <a:pt x="222" y="48"/>
                    </a:lnTo>
                    <a:close/>
                    <a:moveTo>
                      <a:pt x="187" y="63"/>
                    </a:moveTo>
                    <a:lnTo>
                      <a:pt x="187" y="105"/>
                    </a:lnTo>
                    <a:lnTo>
                      <a:pt x="212" y="95"/>
                    </a:lnTo>
                    <a:lnTo>
                      <a:pt x="212" y="51"/>
                    </a:lnTo>
                    <a:lnTo>
                      <a:pt x="187" y="63"/>
                    </a:lnTo>
                    <a:lnTo>
                      <a:pt x="187" y="63"/>
                    </a:lnTo>
                    <a:close/>
                    <a:moveTo>
                      <a:pt x="151" y="77"/>
                    </a:moveTo>
                    <a:lnTo>
                      <a:pt x="151" y="120"/>
                    </a:lnTo>
                    <a:lnTo>
                      <a:pt x="177" y="108"/>
                    </a:lnTo>
                    <a:lnTo>
                      <a:pt x="177" y="67"/>
                    </a:lnTo>
                    <a:lnTo>
                      <a:pt x="151" y="77"/>
                    </a:lnTo>
                    <a:lnTo>
                      <a:pt x="151" y="77"/>
                    </a:lnTo>
                    <a:close/>
                    <a:moveTo>
                      <a:pt x="116" y="91"/>
                    </a:moveTo>
                    <a:lnTo>
                      <a:pt x="116" y="134"/>
                    </a:lnTo>
                    <a:lnTo>
                      <a:pt x="141" y="124"/>
                    </a:lnTo>
                    <a:lnTo>
                      <a:pt x="141" y="81"/>
                    </a:lnTo>
                    <a:lnTo>
                      <a:pt x="116" y="91"/>
                    </a:lnTo>
                    <a:lnTo>
                      <a:pt x="116" y="91"/>
                    </a:lnTo>
                    <a:close/>
                    <a:moveTo>
                      <a:pt x="81" y="136"/>
                    </a:moveTo>
                    <a:lnTo>
                      <a:pt x="81" y="179"/>
                    </a:lnTo>
                    <a:lnTo>
                      <a:pt x="104" y="167"/>
                    </a:lnTo>
                    <a:lnTo>
                      <a:pt x="104" y="126"/>
                    </a:lnTo>
                    <a:lnTo>
                      <a:pt x="81" y="136"/>
                    </a:lnTo>
                    <a:close/>
                  </a:path>
                </a:pathLst>
              </a:custGeom>
            </p:spPr>
            <p:style>
              <a:lnRef idx="1">
                <a:schemeClr val="accent1"/>
              </a:lnRef>
              <a:fillRef idx="2">
                <a:schemeClr val="accent1"/>
              </a:fillRef>
              <a:effectRef idx="1">
                <a:schemeClr val="accent1"/>
              </a:effectRef>
              <a:fontRef idx="minor">
                <a:schemeClr val="dk1"/>
              </a:fontRef>
            </p:style>
            <p:txBody>
              <a:bodyPr lIns="80296" tIns="40148" rIns="80296" bIns="40148"/>
              <a:p>
                <a:pPr eaLnBrk="1" fontAlgn="auto" hangingPunct="1">
                  <a:spcBef>
                    <a:spcPts val="0"/>
                  </a:spcBef>
                  <a:spcAft>
                    <a:spcPts val="0"/>
                  </a:spcAft>
                  <a:defRPr/>
                </a:pPr>
                <a:endParaRPr lang="zh-CN" altLang="en-US" sz="1580">
                  <a:solidFill>
                    <a:prstClr val="black"/>
                  </a:solidFill>
                  <a:latin typeface="微软雅黑" panose="020B0503020204020204" charset="-122"/>
                  <a:ea typeface="微软雅黑" panose="020B0503020204020204" charset="-122"/>
                </a:endParaRPr>
              </a:p>
            </p:txBody>
          </p:sp>
          <p:sp>
            <p:nvSpPr>
              <p:cNvPr id="8" name="正文"/>
              <p:cNvSpPr txBox="1"/>
              <p:nvPr>
                <p:custDataLst>
                  <p:tags r:id="rId1"/>
                </p:custDataLst>
              </p:nvPr>
            </p:nvSpPr>
            <p:spPr>
              <a:xfrm>
                <a:off x="1169" y="4042"/>
                <a:ext cx="1426" cy="695"/>
              </a:xfrm>
              <a:prstGeom prst="rect">
                <a:avLst/>
              </a:prstGeom>
              <a:noFill/>
            </p:spPr>
            <p:txBody>
              <a:bodyPr wrap="square" lIns="0" tIns="0" rIns="0" bIns="0" rtlCol="0" anchor="t" anchorCtr="0">
                <a:normAutofit/>
              </a:bodyPr>
              <a:p>
                <a:pPr indent="0" algn="ctr" fontAlgn="auto">
                  <a:lnSpc>
                    <a:spcPct val="130000"/>
                  </a:lnSpc>
                </a:pPr>
                <a:r>
                  <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减少</a:t>
                </a:r>
                <a:r>
                  <a:rPr lang="en-US" altLang="zh-CN"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10TB</a:t>
                </a:r>
                <a:r>
                  <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的</a:t>
                </a:r>
                <a:r>
                  <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数据重复存储</a:t>
                </a:r>
                <a:endPar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9" name="组合 8"/>
            <p:cNvGrpSpPr/>
            <p:nvPr/>
          </p:nvGrpSpPr>
          <p:grpSpPr>
            <a:xfrm>
              <a:off x="4486" y="3397"/>
              <a:ext cx="4134" cy="1340"/>
              <a:chOff x="5345" y="3388"/>
              <a:chExt cx="4134" cy="1340"/>
            </a:xfrm>
          </p:grpSpPr>
          <p:grpSp>
            <p:nvGrpSpPr>
              <p:cNvPr id="11" name="组合 10"/>
              <p:cNvGrpSpPr/>
              <p:nvPr/>
            </p:nvGrpSpPr>
            <p:grpSpPr>
              <a:xfrm>
                <a:off x="5733" y="3388"/>
                <a:ext cx="382" cy="382"/>
                <a:chOff x="15026" y="1275"/>
                <a:chExt cx="605" cy="603"/>
              </a:xfrm>
            </p:grpSpPr>
            <p:sp>
              <p:nvSpPr>
                <p:cNvPr id="29" name="Freeform 201"/>
                <p:cNvSpPr>
                  <a:spLocks noEditPoints="1" noChangeArrowheads="1"/>
                </p:cNvSpPr>
                <p:nvPr/>
              </p:nvSpPr>
              <p:spPr bwMode="auto">
                <a:xfrm>
                  <a:off x="15026" y="1275"/>
                  <a:ext cx="547" cy="537"/>
                </a:xfrm>
                <a:custGeom>
                  <a:avLst/>
                  <a:gdLst>
                    <a:gd name="T0" fmla="*/ 57041 w 221"/>
                    <a:gd name="T1" fmla="*/ 110126 h 221"/>
                    <a:gd name="T2" fmla="*/ 38166 w 221"/>
                    <a:gd name="T3" fmla="*/ 105976 h 221"/>
                    <a:gd name="T4" fmla="*/ 22746 w 221"/>
                    <a:gd name="T5" fmla="*/ 97987 h 221"/>
                    <a:gd name="T6" fmla="*/ 10764 w 221"/>
                    <a:gd name="T7" fmla="*/ 86479 h 221"/>
                    <a:gd name="T8" fmla="*/ 2775 w 221"/>
                    <a:gd name="T9" fmla="*/ 71387 h 221"/>
                    <a:gd name="T10" fmla="*/ 0 w 221"/>
                    <a:gd name="T11" fmla="*/ 55564 h 221"/>
                    <a:gd name="T12" fmla="*/ 2775 w 221"/>
                    <a:gd name="T13" fmla="*/ 39150 h 221"/>
                    <a:gd name="T14" fmla="*/ 10764 w 221"/>
                    <a:gd name="T15" fmla="*/ 24061 h 221"/>
                    <a:gd name="T16" fmla="*/ 22746 w 221"/>
                    <a:gd name="T17" fmla="*/ 12553 h 221"/>
                    <a:gd name="T18" fmla="*/ 38166 w 221"/>
                    <a:gd name="T19" fmla="*/ 3902 h 221"/>
                    <a:gd name="T20" fmla="*/ 57041 w 221"/>
                    <a:gd name="T21" fmla="*/ 0 h 221"/>
                    <a:gd name="T22" fmla="*/ 75615 w 221"/>
                    <a:gd name="T23" fmla="*/ 1434 h 221"/>
                    <a:gd name="T24" fmla="*/ 92629 w 221"/>
                    <a:gd name="T25" fmla="*/ 6631 h 221"/>
                    <a:gd name="T26" fmla="*/ 107563 w 221"/>
                    <a:gd name="T27" fmla="*/ 16112 h 221"/>
                    <a:gd name="T28" fmla="*/ 118437 w 221"/>
                    <a:gd name="T29" fmla="*/ 29037 h 221"/>
                    <a:gd name="T30" fmla="*/ 124184 w 221"/>
                    <a:gd name="T31" fmla="*/ 44058 h 221"/>
                    <a:gd name="T32" fmla="*/ 125765 w 221"/>
                    <a:gd name="T33" fmla="*/ 60484 h 221"/>
                    <a:gd name="T34" fmla="*/ 121152 w 221"/>
                    <a:gd name="T35" fmla="*/ 77015 h 221"/>
                    <a:gd name="T36" fmla="*/ 111467 w 221"/>
                    <a:gd name="T37" fmla="*/ 90571 h 221"/>
                    <a:gd name="T38" fmla="*/ 98361 w 221"/>
                    <a:gd name="T39" fmla="*/ 101058 h 221"/>
                    <a:gd name="T40" fmla="*/ 81362 w 221"/>
                    <a:gd name="T41" fmla="*/ 108100 h 221"/>
                    <a:gd name="T42" fmla="*/ 62529 w 221"/>
                    <a:gd name="T43" fmla="*/ 110539 h 221"/>
                    <a:gd name="T44" fmla="*/ 57041 w 221"/>
                    <a:gd name="T45" fmla="*/ 5579 h 221"/>
                    <a:gd name="T46" fmla="*/ 40500 w 221"/>
                    <a:gd name="T47" fmla="*/ 9481 h 221"/>
                    <a:gd name="T48" fmla="*/ 26642 w 221"/>
                    <a:gd name="T49" fmla="*/ 17116 h 221"/>
                    <a:gd name="T50" fmla="*/ 15873 w 221"/>
                    <a:gd name="T51" fmla="*/ 27603 h 221"/>
                    <a:gd name="T52" fmla="*/ 8552 w 221"/>
                    <a:gd name="T53" fmla="*/ 40574 h 221"/>
                    <a:gd name="T54" fmla="*/ 6230 w 221"/>
                    <a:gd name="T55" fmla="*/ 55564 h 221"/>
                    <a:gd name="T56" fmla="*/ 8552 w 221"/>
                    <a:gd name="T57" fmla="*/ 69966 h 221"/>
                    <a:gd name="T58" fmla="*/ 15873 w 221"/>
                    <a:gd name="T59" fmla="*/ 82936 h 221"/>
                    <a:gd name="T60" fmla="*/ 26642 w 221"/>
                    <a:gd name="T61" fmla="*/ 94014 h 221"/>
                    <a:gd name="T62" fmla="*/ 40500 w 221"/>
                    <a:gd name="T63" fmla="*/ 101058 h 221"/>
                    <a:gd name="T64" fmla="*/ 57041 w 221"/>
                    <a:gd name="T65" fmla="*/ 104516 h 221"/>
                    <a:gd name="T66" fmla="*/ 74493 w 221"/>
                    <a:gd name="T67" fmla="*/ 103916 h 221"/>
                    <a:gd name="T68" fmla="*/ 89913 w 221"/>
                    <a:gd name="T69" fmla="*/ 99032 h 221"/>
                    <a:gd name="T70" fmla="*/ 103019 w 221"/>
                    <a:gd name="T71" fmla="*/ 90571 h 221"/>
                    <a:gd name="T72" fmla="*/ 112660 w 221"/>
                    <a:gd name="T73" fmla="*/ 79034 h 221"/>
                    <a:gd name="T74" fmla="*/ 118437 w 221"/>
                    <a:gd name="T75" fmla="*/ 65461 h 221"/>
                    <a:gd name="T76" fmla="*/ 119528 w 221"/>
                    <a:gd name="T77" fmla="*/ 49985 h 221"/>
                    <a:gd name="T78" fmla="*/ 114994 w 221"/>
                    <a:gd name="T79" fmla="*/ 35590 h 221"/>
                    <a:gd name="T80" fmla="*/ 106430 w 221"/>
                    <a:gd name="T81" fmla="*/ 23458 h 221"/>
                    <a:gd name="T82" fmla="*/ 94465 w 221"/>
                    <a:gd name="T83" fmla="*/ 13974 h 221"/>
                    <a:gd name="T84" fmla="*/ 79788 w 221"/>
                    <a:gd name="T85" fmla="*/ 7362 h 221"/>
                    <a:gd name="T86" fmla="*/ 62529 w 221"/>
                    <a:gd name="T87" fmla="*/ 5579 h 22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221"/>
                    <a:gd name="T134" fmla="*/ 221 w 221"/>
                    <a:gd name="T135" fmla="*/ 221 h 22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221">
                      <a:moveTo>
                        <a:pt x="110" y="221"/>
                      </a:moveTo>
                      <a:lnTo>
                        <a:pt x="110" y="221"/>
                      </a:lnTo>
                      <a:lnTo>
                        <a:pt x="100" y="220"/>
                      </a:lnTo>
                      <a:lnTo>
                        <a:pt x="89" y="219"/>
                      </a:lnTo>
                      <a:lnTo>
                        <a:pt x="78" y="216"/>
                      </a:lnTo>
                      <a:lnTo>
                        <a:pt x="67" y="212"/>
                      </a:lnTo>
                      <a:lnTo>
                        <a:pt x="58" y="208"/>
                      </a:lnTo>
                      <a:lnTo>
                        <a:pt x="48" y="202"/>
                      </a:lnTo>
                      <a:lnTo>
                        <a:pt x="40" y="196"/>
                      </a:lnTo>
                      <a:lnTo>
                        <a:pt x="32" y="189"/>
                      </a:lnTo>
                      <a:lnTo>
                        <a:pt x="25" y="181"/>
                      </a:lnTo>
                      <a:lnTo>
                        <a:pt x="19" y="173"/>
                      </a:lnTo>
                      <a:lnTo>
                        <a:pt x="13" y="163"/>
                      </a:lnTo>
                      <a:lnTo>
                        <a:pt x="9" y="154"/>
                      </a:lnTo>
                      <a:lnTo>
                        <a:pt x="5" y="143"/>
                      </a:lnTo>
                      <a:lnTo>
                        <a:pt x="2" y="132"/>
                      </a:lnTo>
                      <a:lnTo>
                        <a:pt x="1" y="121"/>
                      </a:lnTo>
                      <a:lnTo>
                        <a:pt x="0" y="111"/>
                      </a:lnTo>
                      <a:lnTo>
                        <a:pt x="1" y="100"/>
                      </a:lnTo>
                      <a:lnTo>
                        <a:pt x="2" y="88"/>
                      </a:lnTo>
                      <a:lnTo>
                        <a:pt x="5" y="78"/>
                      </a:lnTo>
                      <a:lnTo>
                        <a:pt x="9" y="67"/>
                      </a:lnTo>
                      <a:lnTo>
                        <a:pt x="13" y="58"/>
                      </a:lnTo>
                      <a:lnTo>
                        <a:pt x="19" y="48"/>
                      </a:lnTo>
                      <a:lnTo>
                        <a:pt x="25" y="40"/>
                      </a:lnTo>
                      <a:lnTo>
                        <a:pt x="32" y="32"/>
                      </a:lnTo>
                      <a:lnTo>
                        <a:pt x="40" y="25"/>
                      </a:lnTo>
                      <a:lnTo>
                        <a:pt x="48" y="19"/>
                      </a:lnTo>
                      <a:lnTo>
                        <a:pt x="58" y="13"/>
                      </a:lnTo>
                      <a:lnTo>
                        <a:pt x="67" y="8"/>
                      </a:lnTo>
                      <a:lnTo>
                        <a:pt x="78" y="5"/>
                      </a:lnTo>
                      <a:lnTo>
                        <a:pt x="89" y="3"/>
                      </a:lnTo>
                      <a:lnTo>
                        <a:pt x="100" y="0"/>
                      </a:lnTo>
                      <a:lnTo>
                        <a:pt x="110" y="0"/>
                      </a:lnTo>
                      <a:lnTo>
                        <a:pt x="121" y="0"/>
                      </a:lnTo>
                      <a:lnTo>
                        <a:pt x="133" y="3"/>
                      </a:lnTo>
                      <a:lnTo>
                        <a:pt x="143" y="5"/>
                      </a:lnTo>
                      <a:lnTo>
                        <a:pt x="154" y="8"/>
                      </a:lnTo>
                      <a:lnTo>
                        <a:pt x="163" y="13"/>
                      </a:lnTo>
                      <a:lnTo>
                        <a:pt x="173" y="19"/>
                      </a:lnTo>
                      <a:lnTo>
                        <a:pt x="181" y="25"/>
                      </a:lnTo>
                      <a:lnTo>
                        <a:pt x="189" y="32"/>
                      </a:lnTo>
                      <a:lnTo>
                        <a:pt x="196" y="40"/>
                      </a:lnTo>
                      <a:lnTo>
                        <a:pt x="202" y="48"/>
                      </a:lnTo>
                      <a:lnTo>
                        <a:pt x="208" y="58"/>
                      </a:lnTo>
                      <a:lnTo>
                        <a:pt x="213" y="67"/>
                      </a:lnTo>
                      <a:lnTo>
                        <a:pt x="216" y="78"/>
                      </a:lnTo>
                      <a:lnTo>
                        <a:pt x="218" y="88"/>
                      </a:lnTo>
                      <a:lnTo>
                        <a:pt x="221" y="100"/>
                      </a:lnTo>
                      <a:lnTo>
                        <a:pt x="221" y="111"/>
                      </a:lnTo>
                      <a:lnTo>
                        <a:pt x="221" y="121"/>
                      </a:lnTo>
                      <a:lnTo>
                        <a:pt x="218" y="132"/>
                      </a:lnTo>
                      <a:lnTo>
                        <a:pt x="216" y="143"/>
                      </a:lnTo>
                      <a:lnTo>
                        <a:pt x="213" y="154"/>
                      </a:lnTo>
                      <a:lnTo>
                        <a:pt x="208" y="163"/>
                      </a:lnTo>
                      <a:lnTo>
                        <a:pt x="202" y="173"/>
                      </a:lnTo>
                      <a:lnTo>
                        <a:pt x="196" y="181"/>
                      </a:lnTo>
                      <a:lnTo>
                        <a:pt x="189" y="189"/>
                      </a:lnTo>
                      <a:lnTo>
                        <a:pt x="181" y="196"/>
                      </a:lnTo>
                      <a:lnTo>
                        <a:pt x="173" y="202"/>
                      </a:lnTo>
                      <a:lnTo>
                        <a:pt x="163" y="208"/>
                      </a:lnTo>
                      <a:lnTo>
                        <a:pt x="154" y="212"/>
                      </a:lnTo>
                      <a:lnTo>
                        <a:pt x="143" y="216"/>
                      </a:lnTo>
                      <a:lnTo>
                        <a:pt x="133" y="219"/>
                      </a:lnTo>
                      <a:lnTo>
                        <a:pt x="121" y="220"/>
                      </a:lnTo>
                      <a:lnTo>
                        <a:pt x="110" y="221"/>
                      </a:lnTo>
                      <a:close/>
                      <a:moveTo>
                        <a:pt x="110" y="11"/>
                      </a:moveTo>
                      <a:lnTo>
                        <a:pt x="110" y="11"/>
                      </a:lnTo>
                      <a:lnTo>
                        <a:pt x="100" y="11"/>
                      </a:lnTo>
                      <a:lnTo>
                        <a:pt x="90" y="12"/>
                      </a:lnTo>
                      <a:lnTo>
                        <a:pt x="81" y="15"/>
                      </a:lnTo>
                      <a:lnTo>
                        <a:pt x="71" y="19"/>
                      </a:lnTo>
                      <a:lnTo>
                        <a:pt x="63" y="23"/>
                      </a:lnTo>
                      <a:lnTo>
                        <a:pt x="55" y="28"/>
                      </a:lnTo>
                      <a:lnTo>
                        <a:pt x="47" y="34"/>
                      </a:lnTo>
                      <a:lnTo>
                        <a:pt x="40" y="40"/>
                      </a:lnTo>
                      <a:lnTo>
                        <a:pt x="34" y="47"/>
                      </a:lnTo>
                      <a:lnTo>
                        <a:pt x="28" y="55"/>
                      </a:lnTo>
                      <a:lnTo>
                        <a:pt x="23" y="63"/>
                      </a:lnTo>
                      <a:lnTo>
                        <a:pt x="19" y="71"/>
                      </a:lnTo>
                      <a:lnTo>
                        <a:pt x="15" y="81"/>
                      </a:lnTo>
                      <a:lnTo>
                        <a:pt x="13" y="90"/>
                      </a:lnTo>
                      <a:lnTo>
                        <a:pt x="11" y="100"/>
                      </a:lnTo>
                      <a:lnTo>
                        <a:pt x="11" y="111"/>
                      </a:lnTo>
                      <a:lnTo>
                        <a:pt x="11" y="120"/>
                      </a:lnTo>
                      <a:lnTo>
                        <a:pt x="13" y="131"/>
                      </a:lnTo>
                      <a:lnTo>
                        <a:pt x="15" y="140"/>
                      </a:lnTo>
                      <a:lnTo>
                        <a:pt x="19" y="150"/>
                      </a:lnTo>
                      <a:lnTo>
                        <a:pt x="23" y="158"/>
                      </a:lnTo>
                      <a:lnTo>
                        <a:pt x="28" y="166"/>
                      </a:lnTo>
                      <a:lnTo>
                        <a:pt x="34" y="174"/>
                      </a:lnTo>
                      <a:lnTo>
                        <a:pt x="40" y="181"/>
                      </a:lnTo>
                      <a:lnTo>
                        <a:pt x="47" y="188"/>
                      </a:lnTo>
                      <a:lnTo>
                        <a:pt x="55" y="193"/>
                      </a:lnTo>
                      <a:lnTo>
                        <a:pt x="63" y="198"/>
                      </a:lnTo>
                      <a:lnTo>
                        <a:pt x="71" y="202"/>
                      </a:lnTo>
                      <a:lnTo>
                        <a:pt x="81" y="206"/>
                      </a:lnTo>
                      <a:lnTo>
                        <a:pt x="90" y="208"/>
                      </a:lnTo>
                      <a:lnTo>
                        <a:pt x="100" y="209"/>
                      </a:lnTo>
                      <a:lnTo>
                        <a:pt x="110" y="210"/>
                      </a:lnTo>
                      <a:lnTo>
                        <a:pt x="121" y="209"/>
                      </a:lnTo>
                      <a:lnTo>
                        <a:pt x="131" y="208"/>
                      </a:lnTo>
                      <a:lnTo>
                        <a:pt x="140" y="206"/>
                      </a:lnTo>
                      <a:lnTo>
                        <a:pt x="150" y="202"/>
                      </a:lnTo>
                      <a:lnTo>
                        <a:pt x="158" y="198"/>
                      </a:lnTo>
                      <a:lnTo>
                        <a:pt x="166" y="193"/>
                      </a:lnTo>
                      <a:lnTo>
                        <a:pt x="174" y="188"/>
                      </a:lnTo>
                      <a:lnTo>
                        <a:pt x="181" y="181"/>
                      </a:lnTo>
                      <a:lnTo>
                        <a:pt x="187" y="174"/>
                      </a:lnTo>
                      <a:lnTo>
                        <a:pt x="193" y="166"/>
                      </a:lnTo>
                      <a:lnTo>
                        <a:pt x="198" y="158"/>
                      </a:lnTo>
                      <a:lnTo>
                        <a:pt x="202" y="150"/>
                      </a:lnTo>
                      <a:lnTo>
                        <a:pt x="206" y="140"/>
                      </a:lnTo>
                      <a:lnTo>
                        <a:pt x="208" y="131"/>
                      </a:lnTo>
                      <a:lnTo>
                        <a:pt x="210" y="120"/>
                      </a:lnTo>
                      <a:lnTo>
                        <a:pt x="210" y="111"/>
                      </a:lnTo>
                      <a:lnTo>
                        <a:pt x="210" y="100"/>
                      </a:lnTo>
                      <a:lnTo>
                        <a:pt x="208" y="90"/>
                      </a:lnTo>
                      <a:lnTo>
                        <a:pt x="206" y="81"/>
                      </a:lnTo>
                      <a:lnTo>
                        <a:pt x="202" y="71"/>
                      </a:lnTo>
                      <a:lnTo>
                        <a:pt x="198" y="63"/>
                      </a:lnTo>
                      <a:lnTo>
                        <a:pt x="193" y="55"/>
                      </a:lnTo>
                      <a:lnTo>
                        <a:pt x="187" y="47"/>
                      </a:lnTo>
                      <a:lnTo>
                        <a:pt x="181" y="40"/>
                      </a:lnTo>
                      <a:lnTo>
                        <a:pt x="174" y="34"/>
                      </a:lnTo>
                      <a:lnTo>
                        <a:pt x="166" y="28"/>
                      </a:lnTo>
                      <a:lnTo>
                        <a:pt x="158" y="23"/>
                      </a:lnTo>
                      <a:lnTo>
                        <a:pt x="150" y="19"/>
                      </a:lnTo>
                      <a:lnTo>
                        <a:pt x="140" y="15"/>
                      </a:lnTo>
                      <a:lnTo>
                        <a:pt x="131" y="12"/>
                      </a:lnTo>
                      <a:lnTo>
                        <a:pt x="121" y="11"/>
                      </a:lnTo>
                      <a:lnTo>
                        <a:pt x="110" y="11"/>
                      </a:lnTo>
                      <a:close/>
                    </a:path>
                  </a:pathLst>
                </a:custGeom>
                <a:extLst>
                  <a:ext uri="{91240B29-F687-4F45-9708-019B960494DF}">
                    <a14:hiddenLine xmlns:a14="http://schemas.microsoft.com/office/drawing/2010/main" w="9525">
                      <a:solidFill>
                        <a:srgbClr val="000000"/>
                      </a:solidFill>
                      <a:round/>
                    </a14:hiddenLine>
                  </a:ext>
                </a:extLst>
              </p:spPr>
              <p:style>
                <a:lnRef idx="1">
                  <a:schemeClr val="dk1"/>
                </a:lnRef>
                <a:fillRef idx="2">
                  <a:schemeClr val="dk1"/>
                </a:fillRef>
                <a:effectRef idx="1">
                  <a:schemeClr val="dk1"/>
                </a:effectRef>
                <a:fontRef idx="minor">
                  <a:schemeClr val="dk1"/>
                </a:fontRef>
              </p:style>
              <p:txBody>
                <a:bodyPr/>
                <a:p>
                  <a:endParaRPr lang="zh-CN" altLang="en-US">
                    <a:latin typeface="微软雅黑" panose="020B0503020204020204" charset="-122"/>
                    <a:ea typeface="微软雅黑" panose="020B0503020204020204" charset="-122"/>
                  </a:endParaRPr>
                </a:p>
              </p:txBody>
            </p:sp>
            <p:sp>
              <p:nvSpPr>
                <p:cNvPr id="30" name="Freeform 203"/>
                <p:cNvSpPr>
                  <a:spLocks noChangeArrowheads="1"/>
                </p:cNvSpPr>
                <p:nvPr/>
              </p:nvSpPr>
              <p:spPr bwMode="auto">
                <a:xfrm>
                  <a:off x="15491" y="1738"/>
                  <a:ext cx="140" cy="140"/>
                </a:xfrm>
                <a:custGeom>
                  <a:avLst/>
                  <a:gdLst>
                    <a:gd name="T0" fmla="*/ 24920 w 58"/>
                    <a:gd name="T1" fmla="*/ 27706 h 58"/>
                    <a:gd name="T2" fmla="*/ 0 w 58"/>
                    <a:gd name="T3" fmla="*/ 3362 h 58"/>
                    <a:gd name="T4" fmla="*/ 4347 w 58"/>
                    <a:gd name="T5" fmla="*/ 0 h 58"/>
                    <a:gd name="T6" fmla="*/ 27706 w 58"/>
                    <a:gd name="T7" fmla="*/ 23935 h 58"/>
                    <a:gd name="T8" fmla="*/ 24920 w 58"/>
                    <a:gd name="T9" fmla="*/ 27706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52" y="58"/>
                      </a:moveTo>
                      <a:lnTo>
                        <a:pt x="0" y="7"/>
                      </a:lnTo>
                      <a:lnTo>
                        <a:pt x="9" y="0"/>
                      </a:lnTo>
                      <a:lnTo>
                        <a:pt x="58" y="50"/>
                      </a:lnTo>
                      <a:lnTo>
                        <a:pt x="52" y="58"/>
                      </a:lnTo>
                      <a:close/>
                    </a:path>
                  </a:pathLst>
                </a:custGeom>
                <a:extLst>
                  <a:ext uri="{91240B29-F687-4F45-9708-019B960494DF}">
                    <a14:hiddenLine xmlns:a14="http://schemas.microsoft.com/office/drawing/2010/main" w="9525">
                      <a:solidFill>
                        <a:srgbClr val="000000"/>
                      </a:solidFill>
                      <a:round/>
                    </a14:hiddenLine>
                  </a:ext>
                </a:extLst>
              </p:spPr>
              <p:style>
                <a:lnRef idx="1">
                  <a:schemeClr val="dk1"/>
                </a:lnRef>
                <a:fillRef idx="2">
                  <a:schemeClr val="dk1"/>
                </a:fillRef>
                <a:effectRef idx="1">
                  <a:schemeClr val="dk1"/>
                </a:effectRef>
                <a:fontRef idx="minor">
                  <a:schemeClr val="dk1"/>
                </a:fontRef>
              </p:style>
              <p:txBody>
                <a:bodyPr/>
                <a:p>
                  <a:endParaRPr lang="zh-CN" altLang="en-US">
                    <a:latin typeface="微软雅黑" panose="020B0503020204020204" charset="-122"/>
                    <a:ea typeface="微软雅黑" panose="020B0503020204020204" charset="-122"/>
                  </a:endParaRPr>
                </a:p>
              </p:txBody>
            </p:sp>
          </p:grpSp>
          <p:sp>
            <p:nvSpPr>
              <p:cNvPr id="31" name="正文"/>
              <p:cNvSpPr txBox="1"/>
              <p:nvPr>
                <p:custDataLst>
                  <p:tags r:id="rId2"/>
                </p:custDataLst>
              </p:nvPr>
            </p:nvSpPr>
            <p:spPr>
              <a:xfrm>
                <a:off x="5345" y="3997"/>
                <a:ext cx="1250" cy="695"/>
              </a:xfrm>
              <a:prstGeom prst="rect">
                <a:avLst/>
              </a:prstGeom>
              <a:noFill/>
            </p:spPr>
            <p:txBody>
              <a:bodyPr wrap="square" lIns="0" tIns="0" rIns="0" bIns="0" rtlCol="0" anchor="t" anchorCtr="0">
                <a:normAutofit/>
              </a:bodyPr>
              <a:p>
                <a:pPr indent="0" algn="ctr" fontAlgn="auto">
                  <a:lnSpc>
                    <a:spcPct val="130000"/>
                  </a:lnSpc>
                </a:pPr>
                <a:r>
                  <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信息搜索时间</a:t>
                </a:r>
                <a:r>
                  <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减少80％</a:t>
                </a:r>
                <a:endPar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3" name="正文"/>
              <p:cNvSpPr txBox="1"/>
              <p:nvPr>
                <p:custDataLst>
                  <p:tags r:id="rId3"/>
                </p:custDataLst>
              </p:nvPr>
            </p:nvSpPr>
            <p:spPr>
              <a:xfrm>
                <a:off x="6754" y="4033"/>
                <a:ext cx="1250" cy="695"/>
              </a:xfrm>
              <a:prstGeom prst="rect">
                <a:avLst/>
              </a:prstGeom>
              <a:noFill/>
            </p:spPr>
            <p:txBody>
              <a:bodyPr wrap="square" lIns="0" tIns="0" rIns="0" bIns="0" rtlCol="0" anchor="t" anchorCtr="0">
                <a:normAutofit/>
              </a:bodyPr>
              <a:p>
                <a:pPr indent="0" algn="ctr" fontAlgn="auto">
                  <a:lnSpc>
                    <a:spcPct val="130000"/>
                  </a:lnSpc>
                </a:pPr>
                <a:r>
                  <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数据交换时间</a:t>
                </a:r>
                <a:r>
                  <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减少70％</a:t>
                </a:r>
                <a:endPar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4" name="正文"/>
              <p:cNvSpPr txBox="1"/>
              <p:nvPr>
                <p:custDataLst>
                  <p:tags r:id="rId4"/>
                </p:custDataLst>
              </p:nvPr>
            </p:nvSpPr>
            <p:spPr>
              <a:xfrm>
                <a:off x="8141" y="3988"/>
                <a:ext cx="1338" cy="695"/>
              </a:xfrm>
              <a:prstGeom prst="rect">
                <a:avLst/>
              </a:prstGeom>
              <a:noFill/>
            </p:spPr>
            <p:txBody>
              <a:bodyPr wrap="square" lIns="0" tIns="0" rIns="0" bIns="0" rtlCol="0" anchor="t" anchorCtr="0">
                <a:normAutofit/>
              </a:bodyPr>
              <a:p>
                <a:pPr indent="0" algn="ctr" fontAlgn="auto">
                  <a:lnSpc>
                    <a:spcPct val="130000"/>
                  </a:lnSpc>
                </a:pPr>
                <a:r>
                  <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文件协调效率</a:t>
                </a:r>
                <a:r>
                  <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提高40％</a:t>
                </a:r>
                <a:endPar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49" name="组合 48"/>
            <p:cNvGrpSpPr/>
            <p:nvPr/>
          </p:nvGrpSpPr>
          <p:grpSpPr>
            <a:xfrm>
              <a:off x="2832" y="3276"/>
              <a:ext cx="1393" cy="1459"/>
              <a:chOff x="3125" y="3276"/>
              <a:chExt cx="1543" cy="1502"/>
            </a:xfrm>
          </p:grpSpPr>
          <p:grpSp>
            <p:nvGrpSpPr>
              <p:cNvPr id="51" name="组合 50"/>
              <p:cNvGrpSpPr/>
              <p:nvPr/>
            </p:nvGrpSpPr>
            <p:grpSpPr>
              <a:xfrm>
                <a:off x="3512" y="3276"/>
                <a:ext cx="739" cy="737"/>
                <a:chOff x="8688" y="5113"/>
                <a:chExt cx="739" cy="737"/>
              </a:xfrm>
              <a:solidFill>
                <a:schemeClr val="bg1">
                  <a:lumMod val="65000"/>
                </a:schemeClr>
              </a:solidFill>
            </p:grpSpPr>
            <p:sp>
              <p:nvSpPr>
                <p:cNvPr id="53" name="Freeform 307"/>
                <p:cNvSpPr>
                  <a:spLocks noEditPoints="1" noChangeArrowheads="1"/>
                </p:cNvSpPr>
                <p:nvPr/>
              </p:nvSpPr>
              <p:spPr bwMode="auto">
                <a:xfrm>
                  <a:off x="8984" y="5429"/>
                  <a:ext cx="273" cy="250"/>
                </a:xfrm>
                <a:custGeom>
                  <a:avLst/>
                  <a:gdLst>
                    <a:gd name="T0" fmla="*/ 44024 w 111"/>
                    <a:gd name="T1" fmla="*/ 54199 h 102"/>
                    <a:gd name="T2" fmla="*/ 44024 w 111"/>
                    <a:gd name="T3" fmla="*/ 54199 h 102"/>
                    <a:gd name="T4" fmla="*/ 41388 w 111"/>
                    <a:gd name="T5" fmla="*/ 54199 h 102"/>
                    <a:gd name="T6" fmla="*/ 39888 w 111"/>
                    <a:gd name="T7" fmla="*/ 53772 h 102"/>
                    <a:gd name="T8" fmla="*/ 38714 w 111"/>
                    <a:gd name="T9" fmla="*/ 52005 h 102"/>
                    <a:gd name="T10" fmla="*/ 0 w 111"/>
                    <a:gd name="T11" fmla="*/ 15373 h 102"/>
                    <a:gd name="T12" fmla="*/ 9727 w 111"/>
                    <a:gd name="T13" fmla="*/ 6272 h 102"/>
                    <a:gd name="T14" fmla="*/ 12588 w 111"/>
                    <a:gd name="T15" fmla="*/ 4331 h 102"/>
                    <a:gd name="T16" fmla="*/ 16392 w 111"/>
                    <a:gd name="T17" fmla="*/ 2559 h 102"/>
                    <a:gd name="T18" fmla="*/ 22315 w 111"/>
                    <a:gd name="T19" fmla="*/ 426 h 102"/>
                    <a:gd name="T20" fmla="*/ 24545 w 111"/>
                    <a:gd name="T21" fmla="*/ 0 h 102"/>
                    <a:gd name="T22" fmla="*/ 58215 w 111"/>
                    <a:gd name="T23" fmla="*/ 32980 h 102"/>
                    <a:gd name="T24" fmla="*/ 60011 w 111"/>
                    <a:gd name="T25" fmla="*/ 35544 h 102"/>
                    <a:gd name="T26" fmla="*/ 60367 w 111"/>
                    <a:gd name="T27" fmla="*/ 39270 h 102"/>
                    <a:gd name="T28" fmla="*/ 60011 w 111"/>
                    <a:gd name="T29" fmla="*/ 41390 h 102"/>
                    <a:gd name="T30" fmla="*/ 58838 w 111"/>
                    <a:gd name="T31" fmla="*/ 43596 h 102"/>
                    <a:gd name="T32" fmla="*/ 56686 w 111"/>
                    <a:gd name="T33" fmla="*/ 46159 h 102"/>
                    <a:gd name="T34" fmla="*/ 54452 w 111"/>
                    <a:gd name="T35" fmla="*/ 49441 h 102"/>
                    <a:gd name="T36" fmla="*/ 51845 w 111"/>
                    <a:gd name="T37" fmla="*/ 51561 h 102"/>
                    <a:gd name="T38" fmla="*/ 49583 w 111"/>
                    <a:gd name="T39" fmla="*/ 52725 h 102"/>
                    <a:gd name="T40" fmla="*/ 46880 w 111"/>
                    <a:gd name="T41" fmla="*/ 54199 h 102"/>
                    <a:gd name="T42" fmla="*/ 44024 w 111"/>
                    <a:gd name="T43" fmla="*/ 54199 h 102"/>
                    <a:gd name="T44" fmla="*/ 42922 w 111"/>
                    <a:gd name="T45" fmla="*/ 48395 h 102"/>
                    <a:gd name="T46" fmla="*/ 42922 w 111"/>
                    <a:gd name="T47" fmla="*/ 48395 h 102"/>
                    <a:gd name="T48" fmla="*/ 44024 w 111"/>
                    <a:gd name="T49" fmla="*/ 48395 h 102"/>
                    <a:gd name="T50" fmla="*/ 47352 w 111"/>
                    <a:gd name="T51" fmla="*/ 47926 h 102"/>
                    <a:gd name="T52" fmla="*/ 50018 w 111"/>
                    <a:gd name="T53" fmla="*/ 45115 h 102"/>
                    <a:gd name="T54" fmla="*/ 53351 w 111"/>
                    <a:gd name="T55" fmla="*/ 41390 h 102"/>
                    <a:gd name="T56" fmla="*/ 54452 w 111"/>
                    <a:gd name="T57" fmla="*/ 39270 h 102"/>
                    <a:gd name="T58" fmla="*/ 53823 w 111"/>
                    <a:gd name="T59" fmla="*/ 37679 h 102"/>
                    <a:gd name="T60" fmla="*/ 53823 w 111"/>
                    <a:gd name="T61" fmla="*/ 37311 h 102"/>
                    <a:gd name="T62" fmla="*/ 22315 w 111"/>
                    <a:gd name="T63" fmla="*/ 6272 h 102"/>
                    <a:gd name="T64" fmla="*/ 15741 w 111"/>
                    <a:gd name="T65" fmla="*/ 9100 h 102"/>
                    <a:gd name="T66" fmla="*/ 13507 w 111"/>
                    <a:gd name="T67" fmla="*/ 9569 h 102"/>
                    <a:gd name="T68" fmla="*/ 8197 w 111"/>
                    <a:gd name="T69" fmla="*/ 14946 h 102"/>
                    <a:gd name="T70" fmla="*/ 42922 w 111"/>
                    <a:gd name="T71" fmla="*/ 48395 h 1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1"/>
                    <a:gd name="T109" fmla="*/ 0 h 102"/>
                    <a:gd name="T110" fmla="*/ 111 w 111"/>
                    <a:gd name="T111" fmla="*/ 102 h 1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1" h="102">
                      <a:moveTo>
                        <a:pt x="81" y="102"/>
                      </a:moveTo>
                      <a:lnTo>
                        <a:pt x="81" y="102"/>
                      </a:lnTo>
                      <a:lnTo>
                        <a:pt x="76" y="102"/>
                      </a:lnTo>
                      <a:lnTo>
                        <a:pt x="73" y="101"/>
                      </a:lnTo>
                      <a:lnTo>
                        <a:pt x="71" y="98"/>
                      </a:lnTo>
                      <a:lnTo>
                        <a:pt x="0" y="29"/>
                      </a:lnTo>
                      <a:lnTo>
                        <a:pt x="18" y="12"/>
                      </a:lnTo>
                      <a:lnTo>
                        <a:pt x="23" y="8"/>
                      </a:lnTo>
                      <a:lnTo>
                        <a:pt x="30" y="5"/>
                      </a:lnTo>
                      <a:lnTo>
                        <a:pt x="41" y="1"/>
                      </a:lnTo>
                      <a:lnTo>
                        <a:pt x="45" y="0"/>
                      </a:lnTo>
                      <a:lnTo>
                        <a:pt x="107" y="62"/>
                      </a:lnTo>
                      <a:lnTo>
                        <a:pt x="110" y="67"/>
                      </a:lnTo>
                      <a:lnTo>
                        <a:pt x="111" y="74"/>
                      </a:lnTo>
                      <a:lnTo>
                        <a:pt x="110" y="78"/>
                      </a:lnTo>
                      <a:lnTo>
                        <a:pt x="108" y="82"/>
                      </a:lnTo>
                      <a:lnTo>
                        <a:pt x="104" y="87"/>
                      </a:lnTo>
                      <a:lnTo>
                        <a:pt x="100" y="93"/>
                      </a:lnTo>
                      <a:lnTo>
                        <a:pt x="95" y="97"/>
                      </a:lnTo>
                      <a:lnTo>
                        <a:pt x="91" y="99"/>
                      </a:lnTo>
                      <a:lnTo>
                        <a:pt x="86" y="102"/>
                      </a:lnTo>
                      <a:lnTo>
                        <a:pt x="81" y="102"/>
                      </a:lnTo>
                      <a:close/>
                      <a:moveTo>
                        <a:pt x="79" y="91"/>
                      </a:moveTo>
                      <a:lnTo>
                        <a:pt x="79" y="91"/>
                      </a:lnTo>
                      <a:lnTo>
                        <a:pt x="81" y="91"/>
                      </a:lnTo>
                      <a:lnTo>
                        <a:pt x="87" y="90"/>
                      </a:lnTo>
                      <a:lnTo>
                        <a:pt x="92" y="85"/>
                      </a:lnTo>
                      <a:lnTo>
                        <a:pt x="98" y="78"/>
                      </a:lnTo>
                      <a:lnTo>
                        <a:pt x="100" y="74"/>
                      </a:lnTo>
                      <a:lnTo>
                        <a:pt x="99" y="71"/>
                      </a:lnTo>
                      <a:lnTo>
                        <a:pt x="99" y="70"/>
                      </a:lnTo>
                      <a:lnTo>
                        <a:pt x="41" y="12"/>
                      </a:lnTo>
                      <a:lnTo>
                        <a:pt x="29" y="17"/>
                      </a:lnTo>
                      <a:lnTo>
                        <a:pt x="25" y="18"/>
                      </a:lnTo>
                      <a:lnTo>
                        <a:pt x="15" y="28"/>
                      </a:lnTo>
                      <a:lnTo>
                        <a:pt x="79" y="9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sp>
              <p:nvSpPr>
                <p:cNvPr id="56" name="Freeform 308"/>
                <p:cNvSpPr>
                  <a:spLocks noEditPoints="1" noChangeArrowheads="1"/>
                </p:cNvSpPr>
                <p:nvPr/>
              </p:nvSpPr>
              <p:spPr bwMode="auto">
                <a:xfrm>
                  <a:off x="8688" y="5113"/>
                  <a:ext cx="273" cy="265"/>
                </a:xfrm>
                <a:custGeom>
                  <a:avLst/>
                  <a:gdLst>
                    <a:gd name="T0" fmla="*/ 50952 w 110"/>
                    <a:gd name="T1" fmla="*/ 57822 h 108"/>
                    <a:gd name="T2" fmla="*/ 25530 w 110"/>
                    <a:gd name="T3" fmla="*/ 33788 h 108"/>
                    <a:gd name="T4" fmla="*/ 14494 w 110"/>
                    <a:gd name="T5" fmla="*/ 29430 h 108"/>
                    <a:gd name="T6" fmla="*/ 0 w 110"/>
                    <a:gd name="T7" fmla="*/ 10652 h 108"/>
                    <a:gd name="T8" fmla="*/ 12141 w 110"/>
                    <a:gd name="T9" fmla="*/ 0 h 108"/>
                    <a:gd name="T10" fmla="*/ 32971 w 110"/>
                    <a:gd name="T11" fmla="*/ 12173 h 108"/>
                    <a:gd name="T12" fmla="*/ 37664 w 110"/>
                    <a:gd name="T13" fmla="*/ 22071 h 108"/>
                    <a:gd name="T14" fmla="*/ 63855 w 110"/>
                    <a:gd name="T15" fmla="*/ 46076 h 108"/>
                    <a:gd name="T16" fmla="*/ 62142 w 110"/>
                    <a:gd name="T17" fmla="*/ 48201 h 108"/>
                    <a:gd name="T18" fmla="*/ 57893 w 110"/>
                    <a:gd name="T19" fmla="*/ 51940 h 108"/>
                    <a:gd name="T20" fmla="*/ 57893 w 110"/>
                    <a:gd name="T21" fmla="*/ 52387 h 108"/>
                    <a:gd name="T22" fmla="*/ 50952 w 110"/>
                    <a:gd name="T23" fmla="*/ 57822 h 108"/>
                    <a:gd name="T24" fmla="*/ 17978 w 110"/>
                    <a:gd name="T25" fmla="*/ 25082 h 108"/>
                    <a:gd name="T26" fmla="*/ 28524 w 110"/>
                    <a:gd name="T27" fmla="*/ 29430 h 108"/>
                    <a:gd name="T28" fmla="*/ 50952 w 110"/>
                    <a:gd name="T29" fmla="*/ 50416 h 108"/>
                    <a:gd name="T30" fmla="*/ 53945 w 110"/>
                    <a:gd name="T31" fmla="*/ 47599 h 108"/>
                    <a:gd name="T32" fmla="*/ 55171 w 110"/>
                    <a:gd name="T33" fmla="*/ 46503 h 108"/>
                    <a:gd name="T34" fmla="*/ 32467 w 110"/>
                    <a:gd name="T35" fmla="*/ 25811 h 108"/>
                    <a:gd name="T36" fmla="*/ 27774 w 110"/>
                    <a:gd name="T37" fmla="*/ 15478 h 108"/>
                    <a:gd name="T38" fmla="*/ 12903 w 110"/>
                    <a:gd name="T39" fmla="*/ 7032 h 108"/>
                    <a:gd name="T40" fmla="*/ 8654 w 110"/>
                    <a:gd name="T41" fmla="*/ 11373 h 108"/>
                    <a:gd name="T42" fmla="*/ 17978 w 110"/>
                    <a:gd name="T43" fmla="*/ 25082 h 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0"/>
                    <a:gd name="T67" fmla="*/ 0 h 108"/>
                    <a:gd name="T68" fmla="*/ 110 w 110"/>
                    <a:gd name="T69" fmla="*/ 108 h 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0" h="108">
                      <a:moveTo>
                        <a:pt x="88" y="108"/>
                      </a:moveTo>
                      <a:lnTo>
                        <a:pt x="44" y="63"/>
                      </a:lnTo>
                      <a:lnTo>
                        <a:pt x="25" y="55"/>
                      </a:lnTo>
                      <a:lnTo>
                        <a:pt x="0" y="20"/>
                      </a:lnTo>
                      <a:lnTo>
                        <a:pt x="21" y="0"/>
                      </a:lnTo>
                      <a:lnTo>
                        <a:pt x="57" y="23"/>
                      </a:lnTo>
                      <a:lnTo>
                        <a:pt x="65" y="41"/>
                      </a:lnTo>
                      <a:lnTo>
                        <a:pt x="110" y="86"/>
                      </a:lnTo>
                      <a:lnTo>
                        <a:pt x="107" y="90"/>
                      </a:lnTo>
                      <a:lnTo>
                        <a:pt x="100" y="97"/>
                      </a:lnTo>
                      <a:lnTo>
                        <a:pt x="100" y="98"/>
                      </a:lnTo>
                      <a:lnTo>
                        <a:pt x="88" y="108"/>
                      </a:lnTo>
                      <a:close/>
                      <a:moveTo>
                        <a:pt x="31" y="47"/>
                      </a:moveTo>
                      <a:lnTo>
                        <a:pt x="49" y="55"/>
                      </a:lnTo>
                      <a:lnTo>
                        <a:pt x="88" y="94"/>
                      </a:lnTo>
                      <a:lnTo>
                        <a:pt x="93" y="89"/>
                      </a:lnTo>
                      <a:lnTo>
                        <a:pt x="95" y="87"/>
                      </a:lnTo>
                      <a:lnTo>
                        <a:pt x="56" y="48"/>
                      </a:lnTo>
                      <a:lnTo>
                        <a:pt x="48" y="29"/>
                      </a:lnTo>
                      <a:lnTo>
                        <a:pt x="22" y="13"/>
                      </a:lnTo>
                      <a:lnTo>
                        <a:pt x="15" y="21"/>
                      </a:lnTo>
                      <a:lnTo>
                        <a:pt x="3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sp>
              <p:nvSpPr>
                <p:cNvPr id="57" name="Freeform 309"/>
                <p:cNvSpPr>
                  <a:spLocks noEditPoints="1" noChangeArrowheads="1"/>
                </p:cNvSpPr>
                <p:nvPr/>
              </p:nvSpPr>
              <p:spPr bwMode="auto">
                <a:xfrm>
                  <a:off x="8725" y="5150"/>
                  <a:ext cx="502" cy="500"/>
                </a:xfrm>
                <a:custGeom>
                  <a:avLst/>
                  <a:gdLst>
                    <a:gd name="T0" fmla="*/ 90321 w 205"/>
                    <a:gd name="T1" fmla="*/ 3350 h 203"/>
                    <a:gd name="T2" fmla="*/ 81265 w 205"/>
                    <a:gd name="T3" fmla="*/ 10520 h 203"/>
                    <a:gd name="T4" fmla="*/ 80222 w 205"/>
                    <a:gd name="T5" fmla="*/ 18140 h 203"/>
                    <a:gd name="T6" fmla="*/ 86009 w 205"/>
                    <a:gd name="T7" fmla="*/ 32352 h 203"/>
                    <a:gd name="T8" fmla="*/ 101365 w 205"/>
                    <a:gd name="T9" fmla="*/ 27451 h 203"/>
                    <a:gd name="T10" fmla="*/ 91411 w 205"/>
                    <a:gd name="T11" fmla="*/ 37249 h 203"/>
                    <a:gd name="T12" fmla="*/ 93348 w 205"/>
                    <a:gd name="T13" fmla="*/ 50687 h 203"/>
                    <a:gd name="T14" fmla="*/ 65517 w 205"/>
                    <a:gd name="T15" fmla="*/ 57202 h 203"/>
                    <a:gd name="T16" fmla="*/ 18589 w 205"/>
                    <a:gd name="T17" fmla="*/ 105596 h 203"/>
                    <a:gd name="T18" fmla="*/ 10997 w 205"/>
                    <a:gd name="T19" fmla="*/ 108975 h 203"/>
                    <a:gd name="T20" fmla="*/ 3700 w 205"/>
                    <a:gd name="T21" fmla="*/ 103340 h 203"/>
                    <a:gd name="T22" fmla="*/ 2554 w 205"/>
                    <a:gd name="T23" fmla="*/ 96719 h 203"/>
                    <a:gd name="T24" fmla="*/ 51775 w 205"/>
                    <a:gd name="T25" fmla="*/ 52670 h 203"/>
                    <a:gd name="T26" fmla="*/ 57608 w 205"/>
                    <a:gd name="T27" fmla="*/ 43978 h 203"/>
                    <a:gd name="T28" fmla="*/ 65517 w 205"/>
                    <a:gd name="T29" fmla="*/ 25207 h 203"/>
                    <a:gd name="T30" fmla="*/ 70260 w 205"/>
                    <a:gd name="T31" fmla="*/ 7621 h 203"/>
                    <a:gd name="T32" fmla="*/ 81265 w 205"/>
                    <a:gd name="T33" fmla="*/ 3350 h 203"/>
                    <a:gd name="T34" fmla="*/ 12041 w 205"/>
                    <a:gd name="T35" fmla="*/ 105596 h 203"/>
                    <a:gd name="T36" fmla="*/ 16826 w 205"/>
                    <a:gd name="T37" fmla="*/ 103340 h 203"/>
                    <a:gd name="T38" fmla="*/ 18912 w 205"/>
                    <a:gd name="T39" fmla="*/ 95106 h 203"/>
                    <a:gd name="T40" fmla="*/ 12041 w 205"/>
                    <a:gd name="T41" fmla="*/ 90653 h 203"/>
                    <a:gd name="T42" fmla="*/ 5828 w 205"/>
                    <a:gd name="T43" fmla="*/ 95106 h 203"/>
                    <a:gd name="T44" fmla="*/ 6871 w 205"/>
                    <a:gd name="T45" fmla="*/ 103340 h 203"/>
                    <a:gd name="T46" fmla="*/ 85578 w 205"/>
                    <a:gd name="T47" fmla="*/ 0 h 203"/>
                    <a:gd name="T48" fmla="*/ 75004 w 205"/>
                    <a:gd name="T49" fmla="*/ 1542 h 203"/>
                    <a:gd name="T50" fmla="*/ 65943 w 205"/>
                    <a:gd name="T51" fmla="*/ 9786 h 203"/>
                    <a:gd name="T52" fmla="*/ 59072 w 205"/>
                    <a:gd name="T53" fmla="*/ 34635 h 203"/>
                    <a:gd name="T54" fmla="*/ 49590 w 205"/>
                    <a:gd name="T55" fmla="*/ 50687 h 203"/>
                    <a:gd name="T56" fmla="*/ 426 w 205"/>
                    <a:gd name="T57" fmla="*/ 95106 h 203"/>
                    <a:gd name="T58" fmla="*/ 1511 w 205"/>
                    <a:gd name="T59" fmla="*/ 104522 h 203"/>
                    <a:gd name="T60" fmla="*/ 8017 w 205"/>
                    <a:gd name="T61" fmla="*/ 110049 h 203"/>
                    <a:gd name="T62" fmla="*/ 14889 w 205"/>
                    <a:gd name="T63" fmla="*/ 111219 h 203"/>
                    <a:gd name="T64" fmla="*/ 61207 w 205"/>
                    <a:gd name="T65" fmla="*/ 63190 h 203"/>
                    <a:gd name="T66" fmla="*/ 75479 w 205"/>
                    <a:gd name="T67" fmla="*/ 57202 h 203"/>
                    <a:gd name="T68" fmla="*/ 97665 w 205"/>
                    <a:gd name="T69" fmla="*/ 52670 h 203"/>
                    <a:gd name="T70" fmla="*/ 99854 w 205"/>
                    <a:gd name="T71" fmla="*/ 34635 h 203"/>
                    <a:gd name="T72" fmla="*/ 107768 w 205"/>
                    <a:gd name="T73" fmla="*/ 21010 h 203"/>
                    <a:gd name="T74" fmla="*/ 83467 w 205"/>
                    <a:gd name="T75" fmla="*/ 18140 h 203"/>
                    <a:gd name="T76" fmla="*/ 96580 w 205"/>
                    <a:gd name="T77" fmla="*/ 2717 h 203"/>
                    <a:gd name="T78" fmla="*/ 12041 w 205"/>
                    <a:gd name="T79" fmla="*/ 102909 h 203"/>
                    <a:gd name="T80" fmla="*/ 9060 w 205"/>
                    <a:gd name="T81" fmla="*/ 101172 h 203"/>
                    <a:gd name="T82" fmla="*/ 8443 w 205"/>
                    <a:gd name="T83" fmla="*/ 96719 h 203"/>
                    <a:gd name="T84" fmla="*/ 12041 w 205"/>
                    <a:gd name="T85" fmla="*/ 94002 h 203"/>
                    <a:gd name="T86" fmla="*/ 16358 w 205"/>
                    <a:gd name="T87" fmla="*/ 96719 h 203"/>
                    <a:gd name="T88" fmla="*/ 15758 w 205"/>
                    <a:gd name="T89" fmla="*/ 101172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5"/>
                    <a:gd name="T136" fmla="*/ 0 h 203"/>
                    <a:gd name="T137" fmla="*/ 205 w 205"/>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5" h="203">
                      <a:moveTo>
                        <a:pt x="162" y="6"/>
                      </a:moveTo>
                      <a:lnTo>
                        <a:pt x="162" y="6"/>
                      </a:lnTo>
                      <a:lnTo>
                        <a:pt x="171" y="6"/>
                      </a:lnTo>
                      <a:lnTo>
                        <a:pt x="179" y="9"/>
                      </a:lnTo>
                      <a:lnTo>
                        <a:pt x="156" y="18"/>
                      </a:lnTo>
                      <a:lnTo>
                        <a:pt x="154" y="19"/>
                      </a:lnTo>
                      <a:lnTo>
                        <a:pt x="154" y="22"/>
                      </a:lnTo>
                      <a:lnTo>
                        <a:pt x="152" y="32"/>
                      </a:lnTo>
                      <a:lnTo>
                        <a:pt x="152" y="33"/>
                      </a:lnTo>
                      <a:lnTo>
                        <a:pt x="152" y="34"/>
                      </a:lnTo>
                      <a:lnTo>
                        <a:pt x="160" y="53"/>
                      </a:lnTo>
                      <a:lnTo>
                        <a:pt x="163" y="59"/>
                      </a:lnTo>
                      <a:lnTo>
                        <a:pt x="167" y="56"/>
                      </a:lnTo>
                      <a:lnTo>
                        <a:pt x="196" y="44"/>
                      </a:lnTo>
                      <a:lnTo>
                        <a:pt x="192" y="50"/>
                      </a:lnTo>
                      <a:lnTo>
                        <a:pt x="186" y="57"/>
                      </a:lnTo>
                      <a:lnTo>
                        <a:pt x="179" y="64"/>
                      </a:lnTo>
                      <a:lnTo>
                        <a:pt x="173" y="68"/>
                      </a:lnTo>
                      <a:lnTo>
                        <a:pt x="169" y="71"/>
                      </a:lnTo>
                      <a:lnTo>
                        <a:pt x="170" y="76"/>
                      </a:lnTo>
                      <a:lnTo>
                        <a:pt x="177" y="92"/>
                      </a:lnTo>
                      <a:lnTo>
                        <a:pt x="160" y="94"/>
                      </a:lnTo>
                      <a:lnTo>
                        <a:pt x="142" y="99"/>
                      </a:lnTo>
                      <a:lnTo>
                        <a:pt x="124" y="104"/>
                      </a:lnTo>
                      <a:lnTo>
                        <a:pt x="117" y="108"/>
                      </a:lnTo>
                      <a:lnTo>
                        <a:pt x="112" y="113"/>
                      </a:lnTo>
                      <a:lnTo>
                        <a:pt x="35" y="192"/>
                      </a:lnTo>
                      <a:lnTo>
                        <a:pt x="31" y="195"/>
                      </a:lnTo>
                      <a:lnTo>
                        <a:pt x="27" y="196"/>
                      </a:lnTo>
                      <a:lnTo>
                        <a:pt x="21" y="198"/>
                      </a:lnTo>
                      <a:lnTo>
                        <a:pt x="16" y="196"/>
                      </a:lnTo>
                      <a:lnTo>
                        <a:pt x="11" y="192"/>
                      </a:lnTo>
                      <a:lnTo>
                        <a:pt x="7" y="188"/>
                      </a:lnTo>
                      <a:lnTo>
                        <a:pt x="5" y="184"/>
                      </a:lnTo>
                      <a:lnTo>
                        <a:pt x="5" y="180"/>
                      </a:lnTo>
                      <a:lnTo>
                        <a:pt x="5" y="176"/>
                      </a:lnTo>
                      <a:lnTo>
                        <a:pt x="8" y="171"/>
                      </a:lnTo>
                      <a:lnTo>
                        <a:pt x="11" y="167"/>
                      </a:lnTo>
                      <a:lnTo>
                        <a:pt x="98" y="96"/>
                      </a:lnTo>
                      <a:lnTo>
                        <a:pt x="98" y="95"/>
                      </a:lnTo>
                      <a:lnTo>
                        <a:pt x="105" y="88"/>
                      </a:lnTo>
                      <a:lnTo>
                        <a:pt x="109" y="80"/>
                      </a:lnTo>
                      <a:lnTo>
                        <a:pt x="115" y="72"/>
                      </a:lnTo>
                      <a:lnTo>
                        <a:pt x="119" y="64"/>
                      </a:lnTo>
                      <a:lnTo>
                        <a:pt x="124" y="46"/>
                      </a:lnTo>
                      <a:lnTo>
                        <a:pt x="128" y="32"/>
                      </a:lnTo>
                      <a:lnTo>
                        <a:pt x="131" y="21"/>
                      </a:lnTo>
                      <a:lnTo>
                        <a:pt x="133" y="14"/>
                      </a:lnTo>
                      <a:lnTo>
                        <a:pt x="136" y="11"/>
                      </a:lnTo>
                      <a:lnTo>
                        <a:pt x="143" y="9"/>
                      </a:lnTo>
                      <a:lnTo>
                        <a:pt x="154" y="6"/>
                      </a:lnTo>
                      <a:lnTo>
                        <a:pt x="155" y="6"/>
                      </a:lnTo>
                      <a:lnTo>
                        <a:pt x="162" y="6"/>
                      </a:lnTo>
                      <a:close/>
                      <a:moveTo>
                        <a:pt x="23" y="192"/>
                      </a:moveTo>
                      <a:lnTo>
                        <a:pt x="23" y="192"/>
                      </a:lnTo>
                      <a:lnTo>
                        <a:pt x="28" y="192"/>
                      </a:lnTo>
                      <a:lnTo>
                        <a:pt x="32" y="188"/>
                      </a:lnTo>
                      <a:lnTo>
                        <a:pt x="36" y="184"/>
                      </a:lnTo>
                      <a:lnTo>
                        <a:pt x="36" y="179"/>
                      </a:lnTo>
                      <a:lnTo>
                        <a:pt x="36" y="173"/>
                      </a:lnTo>
                      <a:lnTo>
                        <a:pt x="32" y="169"/>
                      </a:lnTo>
                      <a:lnTo>
                        <a:pt x="28" y="167"/>
                      </a:lnTo>
                      <a:lnTo>
                        <a:pt x="23" y="165"/>
                      </a:lnTo>
                      <a:lnTo>
                        <a:pt x="17" y="167"/>
                      </a:lnTo>
                      <a:lnTo>
                        <a:pt x="13" y="169"/>
                      </a:lnTo>
                      <a:lnTo>
                        <a:pt x="11" y="173"/>
                      </a:lnTo>
                      <a:lnTo>
                        <a:pt x="9" y="179"/>
                      </a:lnTo>
                      <a:lnTo>
                        <a:pt x="11" y="184"/>
                      </a:lnTo>
                      <a:lnTo>
                        <a:pt x="13" y="188"/>
                      </a:lnTo>
                      <a:lnTo>
                        <a:pt x="17" y="192"/>
                      </a:lnTo>
                      <a:lnTo>
                        <a:pt x="23" y="192"/>
                      </a:lnTo>
                      <a:close/>
                      <a:moveTo>
                        <a:pt x="162" y="0"/>
                      </a:moveTo>
                      <a:lnTo>
                        <a:pt x="162" y="0"/>
                      </a:lnTo>
                      <a:lnTo>
                        <a:pt x="154" y="0"/>
                      </a:lnTo>
                      <a:lnTo>
                        <a:pt x="142" y="3"/>
                      </a:lnTo>
                      <a:lnTo>
                        <a:pt x="133" y="6"/>
                      </a:lnTo>
                      <a:lnTo>
                        <a:pt x="129" y="11"/>
                      </a:lnTo>
                      <a:lnTo>
                        <a:pt x="125" y="18"/>
                      </a:lnTo>
                      <a:lnTo>
                        <a:pt x="121" y="33"/>
                      </a:lnTo>
                      <a:lnTo>
                        <a:pt x="116" y="52"/>
                      </a:lnTo>
                      <a:lnTo>
                        <a:pt x="112" y="63"/>
                      </a:lnTo>
                      <a:lnTo>
                        <a:pt x="108" y="73"/>
                      </a:lnTo>
                      <a:lnTo>
                        <a:pt x="102" y="83"/>
                      </a:lnTo>
                      <a:lnTo>
                        <a:pt x="94" y="92"/>
                      </a:lnTo>
                      <a:lnTo>
                        <a:pt x="7" y="163"/>
                      </a:lnTo>
                      <a:lnTo>
                        <a:pt x="4" y="167"/>
                      </a:lnTo>
                      <a:lnTo>
                        <a:pt x="1" y="173"/>
                      </a:lnTo>
                      <a:lnTo>
                        <a:pt x="0" y="179"/>
                      </a:lnTo>
                      <a:lnTo>
                        <a:pt x="0" y="184"/>
                      </a:lnTo>
                      <a:lnTo>
                        <a:pt x="3" y="190"/>
                      </a:lnTo>
                      <a:lnTo>
                        <a:pt x="7" y="196"/>
                      </a:lnTo>
                      <a:lnTo>
                        <a:pt x="11" y="199"/>
                      </a:lnTo>
                      <a:lnTo>
                        <a:pt x="15" y="200"/>
                      </a:lnTo>
                      <a:lnTo>
                        <a:pt x="17" y="202"/>
                      </a:lnTo>
                      <a:lnTo>
                        <a:pt x="21" y="203"/>
                      </a:lnTo>
                      <a:lnTo>
                        <a:pt x="28" y="202"/>
                      </a:lnTo>
                      <a:lnTo>
                        <a:pt x="34" y="199"/>
                      </a:lnTo>
                      <a:lnTo>
                        <a:pt x="39" y="196"/>
                      </a:lnTo>
                      <a:lnTo>
                        <a:pt x="116" y="115"/>
                      </a:lnTo>
                      <a:lnTo>
                        <a:pt x="121" y="111"/>
                      </a:lnTo>
                      <a:lnTo>
                        <a:pt x="131" y="107"/>
                      </a:lnTo>
                      <a:lnTo>
                        <a:pt x="143" y="104"/>
                      </a:lnTo>
                      <a:lnTo>
                        <a:pt x="155" y="102"/>
                      </a:lnTo>
                      <a:lnTo>
                        <a:pt x="175" y="98"/>
                      </a:lnTo>
                      <a:lnTo>
                        <a:pt x="185" y="96"/>
                      </a:lnTo>
                      <a:lnTo>
                        <a:pt x="175" y="73"/>
                      </a:lnTo>
                      <a:lnTo>
                        <a:pt x="182" y="68"/>
                      </a:lnTo>
                      <a:lnTo>
                        <a:pt x="189" y="63"/>
                      </a:lnTo>
                      <a:lnTo>
                        <a:pt x="194" y="56"/>
                      </a:lnTo>
                      <a:lnTo>
                        <a:pt x="198" y="49"/>
                      </a:lnTo>
                      <a:lnTo>
                        <a:pt x="204" y="38"/>
                      </a:lnTo>
                      <a:lnTo>
                        <a:pt x="205" y="34"/>
                      </a:lnTo>
                      <a:lnTo>
                        <a:pt x="166" y="50"/>
                      </a:lnTo>
                      <a:lnTo>
                        <a:pt x="158" y="33"/>
                      </a:lnTo>
                      <a:lnTo>
                        <a:pt x="159" y="23"/>
                      </a:lnTo>
                      <a:lnTo>
                        <a:pt x="192" y="9"/>
                      </a:lnTo>
                      <a:lnTo>
                        <a:pt x="183" y="5"/>
                      </a:lnTo>
                      <a:lnTo>
                        <a:pt x="174" y="0"/>
                      </a:lnTo>
                      <a:lnTo>
                        <a:pt x="162" y="0"/>
                      </a:lnTo>
                      <a:close/>
                      <a:moveTo>
                        <a:pt x="23" y="187"/>
                      </a:moveTo>
                      <a:lnTo>
                        <a:pt x="23" y="187"/>
                      </a:lnTo>
                      <a:lnTo>
                        <a:pt x="20" y="187"/>
                      </a:lnTo>
                      <a:lnTo>
                        <a:pt x="17" y="184"/>
                      </a:lnTo>
                      <a:lnTo>
                        <a:pt x="16" y="181"/>
                      </a:lnTo>
                      <a:lnTo>
                        <a:pt x="15" y="179"/>
                      </a:lnTo>
                      <a:lnTo>
                        <a:pt x="16" y="176"/>
                      </a:lnTo>
                      <a:lnTo>
                        <a:pt x="17" y="173"/>
                      </a:lnTo>
                      <a:lnTo>
                        <a:pt x="20" y="171"/>
                      </a:lnTo>
                      <a:lnTo>
                        <a:pt x="23" y="171"/>
                      </a:lnTo>
                      <a:lnTo>
                        <a:pt x="27" y="171"/>
                      </a:lnTo>
                      <a:lnTo>
                        <a:pt x="30" y="173"/>
                      </a:lnTo>
                      <a:lnTo>
                        <a:pt x="31" y="176"/>
                      </a:lnTo>
                      <a:lnTo>
                        <a:pt x="31" y="179"/>
                      </a:lnTo>
                      <a:lnTo>
                        <a:pt x="31" y="181"/>
                      </a:lnTo>
                      <a:lnTo>
                        <a:pt x="30" y="184"/>
                      </a:lnTo>
                      <a:lnTo>
                        <a:pt x="27" y="187"/>
                      </a:lnTo>
                      <a:lnTo>
                        <a:pt x="23" y="1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sp>
              <p:nvSpPr>
                <p:cNvPr id="58" name="Freeform 310"/>
                <p:cNvSpPr>
                  <a:spLocks noChangeArrowheads="1"/>
                </p:cNvSpPr>
                <p:nvPr/>
              </p:nvSpPr>
              <p:spPr bwMode="auto">
                <a:xfrm>
                  <a:off x="8740" y="5165"/>
                  <a:ext cx="465" cy="471"/>
                </a:xfrm>
                <a:custGeom>
                  <a:avLst/>
                  <a:gdLst>
                    <a:gd name="T0" fmla="*/ 79534 w 191"/>
                    <a:gd name="T1" fmla="*/ 0 h 192"/>
                    <a:gd name="T2" fmla="*/ 79534 w 191"/>
                    <a:gd name="T3" fmla="*/ 0 h 192"/>
                    <a:gd name="T4" fmla="*/ 84170 w 191"/>
                    <a:gd name="T5" fmla="*/ 0 h 192"/>
                    <a:gd name="T6" fmla="*/ 88255 w 191"/>
                    <a:gd name="T7" fmla="*/ 1523 h 192"/>
                    <a:gd name="T8" fmla="*/ 76618 w 191"/>
                    <a:gd name="T9" fmla="*/ 6300 h 192"/>
                    <a:gd name="T10" fmla="*/ 75600 w 191"/>
                    <a:gd name="T11" fmla="*/ 7028 h 192"/>
                    <a:gd name="T12" fmla="*/ 75600 w 191"/>
                    <a:gd name="T13" fmla="*/ 8544 h 192"/>
                    <a:gd name="T14" fmla="*/ 74585 w 191"/>
                    <a:gd name="T15" fmla="*/ 13936 h 192"/>
                    <a:gd name="T16" fmla="*/ 74585 w 191"/>
                    <a:gd name="T17" fmla="*/ 14378 h 192"/>
                    <a:gd name="T18" fmla="*/ 74585 w 191"/>
                    <a:gd name="T19" fmla="*/ 15025 h 192"/>
                    <a:gd name="T20" fmla="*/ 78510 w 191"/>
                    <a:gd name="T21" fmla="*/ 25064 h 192"/>
                    <a:gd name="T22" fmla="*/ 80129 w 191"/>
                    <a:gd name="T23" fmla="*/ 28356 h 192"/>
                    <a:gd name="T24" fmla="*/ 82030 w 191"/>
                    <a:gd name="T25" fmla="*/ 26840 h 192"/>
                    <a:gd name="T26" fmla="*/ 96825 w 191"/>
                    <a:gd name="T27" fmla="*/ 20238 h 192"/>
                    <a:gd name="T28" fmla="*/ 94743 w 191"/>
                    <a:gd name="T29" fmla="*/ 23548 h 192"/>
                    <a:gd name="T30" fmla="*/ 91858 w 191"/>
                    <a:gd name="T31" fmla="*/ 27266 h 192"/>
                    <a:gd name="T32" fmla="*/ 88255 w 191"/>
                    <a:gd name="T33" fmla="*/ 30927 h 192"/>
                    <a:gd name="T34" fmla="*/ 85195 w 191"/>
                    <a:gd name="T35" fmla="*/ 33139 h 192"/>
                    <a:gd name="T36" fmla="*/ 83045 w 191"/>
                    <a:gd name="T37" fmla="*/ 34663 h 192"/>
                    <a:gd name="T38" fmla="*/ 83719 w 191"/>
                    <a:gd name="T39" fmla="*/ 37479 h 192"/>
                    <a:gd name="T40" fmla="*/ 87228 w 191"/>
                    <a:gd name="T41" fmla="*/ 46030 h 192"/>
                    <a:gd name="T42" fmla="*/ 78510 w 191"/>
                    <a:gd name="T43" fmla="*/ 47078 h 192"/>
                    <a:gd name="T44" fmla="*/ 69524 w 191"/>
                    <a:gd name="T45" fmla="*/ 49646 h 192"/>
                    <a:gd name="T46" fmla="*/ 60392 w 191"/>
                    <a:gd name="T47" fmla="*/ 52330 h 192"/>
                    <a:gd name="T48" fmla="*/ 56881 w 191"/>
                    <a:gd name="T49" fmla="*/ 54474 h 192"/>
                    <a:gd name="T50" fmla="*/ 54137 w 191"/>
                    <a:gd name="T51" fmla="*/ 57116 h 192"/>
                    <a:gd name="T52" fmla="*/ 15209 w 191"/>
                    <a:gd name="T53" fmla="*/ 99408 h 192"/>
                    <a:gd name="T54" fmla="*/ 13076 w 191"/>
                    <a:gd name="T55" fmla="*/ 101106 h 192"/>
                    <a:gd name="T56" fmla="*/ 11214 w 191"/>
                    <a:gd name="T57" fmla="*/ 101550 h 192"/>
                    <a:gd name="T58" fmla="*/ 8107 w 191"/>
                    <a:gd name="T59" fmla="*/ 102597 h 192"/>
                    <a:gd name="T60" fmla="*/ 5655 w 191"/>
                    <a:gd name="T61" fmla="*/ 101550 h 192"/>
                    <a:gd name="T62" fmla="*/ 3160 w 191"/>
                    <a:gd name="T63" fmla="*/ 99408 h 192"/>
                    <a:gd name="T64" fmla="*/ 1025 w 191"/>
                    <a:gd name="T65" fmla="*/ 97193 h 192"/>
                    <a:gd name="T66" fmla="*/ 0 w 191"/>
                    <a:gd name="T67" fmla="*/ 95250 h 192"/>
                    <a:gd name="T68" fmla="*/ 0 w 191"/>
                    <a:gd name="T69" fmla="*/ 93005 h 192"/>
                    <a:gd name="T70" fmla="*/ 0 w 191"/>
                    <a:gd name="T71" fmla="*/ 90893 h 192"/>
                    <a:gd name="T72" fmla="*/ 1441 w 191"/>
                    <a:gd name="T73" fmla="*/ 88293 h 192"/>
                    <a:gd name="T74" fmla="*/ 3160 w 191"/>
                    <a:gd name="T75" fmla="*/ 86080 h 192"/>
                    <a:gd name="T76" fmla="*/ 47043 w 191"/>
                    <a:gd name="T77" fmla="*/ 48172 h 192"/>
                    <a:gd name="T78" fmla="*/ 47043 w 191"/>
                    <a:gd name="T79" fmla="*/ 47522 h 192"/>
                    <a:gd name="T80" fmla="*/ 50617 w 191"/>
                    <a:gd name="T81" fmla="*/ 43786 h 192"/>
                    <a:gd name="T82" fmla="*/ 52698 w 191"/>
                    <a:gd name="T83" fmla="*/ 39620 h 192"/>
                    <a:gd name="T84" fmla="*/ 55756 w 191"/>
                    <a:gd name="T85" fmla="*/ 35271 h 192"/>
                    <a:gd name="T86" fmla="*/ 57889 w 191"/>
                    <a:gd name="T87" fmla="*/ 30927 h 192"/>
                    <a:gd name="T88" fmla="*/ 60392 w 191"/>
                    <a:gd name="T89" fmla="*/ 21332 h 192"/>
                    <a:gd name="T90" fmla="*/ 62252 w 191"/>
                    <a:gd name="T91" fmla="*/ 13936 h 192"/>
                    <a:gd name="T92" fmla="*/ 63895 w 191"/>
                    <a:gd name="T93" fmla="*/ 8076 h 192"/>
                    <a:gd name="T94" fmla="*/ 64990 w 191"/>
                    <a:gd name="T95" fmla="*/ 4340 h 192"/>
                    <a:gd name="T96" fmla="*/ 66466 w 191"/>
                    <a:gd name="T97" fmla="*/ 2568 h 192"/>
                    <a:gd name="T98" fmla="*/ 69940 w 191"/>
                    <a:gd name="T99" fmla="*/ 1523 h 192"/>
                    <a:gd name="T100" fmla="*/ 75600 w 191"/>
                    <a:gd name="T101" fmla="*/ 0 h 192"/>
                    <a:gd name="T102" fmla="*/ 76014 w 191"/>
                    <a:gd name="T103" fmla="*/ 0 h 192"/>
                    <a:gd name="T104" fmla="*/ 79534 w 191"/>
                    <a:gd name="T105" fmla="*/ 0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192"/>
                    <a:gd name="T161" fmla="*/ 191 w 191"/>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192">
                      <a:moveTo>
                        <a:pt x="157" y="0"/>
                      </a:moveTo>
                      <a:lnTo>
                        <a:pt x="157" y="0"/>
                      </a:lnTo>
                      <a:lnTo>
                        <a:pt x="166" y="0"/>
                      </a:lnTo>
                      <a:lnTo>
                        <a:pt x="174" y="3"/>
                      </a:lnTo>
                      <a:lnTo>
                        <a:pt x="151" y="12"/>
                      </a:lnTo>
                      <a:lnTo>
                        <a:pt x="149" y="13"/>
                      </a:lnTo>
                      <a:lnTo>
                        <a:pt x="149" y="16"/>
                      </a:lnTo>
                      <a:lnTo>
                        <a:pt x="147" y="26"/>
                      </a:lnTo>
                      <a:lnTo>
                        <a:pt x="147" y="27"/>
                      </a:lnTo>
                      <a:lnTo>
                        <a:pt x="147" y="28"/>
                      </a:lnTo>
                      <a:lnTo>
                        <a:pt x="155" y="47"/>
                      </a:lnTo>
                      <a:lnTo>
                        <a:pt x="158" y="53"/>
                      </a:lnTo>
                      <a:lnTo>
                        <a:pt x="162" y="50"/>
                      </a:lnTo>
                      <a:lnTo>
                        <a:pt x="191" y="38"/>
                      </a:lnTo>
                      <a:lnTo>
                        <a:pt x="187" y="44"/>
                      </a:lnTo>
                      <a:lnTo>
                        <a:pt x="181" y="51"/>
                      </a:lnTo>
                      <a:lnTo>
                        <a:pt x="174" y="58"/>
                      </a:lnTo>
                      <a:lnTo>
                        <a:pt x="168" y="62"/>
                      </a:lnTo>
                      <a:lnTo>
                        <a:pt x="164" y="65"/>
                      </a:lnTo>
                      <a:lnTo>
                        <a:pt x="165" y="70"/>
                      </a:lnTo>
                      <a:lnTo>
                        <a:pt x="172" y="86"/>
                      </a:lnTo>
                      <a:lnTo>
                        <a:pt x="155" y="88"/>
                      </a:lnTo>
                      <a:lnTo>
                        <a:pt x="137" y="93"/>
                      </a:lnTo>
                      <a:lnTo>
                        <a:pt x="119" y="98"/>
                      </a:lnTo>
                      <a:lnTo>
                        <a:pt x="112" y="102"/>
                      </a:lnTo>
                      <a:lnTo>
                        <a:pt x="107" y="107"/>
                      </a:lnTo>
                      <a:lnTo>
                        <a:pt x="30" y="186"/>
                      </a:lnTo>
                      <a:lnTo>
                        <a:pt x="26" y="189"/>
                      </a:lnTo>
                      <a:lnTo>
                        <a:pt x="22" y="190"/>
                      </a:lnTo>
                      <a:lnTo>
                        <a:pt x="16" y="192"/>
                      </a:lnTo>
                      <a:lnTo>
                        <a:pt x="11" y="190"/>
                      </a:lnTo>
                      <a:lnTo>
                        <a:pt x="6" y="186"/>
                      </a:lnTo>
                      <a:lnTo>
                        <a:pt x="2" y="182"/>
                      </a:lnTo>
                      <a:lnTo>
                        <a:pt x="0" y="178"/>
                      </a:lnTo>
                      <a:lnTo>
                        <a:pt x="0" y="174"/>
                      </a:lnTo>
                      <a:lnTo>
                        <a:pt x="0" y="170"/>
                      </a:lnTo>
                      <a:lnTo>
                        <a:pt x="3" y="165"/>
                      </a:lnTo>
                      <a:lnTo>
                        <a:pt x="6" y="161"/>
                      </a:lnTo>
                      <a:lnTo>
                        <a:pt x="93" y="90"/>
                      </a:lnTo>
                      <a:lnTo>
                        <a:pt x="93" y="89"/>
                      </a:lnTo>
                      <a:lnTo>
                        <a:pt x="100" y="82"/>
                      </a:lnTo>
                      <a:lnTo>
                        <a:pt x="104" y="74"/>
                      </a:lnTo>
                      <a:lnTo>
                        <a:pt x="110" y="66"/>
                      </a:lnTo>
                      <a:lnTo>
                        <a:pt x="114" y="58"/>
                      </a:lnTo>
                      <a:lnTo>
                        <a:pt x="119" y="40"/>
                      </a:lnTo>
                      <a:lnTo>
                        <a:pt x="123" y="26"/>
                      </a:lnTo>
                      <a:lnTo>
                        <a:pt x="126" y="15"/>
                      </a:lnTo>
                      <a:lnTo>
                        <a:pt x="128" y="8"/>
                      </a:lnTo>
                      <a:lnTo>
                        <a:pt x="131" y="5"/>
                      </a:lnTo>
                      <a:lnTo>
                        <a:pt x="138" y="3"/>
                      </a:lnTo>
                      <a:lnTo>
                        <a:pt x="149" y="0"/>
                      </a:lnTo>
                      <a:lnTo>
                        <a:pt x="150" y="0"/>
                      </a:lnTo>
                      <a:lnTo>
                        <a:pt x="15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sp>
              <p:nvSpPr>
                <p:cNvPr id="59" name="Freeform 311"/>
                <p:cNvSpPr>
                  <a:spLocks noChangeArrowheads="1"/>
                </p:cNvSpPr>
                <p:nvPr/>
              </p:nvSpPr>
              <p:spPr bwMode="auto">
                <a:xfrm>
                  <a:off x="8747" y="5554"/>
                  <a:ext cx="66" cy="66"/>
                </a:xfrm>
                <a:custGeom>
                  <a:avLst/>
                  <a:gdLst>
                    <a:gd name="T0" fmla="*/ 7243 w 27"/>
                    <a:gd name="T1" fmla="*/ 14065 h 27"/>
                    <a:gd name="T2" fmla="*/ 7243 w 27"/>
                    <a:gd name="T3" fmla="*/ 14065 h 27"/>
                    <a:gd name="T4" fmla="*/ 9788 w 27"/>
                    <a:gd name="T5" fmla="*/ 14065 h 27"/>
                    <a:gd name="T6" fmla="*/ 11963 w 27"/>
                    <a:gd name="T7" fmla="*/ 11963 h 27"/>
                    <a:gd name="T8" fmla="*/ 14065 w 27"/>
                    <a:gd name="T9" fmla="*/ 9788 h 27"/>
                    <a:gd name="T10" fmla="*/ 14065 w 27"/>
                    <a:gd name="T11" fmla="*/ 7243 h 27"/>
                    <a:gd name="T12" fmla="*/ 14065 w 27"/>
                    <a:gd name="T13" fmla="*/ 4278 h 27"/>
                    <a:gd name="T14" fmla="*/ 11963 w 27"/>
                    <a:gd name="T15" fmla="*/ 2102 h 27"/>
                    <a:gd name="T16" fmla="*/ 9788 w 27"/>
                    <a:gd name="T17" fmla="*/ 1039 h 27"/>
                    <a:gd name="T18" fmla="*/ 7243 w 27"/>
                    <a:gd name="T19" fmla="*/ 0 h 27"/>
                    <a:gd name="T20" fmla="*/ 4278 w 27"/>
                    <a:gd name="T21" fmla="*/ 1039 h 27"/>
                    <a:gd name="T22" fmla="*/ 2102 w 27"/>
                    <a:gd name="T23" fmla="*/ 2102 h 27"/>
                    <a:gd name="T24" fmla="*/ 1039 w 27"/>
                    <a:gd name="T25" fmla="*/ 4278 h 27"/>
                    <a:gd name="T26" fmla="*/ 0 w 27"/>
                    <a:gd name="T27" fmla="*/ 7243 h 27"/>
                    <a:gd name="T28" fmla="*/ 1039 w 27"/>
                    <a:gd name="T29" fmla="*/ 9788 h 27"/>
                    <a:gd name="T30" fmla="*/ 2102 w 27"/>
                    <a:gd name="T31" fmla="*/ 11963 h 27"/>
                    <a:gd name="T32" fmla="*/ 4278 w 27"/>
                    <a:gd name="T33" fmla="*/ 14065 h 27"/>
                    <a:gd name="T34" fmla="*/ 7243 w 27"/>
                    <a:gd name="T35" fmla="*/ 14065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27"/>
                    <a:gd name="T56" fmla="*/ 27 w 27"/>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27">
                      <a:moveTo>
                        <a:pt x="14" y="27"/>
                      </a:moveTo>
                      <a:lnTo>
                        <a:pt x="14" y="27"/>
                      </a:lnTo>
                      <a:lnTo>
                        <a:pt x="19" y="27"/>
                      </a:lnTo>
                      <a:lnTo>
                        <a:pt x="23" y="23"/>
                      </a:lnTo>
                      <a:lnTo>
                        <a:pt x="27" y="19"/>
                      </a:lnTo>
                      <a:lnTo>
                        <a:pt x="27" y="14"/>
                      </a:lnTo>
                      <a:lnTo>
                        <a:pt x="27" y="8"/>
                      </a:lnTo>
                      <a:lnTo>
                        <a:pt x="23" y="4"/>
                      </a:lnTo>
                      <a:lnTo>
                        <a:pt x="19" y="2"/>
                      </a:lnTo>
                      <a:lnTo>
                        <a:pt x="14" y="0"/>
                      </a:lnTo>
                      <a:lnTo>
                        <a:pt x="8" y="2"/>
                      </a:lnTo>
                      <a:lnTo>
                        <a:pt x="4" y="4"/>
                      </a:lnTo>
                      <a:lnTo>
                        <a:pt x="2" y="8"/>
                      </a:lnTo>
                      <a:lnTo>
                        <a:pt x="0" y="14"/>
                      </a:lnTo>
                      <a:lnTo>
                        <a:pt x="2" y="19"/>
                      </a:lnTo>
                      <a:lnTo>
                        <a:pt x="4" y="23"/>
                      </a:lnTo>
                      <a:lnTo>
                        <a:pt x="8" y="27"/>
                      </a:lnTo>
                      <a:lnTo>
                        <a:pt x="14" y="27"/>
                      </a:lnTo>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sp>
              <p:nvSpPr>
                <p:cNvPr id="60" name="Freeform 312"/>
                <p:cNvSpPr>
                  <a:spLocks noChangeArrowheads="1"/>
                </p:cNvSpPr>
                <p:nvPr/>
              </p:nvSpPr>
              <p:spPr bwMode="auto">
                <a:xfrm>
                  <a:off x="8925" y="5350"/>
                  <a:ext cx="502" cy="500"/>
                </a:xfrm>
                <a:custGeom>
                  <a:avLst/>
                  <a:gdLst>
                    <a:gd name="T0" fmla="*/ 85578 w 205"/>
                    <a:gd name="T1" fmla="*/ 0 h 203"/>
                    <a:gd name="T2" fmla="*/ 85578 w 205"/>
                    <a:gd name="T3" fmla="*/ 0 h 203"/>
                    <a:gd name="T4" fmla="*/ 81265 w 205"/>
                    <a:gd name="T5" fmla="*/ 0 h 203"/>
                    <a:gd name="T6" fmla="*/ 75004 w 205"/>
                    <a:gd name="T7" fmla="*/ 1542 h 203"/>
                    <a:gd name="T8" fmla="*/ 70260 w 205"/>
                    <a:gd name="T9" fmla="*/ 3350 h 203"/>
                    <a:gd name="T10" fmla="*/ 68132 w 205"/>
                    <a:gd name="T11" fmla="*/ 6067 h 203"/>
                    <a:gd name="T12" fmla="*/ 65943 w 205"/>
                    <a:gd name="T13" fmla="*/ 9786 h 203"/>
                    <a:gd name="T14" fmla="*/ 63832 w 205"/>
                    <a:gd name="T15" fmla="*/ 18140 h 203"/>
                    <a:gd name="T16" fmla="*/ 61207 w 205"/>
                    <a:gd name="T17" fmla="*/ 28557 h 203"/>
                    <a:gd name="T18" fmla="*/ 59072 w 205"/>
                    <a:gd name="T19" fmla="*/ 34635 h 203"/>
                    <a:gd name="T20" fmla="*/ 56890 w 205"/>
                    <a:gd name="T21" fmla="*/ 40148 h 203"/>
                    <a:gd name="T22" fmla="*/ 53903 w 205"/>
                    <a:gd name="T23" fmla="*/ 45488 h 203"/>
                    <a:gd name="T24" fmla="*/ 49590 w 205"/>
                    <a:gd name="T25" fmla="*/ 50687 h 203"/>
                    <a:gd name="T26" fmla="*/ 3700 w 205"/>
                    <a:gd name="T27" fmla="*/ 89549 h 203"/>
                    <a:gd name="T28" fmla="*/ 2116 w 205"/>
                    <a:gd name="T29" fmla="*/ 91746 h 203"/>
                    <a:gd name="T30" fmla="*/ 426 w 205"/>
                    <a:gd name="T31" fmla="*/ 95106 h 203"/>
                    <a:gd name="T32" fmla="*/ 0 w 205"/>
                    <a:gd name="T33" fmla="*/ 98456 h 203"/>
                    <a:gd name="T34" fmla="*/ 0 w 205"/>
                    <a:gd name="T35" fmla="*/ 101172 h 203"/>
                    <a:gd name="T36" fmla="*/ 1511 w 205"/>
                    <a:gd name="T37" fmla="*/ 104522 h 203"/>
                    <a:gd name="T38" fmla="*/ 3700 w 205"/>
                    <a:gd name="T39" fmla="*/ 107872 h 203"/>
                    <a:gd name="T40" fmla="*/ 5828 w 205"/>
                    <a:gd name="T41" fmla="*/ 109424 h 203"/>
                    <a:gd name="T42" fmla="*/ 8017 w 205"/>
                    <a:gd name="T43" fmla="*/ 110049 h 203"/>
                    <a:gd name="T44" fmla="*/ 9060 w 205"/>
                    <a:gd name="T45" fmla="*/ 111219 h 203"/>
                    <a:gd name="T46" fmla="*/ 10997 w 205"/>
                    <a:gd name="T47" fmla="*/ 111663 h 203"/>
                    <a:gd name="T48" fmla="*/ 14889 w 205"/>
                    <a:gd name="T49" fmla="*/ 111219 h 203"/>
                    <a:gd name="T50" fmla="*/ 17869 w 205"/>
                    <a:gd name="T51" fmla="*/ 109424 h 203"/>
                    <a:gd name="T52" fmla="*/ 20675 w 205"/>
                    <a:gd name="T53" fmla="*/ 107872 h 203"/>
                    <a:gd name="T54" fmla="*/ 61207 w 205"/>
                    <a:gd name="T55" fmla="*/ 63190 h 203"/>
                    <a:gd name="T56" fmla="*/ 63832 w 205"/>
                    <a:gd name="T57" fmla="*/ 60904 h 203"/>
                    <a:gd name="T58" fmla="*/ 69225 w 205"/>
                    <a:gd name="T59" fmla="*/ 58919 h 203"/>
                    <a:gd name="T60" fmla="*/ 75479 w 205"/>
                    <a:gd name="T61" fmla="*/ 57202 h 203"/>
                    <a:gd name="T62" fmla="*/ 81985 w 205"/>
                    <a:gd name="T63" fmla="*/ 56020 h 203"/>
                    <a:gd name="T64" fmla="*/ 92557 w 205"/>
                    <a:gd name="T65" fmla="*/ 53835 h 203"/>
                    <a:gd name="T66" fmla="*/ 97665 w 205"/>
                    <a:gd name="T67" fmla="*/ 52670 h 203"/>
                    <a:gd name="T68" fmla="*/ 92557 w 205"/>
                    <a:gd name="T69" fmla="*/ 40148 h 203"/>
                    <a:gd name="T70" fmla="*/ 96154 w 205"/>
                    <a:gd name="T71" fmla="*/ 37249 h 203"/>
                    <a:gd name="T72" fmla="*/ 99854 w 205"/>
                    <a:gd name="T73" fmla="*/ 34635 h 203"/>
                    <a:gd name="T74" fmla="*/ 102408 w 205"/>
                    <a:gd name="T75" fmla="*/ 30813 h 203"/>
                    <a:gd name="T76" fmla="*/ 104609 w 205"/>
                    <a:gd name="T77" fmla="*/ 27015 h 203"/>
                    <a:gd name="T78" fmla="*/ 107768 w 205"/>
                    <a:gd name="T79" fmla="*/ 21010 h 203"/>
                    <a:gd name="T80" fmla="*/ 108236 w 205"/>
                    <a:gd name="T81" fmla="*/ 18771 h 203"/>
                    <a:gd name="T82" fmla="*/ 87519 w 205"/>
                    <a:gd name="T83" fmla="*/ 27451 h 203"/>
                    <a:gd name="T84" fmla="*/ 83467 w 205"/>
                    <a:gd name="T85" fmla="*/ 18140 h 203"/>
                    <a:gd name="T86" fmla="*/ 83922 w 205"/>
                    <a:gd name="T87" fmla="*/ 12704 h 203"/>
                    <a:gd name="T88" fmla="*/ 101365 w 205"/>
                    <a:gd name="T89" fmla="*/ 4901 h 203"/>
                    <a:gd name="T90" fmla="*/ 96580 w 205"/>
                    <a:gd name="T91" fmla="*/ 2717 h 203"/>
                    <a:gd name="T92" fmla="*/ 91837 w 205"/>
                    <a:gd name="T93" fmla="*/ 0 h 203"/>
                    <a:gd name="T94" fmla="*/ 85578 w 205"/>
                    <a:gd name="T95" fmla="*/ 0 h 2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5"/>
                    <a:gd name="T145" fmla="*/ 0 h 203"/>
                    <a:gd name="T146" fmla="*/ 205 w 205"/>
                    <a:gd name="T147" fmla="*/ 203 h 2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5" h="203">
                      <a:moveTo>
                        <a:pt x="162" y="0"/>
                      </a:moveTo>
                      <a:lnTo>
                        <a:pt x="162" y="0"/>
                      </a:lnTo>
                      <a:lnTo>
                        <a:pt x="154" y="0"/>
                      </a:lnTo>
                      <a:lnTo>
                        <a:pt x="142" y="3"/>
                      </a:lnTo>
                      <a:lnTo>
                        <a:pt x="133" y="6"/>
                      </a:lnTo>
                      <a:lnTo>
                        <a:pt x="129" y="11"/>
                      </a:lnTo>
                      <a:lnTo>
                        <a:pt x="125" y="18"/>
                      </a:lnTo>
                      <a:lnTo>
                        <a:pt x="121" y="33"/>
                      </a:lnTo>
                      <a:lnTo>
                        <a:pt x="116" y="52"/>
                      </a:lnTo>
                      <a:lnTo>
                        <a:pt x="112" y="63"/>
                      </a:lnTo>
                      <a:lnTo>
                        <a:pt x="108" y="73"/>
                      </a:lnTo>
                      <a:lnTo>
                        <a:pt x="102" y="83"/>
                      </a:lnTo>
                      <a:lnTo>
                        <a:pt x="94" y="92"/>
                      </a:lnTo>
                      <a:lnTo>
                        <a:pt x="7" y="163"/>
                      </a:lnTo>
                      <a:lnTo>
                        <a:pt x="4" y="167"/>
                      </a:lnTo>
                      <a:lnTo>
                        <a:pt x="1" y="173"/>
                      </a:lnTo>
                      <a:lnTo>
                        <a:pt x="0" y="179"/>
                      </a:lnTo>
                      <a:lnTo>
                        <a:pt x="0" y="184"/>
                      </a:lnTo>
                      <a:lnTo>
                        <a:pt x="3" y="190"/>
                      </a:lnTo>
                      <a:lnTo>
                        <a:pt x="7" y="196"/>
                      </a:lnTo>
                      <a:lnTo>
                        <a:pt x="11" y="199"/>
                      </a:lnTo>
                      <a:lnTo>
                        <a:pt x="15" y="200"/>
                      </a:lnTo>
                      <a:lnTo>
                        <a:pt x="17" y="202"/>
                      </a:lnTo>
                      <a:lnTo>
                        <a:pt x="21" y="203"/>
                      </a:lnTo>
                      <a:lnTo>
                        <a:pt x="28" y="202"/>
                      </a:lnTo>
                      <a:lnTo>
                        <a:pt x="34" y="199"/>
                      </a:lnTo>
                      <a:lnTo>
                        <a:pt x="39" y="196"/>
                      </a:lnTo>
                      <a:lnTo>
                        <a:pt x="116" y="115"/>
                      </a:lnTo>
                      <a:lnTo>
                        <a:pt x="121" y="111"/>
                      </a:lnTo>
                      <a:lnTo>
                        <a:pt x="131" y="107"/>
                      </a:lnTo>
                      <a:lnTo>
                        <a:pt x="143" y="104"/>
                      </a:lnTo>
                      <a:lnTo>
                        <a:pt x="155" y="102"/>
                      </a:lnTo>
                      <a:lnTo>
                        <a:pt x="175" y="98"/>
                      </a:lnTo>
                      <a:lnTo>
                        <a:pt x="185" y="96"/>
                      </a:lnTo>
                      <a:lnTo>
                        <a:pt x="175" y="73"/>
                      </a:lnTo>
                      <a:lnTo>
                        <a:pt x="182" y="68"/>
                      </a:lnTo>
                      <a:lnTo>
                        <a:pt x="189" y="63"/>
                      </a:lnTo>
                      <a:lnTo>
                        <a:pt x="194" y="56"/>
                      </a:lnTo>
                      <a:lnTo>
                        <a:pt x="198" y="49"/>
                      </a:lnTo>
                      <a:lnTo>
                        <a:pt x="204" y="38"/>
                      </a:lnTo>
                      <a:lnTo>
                        <a:pt x="205" y="34"/>
                      </a:lnTo>
                      <a:lnTo>
                        <a:pt x="166" y="50"/>
                      </a:lnTo>
                      <a:lnTo>
                        <a:pt x="158" y="33"/>
                      </a:lnTo>
                      <a:lnTo>
                        <a:pt x="159" y="23"/>
                      </a:lnTo>
                      <a:lnTo>
                        <a:pt x="192" y="9"/>
                      </a:lnTo>
                      <a:lnTo>
                        <a:pt x="183" y="5"/>
                      </a:lnTo>
                      <a:lnTo>
                        <a:pt x="174" y="0"/>
                      </a:lnTo>
                      <a:lnTo>
                        <a:pt x="1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sp>
              <p:nvSpPr>
                <p:cNvPr id="61" name="Freeform 313"/>
                <p:cNvSpPr>
                  <a:spLocks noChangeArrowheads="1"/>
                </p:cNvSpPr>
                <p:nvPr/>
              </p:nvSpPr>
              <p:spPr bwMode="auto">
                <a:xfrm>
                  <a:off x="8762" y="5569"/>
                  <a:ext cx="37" cy="37"/>
                </a:xfrm>
                <a:custGeom>
                  <a:avLst/>
                  <a:gdLst>
                    <a:gd name="T0" fmla="*/ 2921 w 16"/>
                    <a:gd name="T1" fmla="*/ 5691 h 16"/>
                    <a:gd name="T2" fmla="*/ 2921 w 16"/>
                    <a:gd name="T3" fmla="*/ 5691 h 16"/>
                    <a:gd name="T4" fmla="*/ 1855 w 16"/>
                    <a:gd name="T5" fmla="*/ 5691 h 16"/>
                    <a:gd name="T6" fmla="*/ 802 w 16"/>
                    <a:gd name="T7" fmla="*/ 4579 h 16"/>
                    <a:gd name="T8" fmla="*/ 347 w 16"/>
                    <a:gd name="T9" fmla="*/ 3513 h 16"/>
                    <a:gd name="T10" fmla="*/ 0 w 16"/>
                    <a:gd name="T11" fmla="*/ 2921 h 16"/>
                    <a:gd name="T12" fmla="*/ 347 w 16"/>
                    <a:gd name="T13" fmla="*/ 1855 h 16"/>
                    <a:gd name="T14" fmla="*/ 802 w 16"/>
                    <a:gd name="T15" fmla="*/ 802 h 16"/>
                    <a:gd name="T16" fmla="*/ 1855 w 16"/>
                    <a:gd name="T17" fmla="*/ 0 h 16"/>
                    <a:gd name="T18" fmla="*/ 2921 w 16"/>
                    <a:gd name="T19" fmla="*/ 0 h 16"/>
                    <a:gd name="T20" fmla="*/ 4290 w 16"/>
                    <a:gd name="T21" fmla="*/ 0 h 16"/>
                    <a:gd name="T22" fmla="*/ 5342 w 16"/>
                    <a:gd name="T23" fmla="*/ 802 h 16"/>
                    <a:gd name="T24" fmla="*/ 5691 w 16"/>
                    <a:gd name="T25" fmla="*/ 1855 h 16"/>
                    <a:gd name="T26" fmla="*/ 5691 w 16"/>
                    <a:gd name="T27" fmla="*/ 2921 h 16"/>
                    <a:gd name="T28" fmla="*/ 5691 w 16"/>
                    <a:gd name="T29" fmla="*/ 3513 h 16"/>
                    <a:gd name="T30" fmla="*/ 5342 w 16"/>
                    <a:gd name="T31" fmla="*/ 4579 h 16"/>
                    <a:gd name="T32" fmla="*/ 4290 w 16"/>
                    <a:gd name="T33" fmla="*/ 5691 h 16"/>
                    <a:gd name="T34" fmla="*/ 2921 w 16"/>
                    <a:gd name="T35" fmla="*/ 5691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6"/>
                    <a:gd name="T56" fmla="*/ 16 w 16"/>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6">
                      <a:moveTo>
                        <a:pt x="8" y="16"/>
                      </a:moveTo>
                      <a:lnTo>
                        <a:pt x="8" y="16"/>
                      </a:lnTo>
                      <a:lnTo>
                        <a:pt x="5" y="16"/>
                      </a:lnTo>
                      <a:lnTo>
                        <a:pt x="2" y="13"/>
                      </a:lnTo>
                      <a:lnTo>
                        <a:pt x="1" y="10"/>
                      </a:lnTo>
                      <a:lnTo>
                        <a:pt x="0" y="8"/>
                      </a:lnTo>
                      <a:lnTo>
                        <a:pt x="1" y="5"/>
                      </a:lnTo>
                      <a:lnTo>
                        <a:pt x="2" y="2"/>
                      </a:lnTo>
                      <a:lnTo>
                        <a:pt x="5" y="0"/>
                      </a:lnTo>
                      <a:lnTo>
                        <a:pt x="8" y="0"/>
                      </a:lnTo>
                      <a:lnTo>
                        <a:pt x="12" y="0"/>
                      </a:lnTo>
                      <a:lnTo>
                        <a:pt x="15" y="2"/>
                      </a:lnTo>
                      <a:lnTo>
                        <a:pt x="16" y="5"/>
                      </a:lnTo>
                      <a:lnTo>
                        <a:pt x="16" y="8"/>
                      </a:lnTo>
                      <a:lnTo>
                        <a:pt x="16" y="10"/>
                      </a:lnTo>
                      <a:lnTo>
                        <a:pt x="15" y="13"/>
                      </a:lnTo>
                      <a:lnTo>
                        <a:pt x="12" y="16"/>
                      </a:lnTo>
                      <a:lnTo>
                        <a:pt x="8" y="16"/>
                      </a:lnTo>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grpSp>
          <p:sp>
            <p:nvSpPr>
              <p:cNvPr id="62" name="正文"/>
              <p:cNvSpPr txBox="1"/>
              <p:nvPr>
                <p:custDataLst>
                  <p:tags r:id="rId5"/>
                </p:custDataLst>
              </p:nvPr>
            </p:nvSpPr>
            <p:spPr>
              <a:xfrm>
                <a:off x="3125" y="4056"/>
                <a:ext cx="1543" cy="722"/>
              </a:xfrm>
              <a:prstGeom prst="rect">
                <a:avLst/>
              </a:prstGeom>
              <a:noFill/>
            </p:spPr>
            <p:txBody>
              <a:bodyPr wrap="square" lIns="0" tIns="0" rIns="0" bIns="0" rtlCol="0" anchor="t" anchorCtr="0"/>
              <a:p>
                <a:pPr indent="0" algn="ctr" fontAlgn="auto">
                  <a:lnSpc>
                    <a:spcPct val="130000"/>
                  </a:lnSpc>
                </a:pPr>
                <a:r>
                  <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查找、处理数据工作量</a:t>
                </a:r>
                <a:r>
                  <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降低90%</a:t>
                </a:r>
                <a:endParaRPr lang="zh-CN" altLang="en-US" sz="1400" b="1"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63" name="组合 62"/>
            <p:cNvGrpSpPr/>
            <p:nvPr/>
          </p:nvGrpSpPr>
          <p:grpSpPr>
            <a:xfrm>
              <a:off x="6211" y="3326"/>
              <a:ext cx="538" cy="580"/>
              <a:chOff x="6155" y="5091"/>
              <a:chExt cx="538" cy="580"/>
            </a:xfrm>
            <a:solidFill>
              <a:srgbClr val="92D050"/>
            </a:solidFill>
          </p:grpSpPr>
          <p:sp>
            <p:nvSpPr>
              <p:cNvPr id="64" name="Freeform 276"/>
              <p:cNvSpPr>
                <a:spLocks noEditPoints="1" noChangeArrowheads="1"/>
              </p:cNvSpPr>
              <p:nvPr/>
            </p:nvSpPr>
            <p:spPr bwMode="auto">
              <a:xfrm>
                <a:off x="6163" y="5091"/>
                <a:ext cx="524" cy="309"/>
              </a:xfrm>
              <a:custGeom>
                <a:avLst/>
                <a:gdLst>
                  <a:gd name="T0" fmla="*/ 16854 w 213"/>
                  <a:gd name="T1" fmla="*/ 64136 h 127"/>
                  <a:gd name="T2" fmla="*/ 0 w 213"/>
                  <a:gd name="T3" fmla="*/ 64136 h 127"/>
                  <a:gd name="T4" fmla="*/ 0 w 213"/>
                  <a:gd name="T5" fmla="*/ 21737 h 127"/>
                  <a:gd name="T6" fmla="*/ 84433 w 213"/>
                  <a:gd name="T7" fmla="*/ 21737 h 127"/>
                  <a:gd name="T8" fmla="*/ 84433 w 213"/>
                  <a:gd name="T9" fmla="*/ 0 h 127"/>
                  <a:gd name="T10" fmla="*/ 116146 w 213"/>
                  <a:gd name="T11" fmla="*/ 30275 h 127"/>
                  <a:gd name="T12" fmla="*/ 84433 w 213"/>
                  <a:gd name="T13" fmla="*/ 59501 h 127"/>
                  <a:gd name="T14" fmla="*/ 84433 w 213"/>
                  <a:gd name="T15" fmla="*/ 37360 h 127"/>
                  <a:gd name="T16" fmla="*/ 16854 w 213"/>
                  <a:gd name="T17" fmla="*/ 37360 h 127"/>
                  <a:gd name="T18" fmla="*/ 16854 w 213"/>
                  <a:gd name="T19" fmla="*/ 64136 h 127"/>
                  <a:gd name="T20" fmla="*/ 3336 w 213"/>
                  <a:gd name="T21" fmla="*/ 61649 h 127"/>
                  <a:gd name="T22" fmla="*/ 14143 w 213"/>
                  <a:gd name="T23" fmla="*/ 61649 h 127"/>
                  <a:gd name="T24" fmla="*/ 14143 w 213"/>
                  <a:gd name="T25" fmla="*/ 34868 h 127"/>
                  <a:gd name="T26" fmla="*/ 87754 w 213"/>
                  <a:gd name="T27" fmla="*/ 34868 h 127"/>
                  <a:gd name="T28" fmla="*/ 87754 w 213"/>
                  <a:gd name="T29" fmla="*/ 52528 h 127"/>
                  <a:gd name="T30" fmla="*/ 112810 w 213"/>
                  <a:gd name="T31" fmla="*/ 30275 h 127"/>
                  <a:gd name="T32" fmla="*/ 87754 w 213"/>
                  <a:gd name="T33" fmla="*/ 7075 h 127"/>
                  <a:gd name="T34" fmla="*/ 87754 w 213"/>
                  <a:gd name="T35" fmla="*/ 24744 h 127"/>
                  <a:gd name="T36" fmla="*/ 3336 w 213"/>
                  <a:gd name="T37" fmla="*/ 24744 h 127"/>
                  <a:gd name="T38" fmla="*/ 3336 w 213"/>
                  <a:gd name="T39" fmla="*/ 61649 h 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3"/>
                  <a:gd name="T61" fmla="*/ 0 h 127"/>
                  <a:gd name="T62" fmla="*/ 213 w 213"/>
                  <a:gd name="T63" fmla="*/ 127 h 1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3" h="127">
                    <a:moveTo>
                      <a:pt x="31" y="127"/>
                    </a:moveTo>
                    <a:lnTo>
                      <a:pt x="0" y="127"/>
                    </a:lnTo>
                    <a:lnTo>
                      <a:pt x="0" y="43"/>
                    </a:lnTo>
                    <a:lnTo>
                      <a:pt x="155" y="43"/>
                    </a:lnTo>
                    <a:lnTo>
                      <a:pt x="155" y="0"/>
                    </a:lnTo>
                    <a:lnTo>
                      <a:pt x="213" y="60"/>
                    </a:lnTo>
                    <a:lnTo>
                      <a:pt x="155" y="118"/>
                    </a:lnTo>
                    <a:lnTo>
                      <a:pt x="155" y="74"/>
                    </a:lnTo>
                    <a:lnTo>
                      <a:pt x="31" y="74"/>
                    </a:lnTo>
                    <a:lnTo>
                      <a:pt x="31" y="127"/>
                    </a:lnTo>
                    <a:close/>
                    <a:moveTo>
                      <a:pt x="6" y="122"/>
                    </a:moveTo>
                    <a:lnTo>
                      <a:pt x="26" y="122"/>
                    </a:lnTo>
                    <a:lnTo>
                      <a:pt x="26" y="69"/>
                    </a:lnTo>
                    <a:lnTo>
                      <a:pt x="161" y="69"/>
                    </a:lnTo>
                    <a:lnTo>
                      <a:pt x="161" y="104"/>
                    </a:lnTo>
                    <a:lnTo>
                      <a:pt x="207" y="60"/>
                    </a:lnTo>
                    <a:lnTo>
                      <a:pt x="161" y="14"/>
                    </a:lnTo>
                    <a:lnTo>
                      <a:pt x="161" y="49"/>
                    </a:lnTo>
                    <a:lnTo>
                      <a:pt x="6" y="49"/>
                    </a:lnTo>
                    <a:lnTo>
                      <a:pt x="6" y="122"/>
                    </a:lnTo>
                    <a:close/>
                  </a:path>
                </a:pathLst>
              </a:custGeom>
              <a:solidFill>
                <a:schemeClr val="bg1">
                  <a:lumMod val="65000"/>
                </a:schemeClr>
              </a:solidFill>
              <a:ln w="9525">
                <a:noFill/>
                <a:round/>
              </a:ln>
              <a:extLst>
                <a:ext uri="{91240B29-F687-4F45-9708-019B960494DF}">
                  <a14:hiddenLine xmlns:a14="http://schemas.microsoft.com/office/drawing/2010/main" w="9525">
                    <a:solidFill>
                      <a:srgbClr val="000000"/>
                    </a:solidFill>
                    <a:round/>
                  </a14:hiddenLine>
                </a:ext>
              </a:extLst>
            </p:spPr>
            <p:style>
              <a:lnRef idx="3">
                <a:schemeClr val="lt1"/>
              </a:lnRef>
              <a:fillRef idx="1">
                <a:schemeClr val="accent4"/>
              </a:fillRef>
              <a:effectRef idx="1">
                <a:schemeClr val="accent4"/>
              </a:effectRef>
              <a:fontRef idx="minor">
                <a:schemeClr val="lt1"/>
              </a:fontRef>
            </p:style>
            <p:txBody>
              <a:bodyPr/>
              <a:p>
                <a:endParaRPr lang="zh-CN" altLang="en-US">
                  <a:latin typeface="微软雅黑" panose="020B0503020204020204" charset="-122"/>
                  <a:ea typeface="微软雅黑" panose="020B0503020204020204" charset="-122"/>
                </a:endParaRPr>
              </a:p>
            </p:txBody>
          </p:sp>
          <p:sp>
            <p:nvSpPr>
              <p:cNvPr id="65" name="Freeform 277"/>
              <p:cNvSpPr>
                <a:spLocks noEditPoints="1" noChangeArrowheads="1"/>
              </p:cNvSpPr>
              <p:nvPr/>
            </p:nvSpPr>
            <p:spPr bwMode="auto">
              <a:xfrm>
                <a:off x="6155" y="5341"/>
                <a:ext cx="539" cy="331"/>
              </a:xfrm>
              <a:custGeom>
                <a:avLst/>
                <a:gdLst>
                  <a:gd name="T0" fmla="*/ 34442 w 220"/>
                  <a:gd name="T1" fmla="*/ 71959 h 135"/>
                  <a:gd name="T2" fmla="*/ 0 w 220"/>
                  <a:gd name="T3" fmla="*/ 37410 h 135"/>
                  <a:gd name="T4" fmla="*/ 34442 w 220"/>
                  <a:gd name="T5" fmla="*/ 2567 h 135"/>
                  <a:gd name="T6" fmla="*/ 34442 w 220"/>
                  <a:gd name="T7" fmla="*/ 27105 h 135"/>
                  <a:gd name="T8" fmla="*/ 96929 w 220"/>
                  <a:gd name="T9" fmla="*/ 27105 h 135"/>
                  <a:gd name="T10" fmla="*/ 96929 w 220"/>
                  <a:gd name="T11" fmla="*/ 0 h 135"/>
                  <a:gd name="T12" fmla="*/ 116593 w 220"/>
                  <a:gd name="T13" fmla="*/ 0 h 135"/>
                  <a:gd name="T14" fmla="*/ 116593 w 220"/>
                  <a:gd name="T15" fmla="*/ 47419 h 135"/>
                  <a:gd name="T16" fmla="*/ 34442 w 220"/>
                  <a:gd name="T17" fmla="*/ 47419 h 135"/>
                  <a:gd name="T18" fmla="*/ 34442 w 220"/>
                  <a:gd name="T19" fmla="*/ 71959 h 135"/>
                  <a:gd name="T20" fmla="*/ 8031 w 220"/>
                  <a:gd name="T21" fmla="*/ 37410 h 135"/>
                  <a:gd name="T22" fmla="*/ 28501 w 220"/>
                  <a:gd name="T23" fmla="*/ 58043 h 135"/>
                  <a:gd name="T24" fmla="*/ 28501 w 220"/>
                  <a:gd name="T25" fmla="*/ 41451 h 135"/>
                  <a:gd name="T26" fmla="*/ 110681 w 220"/>
                  <a:gd name="T27" fmla="*/ 41451 h 135"/>
                  <a:gd name="T28" fmla="*/ 110681 w 220"/>
                  <a:gd name="T29" fmla="*/ 5850 h 135"/>
                  <a:gd name="T30" fmla="*/ 102751 w 220"/>
                  <a:gd name="T31" fmla="*/ 5850 h 135"/>
                  <a:gd name="T32" fmla="*/ 102751 w 220"/>
                  <a:gd name="T33" fmla="*/ 33063 h 135"/>
                  <a:gd name="T34" fmla="*/ 28501 w 220"/>
                  <a:gd name="T35" fmla="*/ 33063 h 135"/>
                  <a:gd name="T36" fmla="*/ 28501 w 220"/>
                  <a:gd name="T37" fmla="*/ 16479 h 135"/>
                  <a:gd name="T38" fmla="*/ 8031 w 220"/>
                  <a:gd name="T39" fmla="*/ 37410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0"/>
                  <a:gd name="T61" fmla="*/ 0 h 135"/>
                  <a:gd name="T62" fmla="*/ 220 w 220"/>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0" h="135">
                    <a:moveTo>
                      <a:pt x="65" y="135"/>
                    </a:moveTo>
                    <a:lnTo>
                      <a:pt x="0" y="70"/>
                    </a:lnTo>
                    <a:lnTo>
                      <a:pt x="65" y="5"/>
                    </a:lnTo>
                    <a:lnTo>
                      <a:pt x="65" y="51"/>
                    </a:lnTo>
                    <a:lnTo>
                      <a:pt x="183" y="51"/>
                    </a:lnTo>
                    <a:lnTo>
                      <a:pt x="183" y="0"/>
                    </a:lnTo>
                    <a:lnTo>
                      <a:pt x="220" y="0"/>
                    </a:lnTo>
                    <a:lnTo>
                      <a:pt x="220" y="89"/>
                    </a:lnTo>
                    <a:lnTo>
                      <a:pt x="65" y="89"/>
                    </a:lnTo>
                    <a:lnTo>
                      <a:pt x="65" y="135"/>
                    </a:lnTo>
                    <a:close/>
                    <a:moveTo>
                      <a:pt x="15" y="70"/>
                    </a:moveTo>
                    <a:lnTo>
                      <a:pt x="54" y="109"/>
                    </a:lnTo>
                    <a:lnTo>
                      <a:pt x="54" y="78"/>
                    </a:lnTo>
                    <a:lnTo>
                      <a:pt x="209" y="78"/>
                    </a:lnTo>
                    <a:lnTo>
                      <a:pt x="209" y="11"/>
                    </a:lnTo>
                    <a:lnTo>
                      <a:pt x="194" y="11"/>
                    </a:lnTo>
                    <a:lnTo>
                      <a:pt x="194" y="62"/>
                    </a:lnTo>
                    <a:lnTo>
                      <a:pt x="54" y="62"/>
                    </a:lnTo>
                    <a:lnTo>
                      <a:pt x="54" y="31"/>
                    </a:lnTo>
                    <a:lnTo>
                      <a:pt x="15" y="70"/>
                    </a:lnTo>
                    <a:close/>
                  </a:path>
                </a:pathLst>
              </a:custGeom>
              <a:grpFill/>
              <a:ln w="9525">
                <a:noFill/>
                <a:round/>
              </a:ln>
              <a:extLst>
                <a:ext uri="{91240B29-F687-4F45-9708-019B960494DF}">
                  <a14:hiddenLine xmlns:a14="http://schemas.microsoft.com/office/drawing/2010/main" w="9525">
                    <a:solidFill>
                      <a:srgbClr val="000000"/>
                    </a:solidFill>
                    <a:round/>
                  </a14:hiddenLine>
                </a:ext>
              </a:extLst>
            </p:spPr>
            <p:style>
              <a:lnRef idx="3">
                <a:schemeClr val="lt1"/>
              </a:lnRef>
              <a:fillRef idx="1">
                <a:schemeClr val="accent4"/>
              </a:fillRef>
              <a:effectRef idx="1">
                <a:schemeClr val="accent4"/>
              </a:effectRef>
              <a:fontRef idx="minor">
                <a:schemeClr val="lt1"/>
              </a:fontRef>
            </p:style>
            <p:txBody>
              <a:bodyPr/>
              <a:p>
                <a:endParaRPr lang="zh-CN" altLang="en-US">
                  <a:latin typeface="微软雅黑" panose="020B0503020204020204" charset="-122"/>
                  <a:ea typeface="微软雅黑" panose="020B0503020204020204" charset="-122"/>
                </a:endParaRPr>
              </a:p>
            </p:txBody>
          </p:sp>
        </p:grpSp>
        <p:grpSp>
          <p:nvGrpSpPr>
            <p:cNvPr id="67" name="组合 66"/>
            <p:cNvGrpSpPr/>
            <p:nvPr/>
          </p:nvGrpSpPr>
          <p:grpSpPr>
            <a:xfrm>
              <a:off x="7684" y="3386"/>
              <a:ext cx="399" cy="478"/>
              <a:chOff x="16407" y="6356"/>
              <a:chExt cx="466" cy="616"/>
            </a:xfrm>
            <a:solidFill>
              <a:schemeClr val="accent3">
                <a:lumMod val="75000"/>
              </a:schemeClr>
            </a:solidFill>
          </p:grpSpPr>
          <p:sp>
            <p:nvSpPr>
              <p:cNvPr id="68" name="Freeform 342"/>
              <p:cNvSpPr>
                <a:spLocks noChangeArrowheads="1"/>
              </p:cNvSpPr>
              <p:nvPr/>
            </p:nvSpPr>
            <p:spPr bwMode="auto">
              <a:xfrm>
                <a:off x="16644" y="6459"/>
                <a:ext cx="133" cy="132"/>
              </a:xfrm>
              <a:custGeom>
                <a:avLst/>
                <a:gdLst>
                  <a:gd name="T0" fmla="*/ 29730 w 54"/>
                  <a:gd name="T1" fmla="*/ 28204 h 54"/>
                  <a:gd name="T2" fmla="*/ 0 w 54"/>
                  <a:gd name="T3" fmla="*/ 28204 h 54"/>
                  <a:gd name="T4" fmla="*/ 0 w 54"/>
                  <a:gd name="T5" fmla="*/ 0 h 54"/>
                  <a:gd name="T6" fmla="*/ 4901 w 54"/>
                  <a:gd name="T7" fmla="*/ 0 h 54"/>
                  <a:gd name="T8" fmla="*/ 4901 w 54"/>
                  <a:gd name="T9" fmla="*/ 23034 h 54"/>
                  <a:gd name="T10" fmla="*/ 29730 w 54"/>
                  <a:gd name="T11" fmla="*/ 23034 h 54"/>
                  <a:gd name="T12" fmla="*/ 29730 w 54"/>
                  <a:gd name="T13" fmla="*/ 28204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54" y="54"/>
                    </a:moveTo>
                    <a:lnTo>
                      <a:pt x="0" y="54"/>
                    </a:lnTo>
                    <a:lnTo>
                      <a:pt x="0" y="0"/>
                    </a:lnTo>
                    <a:lnTo>
                      <a:pt x="9" y="0"/>
                    </a:lnTo>
                    <a:lnTo>
                      <a:pt x="9" y="44"/>
                    </a:lnTo>
                    <a:lnTo>
                      <a:pt x="54" y="44"/>
                    </a:lnTo>
                    <a:lnTo>
                      <a:pt x="54"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sp>
            <p:nvSpPr>
              <p:cNvPr id="69" name="Freeform 343"/>
              <p:cNvSpPr>
                <a:spLocks noEditPoints="1" noChangeArrowheads="1"/>
              </p:cNvSpPr>
              <p:nvPr/>
            </p:nvSpPr>
            <p:spPr bwMode="auto">
              <a:xfrm>
                <a:off x="16407" y="6444"/>
                <a:ext cx="384" cy="529"/>
              </a:xfrm>
              <a:custGeom>
                <a:avLst/>
                <a:gdLst>
                  <a:gd name="T0" fmla="*/ 88756 w 155"/>
                  <a:gd name="T1" fmla="*/ 108040 h 218"/>
                  <a:gd name="T2" fmla="*/ 0 w 155"/>
                  <a:gd name="T3" fmla="*/ 108040 h 218"/>
                  <a:gd name="T4" fmla="*/ 0 w 155"/>
                  <a:gd name="T5" fmla="*/ 0 h 218"/>
                  <a:gd name="T6" fmla="*/ 59634 w 155"/>
                  <a:gd name="T7" fmla="*/ 0 h 218"/>
                  <a:gd name="T8" fmla="*/ 88756 w 155"/>
                  <a:gd name="T9" fmla="*/ 25309 h 218"/>
                  <a:gd name="T10" fmla="*/ 88756 w 155"/>
                  <a:gd name="T11" fmla="*/ 108040 h 218"/>
                  <a:gd name="T12" fmla="*/ 5807 w 155"/>
                  <a:gd name="T13" fmla="*/ 103082 h 218"/>
                  <a:gd name="T14" fmla="*/ 83705 w 155"/>
                  <a:gd name="T15" fmla="*/ 103082 h 218"/>
                  <a:gd name="T16" fmla="*/ 83705 w 155"/>
                  <a:gd name="T17" fmla="*/ 27176 h 218"/>
                  <a:gd name="T18" fmla="*/ 57295 w 155"/>
                  <a:gd name="T19" fmla="*/ 4887 h 218"/>
                  <a:gd name="T20" fmla="*/ 5807 w 155"/>
                  <a:gd name="T21" fmla="*/ 4887 h 218"/>
                  <a:gd name="T22" fmla="*/ 5807 w 155"/>
                  <a:gd name="T23" fmla="*/ 103082 h 2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218"/>
                  <a:gd name="T38" fmla="*/ 155 w 155"/>
                  <a:gd name="T39" fmla="*/ 218 h 2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218">
                    <a:moveTo>
                      <a:pt x="155" y="218"/>
                    </a:moveTo>
                    <a:lnTo>
                      <a:pt x="0" y="218"/>
                    </a:lnTo>
                    <a:lnTo>
                      <a:pt x="0" y="0"/>
                    </a:lnTo>
                    <a:lnTo>
                      <a:pt x="104" y="0"/>
                    </a:lnTo>
                    <a:lnTo>
                      <a:pt x="155" y="51"/>
                    </a:lnTo>
                    <a:lnTo>
                      <a:pt x="155" y="218"/>
                    </a:lnTo>
                    <a:close/>
                    <a:moveTo>
                      <a:pt x="10" y="208"/>
                    </a:moveTo>
                    <a:lnTo>
                      <a:pt x="146" y="208"/>
                    </a:lnTo>
                    <a:lnTo>
                      <a:pt x="146" y="55"/>
                    </a:lnTo>
                    <a:lnTo>
                      <a:pt x="100" y="10"/>
                    </a:lnTo>
                    <a:lnTo>
                      <a:pt x="10" y="10"/>
                    </a:lnTo>
                    <a:lnTo>
                      <a:pt x="10" y="2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sp>
            <p:nvSpPr>
              <p:cNvPr id="70" name="Freeform 344"/>
              <p:cNvSpPr>
                <a:spLocks noChangeArrowheads="1"/>
              </p:cNvSpPr>
              <p:nvPr/>
            </p:nvSpPr>
            <p:spPr bwMode="auto">
              <a:xfrm>
                <a:off x="16725" y="6371"/>
                <a:ext cx="133" cy="132"/>
              </a:xfrm>
              <a:custGeom>
                <a:avLst/>
                <a:gdLst>
                  <a:gd name="T0" fmla="*/ 29730 w 54"/>
                  <a:gd name="T1" fmla="*/ 28204 h 54"/>
                  <a:gd name="T2" fmla="*/ 0 w 54"/>
                  <a:gd name="T3" fmla="*/ 28204 h 54"/>
                  <a:gd name="T4" fmla="*/ 0 w 54"/>
                  <a:gd name="T5" fmla="*/ 0 h 54"/>
                  <a:gd name="T6" fmla="*/ 5635 w 54"/>
                  <a:gd name="T7" fmla="*/ 0 h 54"/>
                  <a:gd name="T8" fmla="*/ 5635 w 54"/>
                  <a:gd name="T9" fmla="*/ 23034 h 54"/>
                  <a:gd name="T10" fmla="*/ 29730 w 54"/>
                  <a:gd name="T11" fmla="*/ 23034 h 54"/>
                  <a:gd name="T12" fmla="*/ 29730 w 54"/>
                  <a:gd name="T13" fmla="*/ 28204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54" y="54"/>
                    </a:moveTo>
                    <a:lnTo>
                      <a:pt x="0" y="54"/>
                    </a:lnTo>
                    <a:lnTo>
                      <a:pt x="0" y="0"/>
                    </a:lnTo>
                    <a:lnTo>
                      <a:pt x="10" y="0"/>
                    </a:lnTo>
                    <a:lnTo>
                      <a:pt x="10" y="44"/>
                    </a:lnTo>
                    <a:lnTo>
                      <a:pt x="54" y="44"/>
                    </a:lnTo>
                    <a:lnTo>
                      <a:pt x="54"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sp>
            <p:nvSpPr>
              <p:cNvPr id="71" name="Freeform 345"/>
              <p:cNvSpPr>
                <a:spLocks noChangeArrowheads="1"/>
              </p:cNvSpPr>
              <p:nvPr/>
            </p:nvSpPr>
            <p:spPr bwMode="auto">
              <a:xfrm>
                <a:off x="16489" y="6356"/>
                <a:ext cx="384" cy="537"/>
              </a:xfrm>
              <a:custGeom>
                <a:avLst/>
                <a:gdLst>
                  <a:gd name="T0" fmla="*/ 85403 w 156"/>
                  <a:gd name="T1" fmla="*/ 119992 h 218"/>
                  <a:gd name="T2" fmla="*/ 64537 w 156"/>
                  <a:gd name="T3" fmla="*/ 119992 h 218"/>
                  <a:gd name="T4" fmla="*/ 64537 w 156"/>
                  <a:gd name="T5" fmla="*/ 114361 h 218"/>
                  <a:gd name="T6" fmla="*/ 79884 w 156"/>
                  <a:gd name="T7" fmla="*/ 114361 h 218"/>
                  <a:gd name="T8" fmla="*/ 79884 w 156"/>
                  <a:gd name="T9" fmla="*/ 30848 h 218"/>
                  <a:gd name="T10" fmla="*/ 54782 w 156"/>
                  <a:gd name="T11" fmla="*/ 5636 h 218"/>
                  <a:gd name="T12" fmla="*/ 5622 w 156"/>
                  <a:gd name="T13" fmla="*/ 5636 h 218"/>
                  <a:gd name="T14" fmla="*/ 5622 w 156"/>
                  <a:gd name="T15" fmla="*/ 22123 h 218"/>
                  <a:gd name="T16" fmla="*/ 0 w 156"/>
                  <a:gd name="T17" fmla="*/ 22123 h 218"/>
                  <a:gd name="T18" fmla="*/ 0 w 156"/>
                  <a:gd name="T19" fmla="*/ 0 h 218"/>
                  <a:gd name="T20" fmla="*/ 56945 w 156"/>
                  <a:gd name="T21" fmla="*/ 0 h 218"/>
                  <a:gd name="T22" fmla="*/ 85403 w 156"/>
                  <a:gd name="T23" fmla="*/ 28579 h 218"/>
                  <a:gd name="T24" fmla="*/ 85403 w 156"/>
                  <a:gd name="T25" fmla="*/ 119992 h 2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6"/>
                  <a:gd name="T40" fmla="*/ 0 h 218"/>
                  <a:gd name="T41" fmla="*/ 156 w 156"/>
                  <a:gd name="T42" fmla="*/ 218 h 2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6" h="218">
                    <a:moveTo>
                      <a:pt x="156" y="218"/>
                    </a:moveTo>
                    <a:lnTo>
                      <a:pt x="118" y="218"/>
                    </a:lnTo>
                    <a:lnTo>
                      <a:pt x="118" y="208"/>
                    </a:lnTo>
                    <a:lnTo>
                      <a:pt x="146" y="208"/>
                    </a:lnTo>
                    <a:lnTo>
                      <a:pt x="146" y="56"/>
                    </a:lnTo>
                    <a:lnTo>
                      <a:pt x="100" y="10"/>
                    </a:lnTo>
                    <a:lnTo>
                      <a:pt x="10" y="10"/>
                    </a:lnTo>
                    <a:lnTo>
                      <a:pt x="10" y="40"/>
                    </a:lnTo>
                    <a:lnTo>
                      <a:pt x="0" y="40"/>
                    </a:lnTo>
                    <a:lnTo>
                      <a:pt x="0" y="0"/>
                    </a:lnTo>
                    <a:lnTo>
                      <a:pt x="104" y="0"/>
                    </a:lnTo>
                    <a:lnTo>
                      <a:pt x="156" y="52"/>
                    </a:lnTo>
                    <a:lnTo>
                      <a:pt x="156" y="2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latin typeface="微软雅黑" panose="020B0503020204020204" charset="-122"/>
                  <a:ea typeface="微软雅黑" panose="020B0503020204020204" charset="-122"/>
                </a:endParaRPr>
              </a:p>
            </p:txBody>
          </p:sp>
        </p:grpSp>
      </p:grpSp>
      <p:sp>
        <p:nvSpPr>
          <p:cNvPr id="76" name="文本框 75"/>
          <p:cNvSpPr txBox="1"/>
          <p:nvPr/>
        </p:nvSpPr>
        <p:spPr>
          <a:xfrm>
            <a:off x="1336675" y="4691380"/>
            <a:ext cx="6061075" cy="306705"/>
          </a:xfrm>
          <a:prstGeom prst="rect">
            <a:avLst/>
          </a:prstGeom>
          <a:noFill/>
        </p:spPr>
        <p:txBody>
          <a:bodyPr wrap="none" rtlCol="0" anchor="t">
            <a:spAutoFit/>
          </a:bodyPr>
          <a:p>
            <a:pPr lvl="0" algn="l">
              <a:buClrTx/>
              <a:buSzTx/>
              <a:buFontTx/>
            </a:pPr>
            <a:r>
              <a:rPr lang="zh-CN" altLang="en-US" sz="1400">
                <a:solidFill>
                  <a:schemeClr val="bg2">
                    <a:lumMod val="10000"/>
                  </a:schemeClr>
                </a:solidFill>
                <a:latin typeface="微软雅黑" panose="020B0503020204020204" charset="-122"/>
                <a:ea typeface="微软雅黑" panose="020B0503020204020204" charset="-122"/>
                <a:cs typeface="微软雅黑" panose="020B0503020204020204" charset="-122"/>
                <a:sym typeface="+mn-ea"/>
              </a:rPr>
              <a:t>避免应用模块重复建设，各类数字化场景、决策分析场景建设周期缩短40%</a:t>
            </a:r>
            <a:endParaRPr lang="zh-CN" altLang="en-US" sz="1400">
              <a:solidFill>
                <a:schemeClr val="bg2">
                  <a:lumMod val="1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50" y="66040"/>
            <a:ext cx="11512550" cy="88011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12.3 </a:t>
            </a:r>
            <a:r>
              <a:rPr lang="en-US" altLang="zh-CN" dirty="0">
                <a:latin typeface="微软雅黑" panose="020B0503020204020204" charset="-122"/>
                <a:ea typeface="微软雅黑" panose="020B0503020204020204" charset="-122"/>
                <a:cs typeface="微软雅黑" panose="020B0503020204020204" charset="-122"/>
                <a:sym typeface="+mn-ea"/>
              </a:rPr>
              <a:t>建设效果</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198880" y="1381125"/>
            <a:ext cx="4695825" cy="368300"/>
          </a:xfrm>
          <a:prstGeom prst="rect">
            <a:avLst/>
          </a:prstGeom>
          <a:noFill/>
        </p:spPr>
        <p:txBody>
          <a:bodyPr wrap="square" rtlCol="0">
            <a:spAutoFit/>
          </a:bodyPr>
          <a:p>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2</a:t>
            </a: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 </a:t>
            </a:r>
            <a:r>
              <a:rPr lang="zh-CN" altLang="en-US" b="1">
                <a:solidFill>
                  <a:srgbClr val="0557CD"/>
                </a:solidFill>
                <a:latin typeface="+mj-ea"/>
                <a:ea typeface="+mj-ea"/>
                <a:sym typeface="+mn-ea"/>
              </a:rPr>
              <a:t>规范企业数据资源结构</a:t>
            </a:r>
            <a:endParaRPr lang="zh-CN" altLang="en-US" b="1">
              <a:solidFill>
                <a:srgbClr val="0557CD"/>
              </a:solidFill>
              <a:latin typeface="+mj-ea"/>
              <a:ea typeface="+mj-ea"/>
              <a:cs typeface="微软雅黑" panose="020B0503020204020204" charset="-122"/>
              <a:sym typeface="+mn-ea"/>
            </a:endParaRPr>
          </a:p>
        </p:txBody>
      </p:sp>
      <p:sp>
        <p:nvSpPr>
          <p:cNvPr id="76" name="文本框 75"/>
          <p:cNvSpPr txBox="1"/>
          <p:nvPr/>
        </p:nvSpPr>
        <p:spPr>
          <a:xfrm>
            <a:off x="1408430" y="1908175"/>
            <a:ext cx="9375140" cy="2527935"/>
          </a:xfrm>
          <a:prstGeom prst="rect">
            <a:avLst/>
          </a:prstGeom>
          <a:noFill/>
        </p:spPr>
        <p:txBody>
          <a:bodyPr wrap="square" rtlCol="0" anchor="t">
            <a:spAutoFit/>
          </a:bodyPr>
          <a:p>
            <a:pPr indent="0" algn="l" fontAlgn="auto">
              <a:lnSpc>
                <a:spcPct val="150000"/>
              </a:lnSpc>
              <a:spcAft>
                <a:spcPts val="1000"/>
              </a:spcAft>
              <a:buFont typeface="Arial" panose="020B0604020202020204" pitchFamily="34" charset="0"/>
              <a:buNone/>
            </a:pPr>
            <a:r>
              <a:rPr lang="zh-CN" altLang="en-US" sz="1600" spc="150" dirty="0">
                <a:latin typeface="+mn-ea"/>
                <a:sym typeface="+mn-ea"/>
              </a:rPr>
              <a:t>通过统一数据标准的建设，规范了企业数据资源结构：</a:t>
            </a:r>
            <a:endParaRPr lang="zh-CN" altLang="en-US" sz="1600" spc="150" dirty="0">
              <a:latin typeface="+mn-ea"/>
              <a:sym typeface="+mn-ea"/>
            </a:endParaRPr>
          </a:p>
          <a:p>
            <a:pPr marL="285750" indent="-285750" algn="l" fontAlgn="auto">
              <a:lnSpc>
                <a:spcPct val="150000"/>
              </a:lnSpc>
              <a:buFont typeface="Arial" panose="020B0604020202020204" pitchFamily="34" charset="0"/>
              <a:buChar char="•"/>
            </a:pPr>
            <a:r>
              <a:rPr lang="zh-CN" altLang="en-US" sz="1400" spc="150" dirty="0">
                <a:latin typeface="+mn-ea"/>
                <a:sym typeface="+mn-ea"/>
              </a:rPr>
              <a:t>有效促进了跨专业数据共享协同</a:t>
            </a:r>
            <a:r>
              <a:rPr lang="zh-CN" altLang="en-US" sz="1400" spc="150" dirty="0">
                <a:latin typeface="+mn-ea"/>
                <a:sym typeface="+mn-ea"/>
              </a:rPr>
              <a:t>；</a:t>
            </a:r>
            <a:endParaRPr lang="zh-CN" altLang="en-US" sz="1400" spc="150" dirty="0">
              <a:latin typeface="+mn-ea"/>
              <a:sym typeface="+mn-ea"/>
            </a:endParaRPr>
          </a:p>
          <a:p>
            <a:pPr marL="285750" indent="-285750" algn="l" fontAlgn="auto">
              <a:lnSpc>
                <a:spcPct val="150000"/>
              </a:lnSpc>
              <a:buClrTx/>
              <a:buSzTx/>
              <a:buFont typeface="Arial" panose="020B0604020202020204" pitchFamily="34" charset="0"/>
              <a:buChar char="•"/>
            </a:pPr>
            <a:r>
              <a:rPr lang="zh-CN" altLang="en-US" sz="1400" spc="150" dirty="0">
                <a:latin typeface="+mn-ea"/>
                <a:sym typeface="+mn-ea"/>
              </a:rPr>
              <a:t>为开展跨专业应用和深度数据价值挖掘奠定基础；</a:t>
            </a:r>
            <a:endParaRPr lang="zh-CN" altLang="en-US" sz="1400" spc="150" dirty="0">
              <a:latin typeface="+mn-ea"/>
              <a:sym typeface="+mn-ea"/>
            </a:endParaRPr>
          </a:p>
          <a:p>
            <a:pPr marL="285750" indent="-285750" algn="l" fontAlgn="auto">
              <a:lnSpc>
                <a:spcPct val="150000"/>
              </a:lnSpc>
              <a:buClrTx/>
              <a:buSzTx/>
              <a:buFont typeface="Arial" panose="020B0604020202020204" pitchFamily="34" charset="0"/>
              <a:buChar char="•"/>
            </a:pPr>
            <a:r>
              <a:rPr lang="zh-CN" altLang="en-US" sz="1400" spc="150" dirty="0">
                <a:latin typeface="+mn-ea"/>
                <a:sym typeface="+mn-ea"/>
              </a:rPr>
              <a:t>支撑构建了经营指标展示场景、计划财务应用场景、人力资源应用场景、作业安全应用场景、物资准备应用场景等12个跨专业应用场景</a:t>
            </a:r>
            <a:r>
              <a:rPr lang="zh-CN" altLang="en-US" sz="1400" spc="150" dirty="0">
                <a:latin typeface="+mn-ea"/>
                <a:sym typeface="+mn-ea"/>
              </a:rPr>
              <a:t>。</a:t>
            </a:r>
            <a:endParaRPr lang="zh-CN" altLang="en-US" sz="1400" spc="150" dirty="0">
              <a:latin typeface="+mn-ea"/>
              <a:sym typeface="+mn-ea"/>
            </a:endParaRPr>
          </a:p>
          <a:p>
            <a:pPr marL="285750" indent="-285750" algn="l" fontAlgn="auto">
              <a:lnSpc>
                <a:spcPct val="150000"/>
              </a:lnSpc>
              <a:buClrTx/>
              <a:buSzTx/>
              <a:buFont typeface="Arial" panose="020B0604020202020204" pitchFamily="34" charset="0"/>
              <a:buChar char="•"/>
            </a:pPr>
            <a:r>
              <a:rPr lang="zh-CN" altLang="en-US" sz="1400" spc="150" dirty="0">
                <a:latin typeface="+mn-ea"/>
                <a:sym typeface="+mn-ea"/>
              </a:rPr>
              <a:t>提升了经营管理、物资采办、计划财务、安全作业等业务管理效率和决策能力。</a:t>
            </a:r>
            <a:endParaRPr lang="zh-CN" altLang="en-US" sz="1400" spc="150" dirty="0">
              <a:latin typeface="+mn-ea"/>
            </a:endParaRPr>
          </a:p>
          <a:p>
            <a:pPr marL="285750" indent="-285750" algn="l" fontAlgn="auto">
              <a:lnSpc>
                <a:spcPct val="150000"/>
              </a:lnSpc>
              <a:buClrTx/>
              <a:buSzTx/>
              <a:buFont typeface="Arial" panose="020B0604020202020204" pitchFamily="34" charset="0"/>
              <a:buChar char="•"/>
            </a:pPr>
            <a:endParaRPr lang="zh-CN" altLang="en-US" sz="1400" spc="150" dirty="0">
              <a:latin typeface="+mn-ea"/>
              <a:sym typeface="+mn-ea"/>
            </a:endParaRPr>
          </a:p>
        </p:txBody>
      </p:sp>
      <p:sp>
        <p:nvSpPr>
          <p:cNvPr id="16" name="文本框 15"/>
          <p:cNvSpPr txBox="1"/>
          <p:nvPr/>
        </p:nvSpPr>
        <p:spPr>
          <a:xfrm>
            <a:off x="1198880" y="4535805"/>
            <a:ext cx="4695825" cy="368300"/>
          </a:xfrm>
          <a:prstGeom prst="rect">
            <a:avLst/>
          </a:prstGeom>
          <a:noFill/>
        </p:spPr>
        <p:txBody>
          <a:bodyPr wrap="square" rtlCol="0">
            <a:spAutoFit/>
          </a:bodyPr>
          <a:p>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 </a:t>
            </a:r>
            <a:r>
              <a:rPr lang="zh-CN" altLang="en-US" b="1">
                <a:solidFill>
                  <a:srgbClr val="0557CD"/>
                </a:solidFill>
                <a:sym typeface="+mn-ea"/>
              </a:rPr>
              <a:t>提供数字化转型升级经验</a:t>
            </a:r>
            <a:endParaRPr lang="zh-CN" altLang="en-US" b="1">
              <a:solidFill>
                <a:srgbClr val="0557CD"/>
              </a:solidFill>
              <a:latin typeface="+mj-ea"/>
              <a:ea typeface="+mj-ea"/>
              <a:cs typeface="微软雅黑" panose="020B0503020204020204" charset="-122"/>
              <a:sym typeface="+mn-ea"/>
            </a:endParaRPr>
          </a:p>
        </p:txBody>
      </p:sp>
      <p:sp>
        <p:nvSpPr>
          <p:cNvPr id="17" name="文本框 16"/>
          <p:cNvSpPr txBox="1"/>
          <p:nvPr/>
        </p:nvSpPr>
        <p:spPr>
          <a:xfrm>
            <a:off x="1408430" y="5003800"/>
            <a:ext cx="9375140" cy="737235"/>
          </a:xfrm>
          <a:prstGeom prst="rect">
            <a:avLst/>
          </a:prstGeom>
          <a:noFill/>
        </p:spPr>
        <p:txBody>
          <a:bodyPr wrap="square" rtlCol="0" anchor="t">
            <a:spAutoFit/>
          </a:bodyPr>
          <a:p>
            <a:pPr indent="0" algn="l" fontAlgn="auto">
              <a:lnSpc>
                <a:spcPct val="150000"/>
              </a:lnSpc>
              <a:spcAft>
                <a:spcPts val="1000"/>
              </a:spcAft>
              <a:buFont typeface="Arial" panose="020B0604020202020204" pitchFamily="34" charset="0"/>
              <a:buNone/>
            </a:pPr>
            <a:r>
              <a:rPr lang="zh-CN" altLang="en-US" sz="1400" spc="150" dirty="0">
                <a:latin typeface="+mn-ea"/>
                <a:sym typeface="+mn-ea"/>
              </a:rPr>
              <a:t>基于数字中心平台的数据资源、数据服务和技术支撑能力，为全面推进公司数字化转型升级提供了宝贵经验，具有良好的实施推广价值。</a:t>
            </a:r>
            <a:endParaRPr lang="zh-CN" altLang="en-US" sz="1400" spc="150" dirty="0">
              <a:latin typeface="+mn-ea"/>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50" y="66040"/>
            <a:ext cx="11512550" cy="88011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12.3 </a:t>
            </a:r>
            <a:r>
              <a:rPr lang="en-US" altLang="zh-CN" dirty="0">
                <a:latin typeface="微软雅黑" panose="020B0503020204020204" charset="-122"/>
                <a:ea typeface="微软雅黑" panose="020B0503020204020204" charset="-122"/>
                <a:cs typeface="微软雅黑" panose="020B0503020204020204" charset="-122"/>
                <a:sym typeface="+mn-ea"/>
              </a:rPr>
              <a:t>建设效果</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1227455" y="1162050"/>
            <a:ext cx="4695825" cy="645160"/>
          </a:xfrm>
          <a:prstGeom prst="rect">
            <a:avLst/>
          </a:prstGeom>
          <a:noFill/>
        </p:spPr>
        <p:txBody>
          <a:bodyPr wrap="square" rtlCol="0">
            <a:spAutoFit/>
          </a:bodyPr>
          <a:p>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4</a:t>
            </a: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 </a:t>
            </a:r>
            <a:r>
              <a:rPr lang="zh-CN" altLang="en-US" b="1">
                <a:solidFill>
                  <a:srgbClr val="0557CD"/>
                </a:solidFill>
                <a:latin typeface="+mj-ea"/>
                <a:ea typeface="+mj-ea"/>
                <a:sym typeface="+mn-ea"/>
              </a:rPr>
              <a:t>业务协同</a:t>
            </a:r>
            <a:endParaRPr lang="zh-CN" altLang="en-US" b="1">
              <a:solidFill>
                <a:srgbClr val="0557CD"/>
              </a:solidFill>
              <a:latin typeface="+mj-ea"/>
              <a:ea typeface="+mj-ea"/>
              <a:sym typeface="+mn-ea"/>
            </a:endParaRPr>
          </a:p>
          <a:p>
            <a:endParaRPr lang="zh-CN" altLang="en-US" b="1">
              <a:solidFill>
                <a:srgbClr val="0557CD"/>
              </a:solidFill>
              <a:latin typeface="+mj-ea"/>
              <a:ea typeface="+mj-ea"/>
              <a:cs typeface="微软雅黑" panose="020B0503020204020204" charset="-122"/>
              <a:sym typeface="+mn-ea"/>
            </a:endParaRPr>
          </a:p>
        </p:txBody>
      </p:sp>
      <p:sp>
        <p:nvSpPr>
          <p:cNvPr id="6" name="文本框 5"/>
          <p:cNvSpPr txBox="1"/>
          <p:nvPr/>
        </p:nvSpPr>
        <p:spPr>
          <a:xfrm>
            <a:off x="1423670" y="1680210"/>
            <a:ext cx="8935085" cy="737235"/>
          </a:xfrm>
          <a:prstGeom prst="rect">
            <a:avLst/>
          </a:prstGeom>
          <a:noFill/>
        </p:spPr>
        <p:txBody>
          <a:bodyPr wrap="square" rtlCol="0" anchor="t">
            <a:spAutoFit/>
          </a:bodyPr>
          <a:p>
            <a:pPr indent="0" fontAlgn="auto">
              <a:lnSpc>
                <a:spcPct val="150000"/>
              </a:lnSpc>
            </a:pPr>
            <a:r>
              <a:rPr lang="zh-CN" altLang="en-US" sz="1400" spc="150" dirty="0">
                <a:solidFill>
                  <a:schemeClr val="tx1"/>
                </a:solidFill>
                <a:latin typeface="+mn-ea"/>
                <a:sym typeface="+mn-ea"/>
              </a:rPr>
              <a:t>通过海上平台和陆地两级技术支持中心的协同调度指挥，实现钻井平台一线人员与陆地技术专家的</a:t>
            </a:r>
            <a:r>
              <a:rPr lang="zh-CN" altLang="en-US" sz="1400" b="1" spc="150" dirty="0">
                <a:solidFill>
                  <a:schemeClr val="tx1"/>
                </a:solidFill>
                <a:latin typeface="+mn-ea"/>
                <a:sym typeface="+mn-ea"/>
              </a:rPr>
              <a:t>联动指挥与远程指导</a:t>
            </a:r>
            <a:r>
              <a:rPr lang="zh-CN" altLang="en-US" sz="1400" spc="150" dirty="0">
                <a:solidFill>
                  <a:schemeClr val="tx1"/>
                </a:solidFill>
                <a:latin typeface="+mn-ea"/>
                <a:sym typeface="+mn-ea"/>
              </a:rPr>
              <a:t>，</a:t>
            </a:r>
            <a:r>
              <a:rPr lang="zh-CN" altLang="en-US" sz="1400" b="1" spc="150" dirty="0">
                <a:solidFill>
                  <a:schemeClr val="tx1"/>
                </a:solidFill>
                <a:latin typeface="+mn-ea"/>
                <a:sym typeface="+mn-ea"/>
              </a:rPr>
              <a:t>有效减少一线人员30%～50%工作量</a:t>
            </a:r>
            <a:r>
              <a:rPr lang="zh-CN" altLang="en-US" sz="1400" spc="150" dirty="0">
                <a:solidFill>
                  <a:schemeClr val="tx1"/>
                </a:solidFill>
                <a:latin typeface="+mn-ea"/>
                <a:sym typeface="+mn-ea"/>
              </a:rPr>
              <a:t>，并逐步缩减现场人员。</a:t>
            </a:r>
            <a:endParaRPr lang="zh-CN" altLang="en-US" sz="1400" spc="150" dirty="0">
              <a:solidFill>
                <a:schemeClr val="tx1"/>
              </a:solidFill>
              <a:latin typeface="+mn-ea"/>
              <a:sym typeface="+mn-ea"/>
            </a:endParaRPr>
          </a:p>
        </p:txBody>
      </p:sp>
      <p:sp>
        <p:nvSpPr>
          <p:cNvPr id="9" name="文本框 8"/>
          <p:cNvSpPr txBox="1"/>
          <p:nvPr/>
        </p:nvSpPr>
        <p:spPr>
          <a:xfrm>
            <a:off x="1227455" y="2647950"/>
            <a:ext cx="4695825" cy="645160"/>
          </a:xfrm>
          <a:prstGeom prst="rect">
            <a:avLst/>
          </a:prstGeom>
          <a:noFill/>
        </p:spPr>
        <p:txBody>
          <a:bodyPr wrap="square" rtlCol="0">
            <a:spAutoFit/>
          </a:bodyPr>
          <a:p>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5</a:t>
            </a: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 </a:t>
            </a:r>
            <a:r>
              <a:rPr lang="zh-CN" altLang="en-US" b="1">
                <a:solidFill>
                  <a:srgbClr val="0557CD"/>
                </a:solidFill>
                <a:latin typeface="+mj-ea"/>
                <a:ea typeface="+mj-ea"/>
                <a:sym typeface="+mn-ea"/>
              </a:rPr>
              <a:t>降本增效</a:t>
            </a:r>
            <a:endParaRPr lang="zh-CN" altLang="en-US" b="1">
              <a:solidFill>
                <a:srgbClr val="0557CD"/>
              </a:solidFill>
              <a:latin typeface="+mj-ea"/>
              <a:ea typeface="+mj-ea"/>
              <a:sym typeface="+mn-ea"/>
            </a:endParaRPr>
          </a:p>
          <a:p>
            <a:endParaRPr lang="zh-CN" altLang="en-US" b="1">
              <a:solidFill>
                <a:srgbClr val="0557CD"/>
              </a:solidFill>
              <a:latin typeface="+mj-ea"/>
              <a:ea typeface="+mj-ea"/>
              <a:cs typeface="微软雅黑" panose="020B0503020204020204" charset="-122"/>
              <a:sym typeface="+mn-ea"/>
            </a:endParaRPr>
          </a:p>
        </p:txBody>
      </p:sp>
      <p:sp>
        <p:nvSpPr>
          <p:cNvPr id="10" name="文本框 9"/>
          <p:cNvSpPr txBox="1"/>
          <p:nvPr/>
        </p:nvSpPr>
        <p:spPr>
          <a:xfrm>
            <a:off x="1423670" y="3194685"/>
            <a:ext cx="8877935" cy="1060450"/>
          </a:xfrm>
          <a:prstGeom prst="rect">
            <a:avLst/>
          </a:prstGeom>
          <a:noFill/>
        </p:spPr>
        <p:txBody>
          <a:bodyPr wrap="square" rtlCol="0" anchor="t">
            <a:spAutoFit/>
          </a:bodyPr>
          <a:p>
            <a:pPr indent="0" fontAlgn="auto">
              <a:lnSpc>
                <a:spcPct val="150000"/>
              </a:lnSpc>
            </a:pPr>
            <a:r>
              <a:rPr lang="zh-CN" altLang="en-US" sz="1400"/>
              <a:t>通过智能钻井、智能辅助作业、智能装备管理、智能巡检等生产业务数字化的建设，钻井平台</a:t>
            </a:r>
            <a:r>
              <a:rPr lang="zh-CN" altLang="en-US" sz="1400" b="1"/>
              <a:t>人员减少15%～20%</a:t>
            </a:r>
            <a:r>
              <a:rPr lang="zh-CN" altLang="en-US" sz="1400"/>
              <a:t>，预计每年每自升式钻井平台可</a:t>
            </a:r>
            <a:r>
              <a:rPr lang="zh-CN" altLang="en-US" sz="1400" b="1"/>
              <a:t>降本600万～900万元</a:t>
            </a:r>
            <a:r>
              <a:rPr lang="zh-CN" altLang="en-US" sz="1400"/>
              <a:t>，每半潜式钻井平台可</a:t>
            </a:r>
            <a:r>
              <a:rPr lang="zh-CN" altLang="en-US" sz="1400" b="1"/>
              <a:t>降本1000万～1500万元</a:t>
            </a:r>
            <a:r>
              <a:rPr lang="zh-CN" altLang="en-US" sz="1400"/>
              <a:t>，每钻井平台设备维护成本</a:t>
            </a:r>
            <a:r>
              <a:rPr lang="zh-CN" altLang="en-US" sz="1400" b="1"/>
              <a:t>降本约400万元</a:t>
            </a:r>
            <a:r>
              <a:rPr lang="zh-CN" altLang="en-US" sz="1400"/>
              <a:t>。</a:t>
            </a:r>
            <a:endParaRPr lang="zh-CN" altLang="en-US"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12900" y="2162175"/>
            <a:ext cx="10064750" cy="829945"/>
          </a:xfrm>
          <a:prstGeom prst="rect">
            <a:avLst/>
          </a:prstGeom>
          <a:noFill/>
        </p:spPr>
        <p:txBody>
          <a:bodyPr>
            <a:spAutoFit/>
          </a:bodyPr>
          <a:p>
            <a:pPr marR="0" defTabSz="457200" eaLnBrk="1" fontAlgn="auto" hangingPunct="1">
              <a:spcBef>
                <a:spcPts val="0"/>
              </a:spcBef>
              <a:spcAft>
                <a:spcPts val="0"/>
              </a:spcAft>
              <a:buClrTx/>
              <a:buSzTx/>
              <a:buFontTx/>
              <a:buNone/>
              <a:defRPr/>
            </a:pPr>
            <a:r>
              <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rPr>
              <a:t>感谢观看！</a:t>
            </a:r>
            <a:endPar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附录A：主讲教师林子雨简介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7047" name="Picture 10" descr="I:\厦大教师\照片\个人形象照\林子雨证件照2016版（西装低分辨）.jpg"/>
          <p:cNvPicPr>
            <a:picLocks noChangeAspect="1"/>
          </p:cNvPicPr>
          <p:nvPr/>
        </p:nvPicPr>
        <p:blipFill>
          <a:blip r:embed="rId6"/>
          <a:stretch>
            <a:fillRect/>
          </a:stretch>
        </p:blipFill>
        <p:spPr>
          <a:xfrm>
            <a:off x="1159510" y="1443990"/>
            <a:ext cx="1115695" cy="1543050"/>
          </a:xfrm>
          <a:prstGeom prst="rect">
            <a:avLst/>
          </a:prstGeom>
          <a:noFill/>
          <a:ln w="9525">
            <a:noFill/>
          </a:ln>
        </p:spPr>
      </p:pic>
      <p:sp>
        <p:nvSpPr>
          <p:cNvPr id="87043" name="Text Box 5"/>
          <p:cNvSpPr txBox="1"/>
          <p:nvPr/>
        </p:nvSpPr>
        <p:spPr>
          <a:xfrm>
            <a:off x="2456815" y="1524000"/>
            <a:ext cx="6075045" cy="1597660"/>
          </a:xfrm>
          <a:prstGeom prst="rect">
            <a:avLst/>
          </a:prstGeom>
          <a:noFill/>
          <a:ln w="9525">
            <a:noFill/>
          </a:ln>
        </p:spPr>
        <p:txBody>
          <a:bodyPr lIns="121914" tIns="60957" rIns="121914" bIns="60957" anchor="t" anchorCtr="0">
            <a:spAutoFit/>
          </a:bodyPr>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单位：厦门大学计算机科学系</a:t>
            </a:r>
            <a:endParaRPr lang="zh-CN" altLang="en-US"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b="1" dirty="0">
                <a:latin typeface="微软雅黑" panose="020B0503020204020204" charset="-122"/>
                <a:ea typeface="微软雅黑" panose="020B0503020204020204" charset="-122"/>
                <a:cs typeface="微软雅黑" panose="020B0503020204020204" charset="-122"/>
              </a:rPr>
              <a:t>E-mail: ziyulin@xmu.edu.cn</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个人网页：</a:t>
            </a:r>
            <a:r>
              <a:rPr lang="en-US" altLang="zh-CN" sz="1600" b="1" dirty="0">
                <a:latin typeface="微软雅黑" panose="020B0503020204020204" charset="-122"/>
                <a:ea typeface="微软雅黑" panose="020B0503020204020204" charset="-122"/>
                <a:cs typeface="微软雅黑" panose="020B0503020204020204" charset="-122"/>
              </a:rPr>
              <a:t>http://dblab.xmu.edu.cn/post/linziyu</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数据库实验室网站：</a:t>
            </a:r>
            <a:r>
              <a:rPr lang="en-US" altLang="zh-CN" sz="1600" b="1" dirty="0">
                <a:latin typeface="微软雅黑" panose="020B0503020204020204" charset="-122"/>
                <a:ea typeface="微软雅黑" panose="020B0503020204020204" charset="-122"/>
                <a:cs typeface="微软雅黑" panose="020B0503020204020204" charset="-122"/>
              </a:rPr>
              <a:t>http://dblab.xmu.edu.cn</a:t>
            </a:r>
            <a:endParaRPr lang="en-US" altLang="zh-CN" sz="1600" b="1" dirty="0">
              <a:latin typeface="微软雅黑" panose="020B0503020204020204" charset="-122"/>
              <a:ea typeface="微软雅黑" panose="020B0503020204020204" charset="-122"/>
              <a:cs typeface="微软雅黑" panose="020B0503020204020204" charset="-122"/>
            </a:endParaRPr>
          </a:p>
        </p:txBody>
      </p:sp>
      <p:sp>
        <p:nvSpPr>
          <p:cNvPr id="87046" name="TextBox 14"/>
          <p:cNvSpPr txBox="1"/>
          <p:nvPr/>
        </p:nvSpPr>
        <p:spPr>
          <a:xfrm>
            <a:off x="9465310" y="2976880"/>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扫一扫访问个人主页</a:t>
            </a:r>
            <a:endParaRPr lang="zh-CN" altLang="en-US" sz="1000" b="1" dirty="0">
              <a:latin typeface="等线" panose="02010600030101010101" pitchFamily="2" charset="-122"/>
              <a:ea typeface="等线" panose="02010600030101010101" pitchFamily="2" charset="-122"/>
            </a:endParaRPr>
          </a:p>
        </p:txBody>
      </p:sp>
      <p:pic>
        <p:nvPicPr>
          <p:cNvPr id="87048" name="Picture 2" descr="https://qr.api.cli.im/qr?data=http%253A%252F%252Fdblab.xmu.edu.cn%252Fpost%252Flinziyu%252F&amp;level=H&amp;transparent=false&amp;bgcolor=%23ffffff&amp;forecolor=%23000000&amp;blockpixel=12&amp;marginblock=1&amp;logourl=http%3A%2F%2Foss-cn-hangzhou.aliyuncs.com%2Fpublic-cli%2Ffree%2Fa6e5a8dd8f1a29a06a4732e462987dff1545990480.png&amp;size=260&amp;kid=cliim&amp;key=3e7dd29a67ccc0c73c473e77f9ea6128"/>
          <p:cNvPicPr>
            <a:picLocks noChangeAspect="1"/>
          </p:cNvPicPr>
          <p:nvPr/>
        </p:nvPicPr>
        <p:blipFill>
          <a:blip r:embed="rId7"/>
          <a:stretch>
            <a:fillRect/>
          </a:stretch>
        </p:blipFill>
        <p:spPr>
          <a:xfrm>
            <a:off x="9465310" y="1443990"/>
            <a:ext cx="1567180" cy="1567180"/>
          </a:xfrm>
          <a:prstGeom prst="rect">
            <a:avLst/>
          </a:prstGeom>
          <a:noFill/>
          <a:ln w="9525">
            <a:noFill/>
          </a:ln>
        </p:spPr>
      </p:pic>
      <p:sp>
        <p:nvSpPr>
          <p:cNvPr id="87045" name="Text Box 13"/>
          <p:cNvSpPr txBox="1"/>
          <p:nvPr/>
        </p:nvSpPr>
        <p:spPr>
          <a:xfrm>
            <a:off x="1159510" y="3314700"/>
            <a:ext cx="9873615" cy="3167380"/>
          </a:xfrm>
          <a:prstGeom prst="rect">
            <a:avLst/>
          </a:prstGeom>
          <a:noFill/>
          <a:ln w="9525">
            <a:noFill/>
          </a:ln>
        </p:spPr>
        <p:txBody>
          <a:bodyPr wrap="square" lIns="121914" tIns="60957" rIns="121914" bIns="60957" anchor="t" anchorCtr="0">
            <a:spAutoFit/>
          </a:bodyPr>
          <a:p>
            <a:pPr>
              <a:lnSpc>
                <a:spcPct val="150000"/>
              </a:lnSpc>
            </a:pPr>
            <a:r>
              <a:rPr lang="zh-CN" altLang="en-US" sz="1200" b="1" dirty="0">
                <a:latin typeface="等线" panose="02010600030101010101" pitchFamily="2" charset="-122"/>
                <a:ea typeface="等线" panose="02010600030101010101" pitchFamily="2" charset="-122"/>
                <a:cs typeface="等线" panose="02010600030101010101" pitchFamily="2" charset="-122"/>
              </a:rPr>
              <a:t>林子雨，男，</a:t>
            </a:r>
            <a:r>
              <a:rPr lang="en-US" altLang="zh-CN" sz="1200" b="1" dirty="0">
                <a:latin typeface="等线" panose="02010600030101010101" pitchFamily="2" charset="-122"/>
                <a:ea typeface="等线" panose="02010600030101010101" pitchFamily="2" charset="-122"/>
                <a:cs typeface="等线" panose="02010600030101010101" pitchFamily="2" charset="-122"/>
              </a:rPr>
              <a:t>1978</a:t>
            </a:r>
            <a:r>
              <a:rPr lang="zh-CN" altLang="en-US" sz="1200" b="1" dirty="0">
                <a:latin typeface="等线" panose="02010600030101010101" pitchFamily="2" charset="-122"/>
                <a:ea typeface="等线" panose="02010600030101010101" pitchFamily="2" charset="-122"/>
                <a:cs typeface="等线" panose="02010600030101010101" pitchFamily="2" charset="-122"/>
              </a:rPr>
              <a:t>年出生，博士（毕业于北京大学），全国高校知名大数据教师，入选</a:t>
            </a:r>
            <a:r>
              <a:rPr lang="en-US" altLang="zh-CN" sz="1200" b="1" dirty="0">
                <a:latin typeface="等线" panose="02010600030101010101" pitchFamily="2" charset="-122"/>
                <a:ea typeface="等线" panose="02010600030101010101" pitchFamily="2" charset="-122"/>
                <a:cs typeface="等线" panose="02010600030101010101" pitchFamily="2" charset="-122"/>
              </a:rPr>
              <a:t>“2021</a:t>
            </a:r>
            <a:r>
              <a:rPr lang="zh-CN" altLang="en-US" sz="1200" b="1" dirty="0">
                <a:latin typeface="等线" panose="02010600030101010101" pitchFamily="2" charset="-122"/>
                <a:ea typeface="等线" panose="02010600030101010101" pitchFamily="2" charset="-122"/>
                <a:cs typeface="等线" panose="02010600030101010101" pitchFamily="2" charset="-122"/>
              </a:rPr>
              <a:t>年高校计算机专业优秀教师奖励计划</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，现为厦门大学计算机科学与技术系副教授，中国计算机学会数据库专业委员会委员，中国计算机学会信息系统专业委员会委员。厦门大学数据库实验室负责人，</a:t>
            </a:r>
            <a:r>
              <a:rPr lang="en-US" altLang="zh-CN" sz="1200" b="1" dirty="0">
                <a:latin typeface="等线" panose="02010600030101010101" pitchFamily="2" charset="-122"/>
                <a:ea typeface="等线" panose="02010600030101010101" pitchFamily="2" charset="-122"/>
                <a:cs typeface="等线" panose="02010600030101010101" pitchFamily="2" charset="-122"/>
              </a:rPr>
              <a:t>2013</a:t>
            </a:r>
            <a:r>
              <a:rPr lang="zh-CN" altLang="en-US" sz="1200" b="1" dirty="0">
                <a:latin typeface="等线" panose="02010600030101010101" pitchFamily="2" charset="-122"/>
                <a:ea typeface="等线" panose="02010600030101010101" pitchFamily="2" charset="-122"/>
                <a:cs typeface="等线" panose="02010600030101010101" pitchFamily="2" charset="-122"/>
              </a:rPr>
              <a:t>年度、</a:t>
            </a:r>
            <a:r>
              <a:rPr lang="en-US" altLang="zh-CN" sz="1200" b="1" dirty="0">
                <a:latin typeface="等线" panose="02010600030101010101" pitchFamily="2" charset="-122"/>
                <a:ea typeface="等线" panose="02010600030101010101" pitchFamily="2" charset="-122"/>
                <a:cs typeface="等线" panose="02010600030101010101" pitchFamily="2" charset="-122"/>
              </a:rPr>
              <a:t>2017</a:t>
            </a:r>
            <a:r>
              <a:rPr lang="zh-CN" altLang="en-US" sz="1200" b="1" dirty="0">
                <a:latin typeface="等线" panose="02010600030101010101" pitchFamily="2" charset="-122"/>
                <a:ea typeface="等线" panose="02010600030101010101" pitchFamily="2" charset="-122"/>
                <a:cs typeface="等线" panose="02010600030101010101" pitchFamily="2" charset="-122"/>
              </a:rPr>
              <a:t>年度、</a:t>
            </a:r>
            <a:r>
              <a:rPr lang="en-US" altLang="zh-CN" sz="1200" b="1" dirty="0">
                <a:latin typeface="等线" panose="02010600030101010101" pitchFamily="2" charset="-122"/>
                <a:ea typeface="等线" panose="02010600030101010101" pitchFamily="2" charset="-122"/>
                <a:cs typeface="等线" panose="02010600030101010101" pitchFamily="2" charset="-122"/>
              </a:rPr>
              <a:t>2020</a:t>
            </a:r>
            <a:r>
              <a:rPr lang="zh-CN" altLang="en-US" sz="1200" b="1" dirty="0">
                <a:latin typeface="等线" panose="02010600030101010101" pitchFamily="2" charset="-122"/>
                <a:ea typeface="等线" panose="02010600030101010101" pitchFamily="2" charset="-122"/>
                <a:cs typeface="等线" panose="02010600030101010101" pitchFamily="2" charset="-122"/>
              </a:rPr>
              <a:t>年度和</a:t>
            </a:r>
            <a:r>
              <a:rPr lang="en-US" altLang="zh-CN" sz="1200" b="1" dirty="0">
                <a:latin typeface="等线" panose="02010600030101010101" pitchFamily="2" charset="-122"/>
                <a:ea typeface="等线" panose="02010600030101010101" pitchFamily="2" charset="-122"/>
                <a:cs typeface="等线" panose="02010600030101010101" pitchFamily="2" charset="-122"/>
              </a:rPr>
              <a:t>2023</a:t>
            </a:r>
            <a:r>
              <a:rPr lang="zh-CN" altLang="en-US" sz="1200" b="1" dirty="0">
                <a:latin typeface="等线" panose="02010600030101010101" pitchFamily="2" charset="-122"/>
                <a:ea typeface="等线" panose="02010600030101010101" pitchFamily="2" charset="-122"/>
                <a:cs typeface="等线" panose="02010600030101010101" pitchFamily="2" charset="-122"/>
              </a:rPr>
              <a:t>年度厦门大学教学类奖教金获得者，荣获</a:t>
            </a:r>
            <a:r>
              <a:rPr lang="en-US" altLang="zh-CN" sz="1200" b="1" dirty="0">
                <a:latin typeface="等线" panose="02010600030101010101" pitchFamily="2" charset="-122"/>
                <a:ea typeface="等线" panose="02010600030101010101" pitchFamily="2" charset="-122"/>
                <a:cs typeface="等线" panose="02010600030101010101" pitchFamily="2" charset="-122"/>
              </a:rPr>
              <a:t>2022</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年福建省高等教育教学成果奖特等奖、</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年福建省高等教育教学教学成果奖二等奖、</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年国家精品在线开放课程、</a:t>
            </a:r>
            <a:r>
              <a:rPr lang="en-US" altLang="zh-CN" sz="1200" b="1" dirty="0">
                <a:latin typeface="等线" panose="02010600030101010101" pitchFamily="2" charset="-122"/>
                <a:ea typeface="等线" panose="02010600030101010101" pitchFamily="2" charset="-122"/>
                <a:cs typeface="等线" panose="02010600030101010101" pitchFamily="2" charset="-122"/>
              </a:rPr>
              <a:t>2020</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年国家级线上一流本科课程、</a:t>
            </a:r>
            <a:r>
              <a:rPr lang="en-US" altLang="zh-CN" sz="1200" b="1" dirty="0">
                <a:latin typeface="等线" panose="02010600030101010101" pitchFamily="2" charset="-122"/>
                <a:ea typeface="等线" panose="02010600030101010101" pitchFamily="2" charset="-122"/>
                <a:cs typeface="等线" panose="02010600030101010101" pitchFamily="2" charset="-122"/>
              </a:rPr>
              <a:t>2021</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年国家级线上一流本科课程。主要研究方向为大数据和云计算，并以第一作者身份在</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软件学报</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计算机学报</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和</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计算机研究与发展</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等国家重点期刊以及国际学术会议上发表多篇学术论文。作为项目负责人主持的科研项目包括</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项国家自然科学青年基金项目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(No.61303004)</a:t>
            </a:r>
            <a:r>
              <a:rPr lang="zh-CN" altLang="en-US" sz="1200" b="1" dirty="0">
                <a:latin typeface="等线" panose="02010600030101010101" pitchFamily="2" charset="-122"/>
                <a:ea typeface="等线" panose="02010600030101010101" pitchFamily="2" charset="-122"/>
                <a:cs typeface="等线" panose="02010600030101010101" pitchFamily="2" charset="-122"/>
              </a:rPr>
              <a:t>、</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项福建省自然科学青年基金项目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(No.2013J05099)</a:t>
            </a:r>
            <a:r>
              <a:rPr lang="zh-CN" altLang="en-US" sz="1200" b="1" dirty="0">
                <a:latin typeface="等线" panose="02010600030101010101" pitchFamily="2" charset="-122"/>
                <a:ea typeface="等线" panose="02010600030101010101" pitchFamily="2" charset="-122"/>
                <a:cs typeface="等线" panose="02010600030101010101" pitchFamily="2" charset="-122"/>
              </a:rPr>
              <a:t>和</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项中央高校基本科研业务费项目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(No.2011121049)</a:t>
            </a:r>
            <a:r>
              <a:rPr lang="zh-CN" altLang="en-US" sz="1200" b="1" dirty="0">
                <a:latin typeface="等线" panose="02010600030101010101" pitchFamily="2" charset="-122"/>
                <a:ea typeface="等线" panose="02010600030101010101" pitchFamily="2" charset="-122"/>
                <a:cs typeface="等线" panose="02010600030101010101" pitchFamily="2" charset="-122"/>
              </a:rPr>
              <a:t>，主持的教改课题包括</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2016</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年福建省教改课题、</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2016</a:t>
            </a:r>
            <a:r>
              <a:rPr lang="zh-CN" altLang="en-US" sz="1200" b="1" dirty="0">
                <a:latin typeface="等线" panose="02010600030101010101" pitchFamily="2" charset="-122"/>
                <a:ea typeface="等线" panose="02010600030101010101" pitchFamily="2" charset="-122"/>
                <a:cs typeface="等线" panose="02010600030101010101" pitchFamily="2" charset="-122"/>
              </a:rPr>
              <a:t>年教育部产学协作育人项目和</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年教育部新工科教改项目，同时，作为课题负责人完成了国家发改委城市信息化重大课题、国家物联网重大应用示范工程区域试点泉州市工作方案、</a:t>
            </a:r>
            <a:r>
              <a:rPr lang="en-US" altLang="zh-CN" sz="1200" b="1" dirty="0">
                <a:latin typeface="等线" panose="02010600030101010101" pitchFamily="2" charset="-122"/>
                <a:ea typeface="等线" panose="02010600030101010101" pitchFamily="2" charset="-122"/>
                <a:cs typeface="等线" panose="02010600030101010101" pitchFamily="2" charset="-122"/>
              </a:rPr>
              <a:t>2015</a:t>
            </a:r>
            <a:r>
              <a:rPr lang="zh-CN" altLang="en-US" sz="1200" b="1" dirty="0">
                <a:latin typeface="等线" panose="02010600030101010101" pitchFamily="2" charset="-122"/>
                <a:ea typeface="等线" panose="02010600030101010101" pitchFamily="2" charset="-122"/>
                <a:cs typeface="等线" panose="02010600030101010101" pitchFamily="2" charset="-122"/>
              </a:rPr>
              <a:t>泉州市互联网经济调研等课题。编著出版了</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大数据技术原理与应用</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等</a:t>
            </a:r>
            <a:r>
              <a:rPr lang="en-US" altLang="zh-CN" sz="1200" b="1" dirty="0">
                <a:latin typeface="等线" panose="02010600030101010101" pitchFamily="2" charset="-122"/>
                <a:ea typeface="等线" panose="02010600030101010101" pitchFamily="2" charset="-122"/>
                <a:cs typeface="等线" panose="02010600030101010101" pitchFamily="2" charset="-122"/>
              </a:rPr>
              <a:t>13</a:t>
            </a:r>
            <a:r>
              <a:rPr lang="zh-CN" altLang="en-US" sz="1200" b="1" dirty="0">
                <a:latin typeface="等线" panose="02010600030101010101" pitchFamily="2" charset="-122"/>
                <a:ea typeface="等线" panose="02010600030101010101" pitchFamily="2" charset="-122"/>
                <a:cs typeface="等线" panose="02010600030101010101" pitchFamily="2" charset="-122"/>
              </a:rPr>
              <a:t>本大数据系列教材，被国内</a:t>
            </a:r>
            <a:r>
              <a:rPr lang="en-US" altLang="zh-CN" sz="1200" b="1" dirty="0">
                <a:latin typeface="等线" panose="02010600030101010101" pitchFamily="2" charset="-122"/>
                <a:ea typeface="等线" panose="02010600030101010101" pitchFamily="2" charset="-122"/>
                <a:cs typeface="等线" panose="02010600030101010101" pitchFamily="2" charset="-122"/>
              </a:rPr>
              <a:t>500</a:t>
            </a:r>
            <a:r>
              <a:rPr lang="zh-CN" altLang="en-US" sz="1200" b="1" dirty="0">
                <a:latin typeface="等线" panose="02010600030101010101" pitchFamily="2" charset="-122"/>
                <a:ea typeface="等线" panose="02010600030101010101" pitchFamily="2" charset="-122"/>
                <a:cs typeface="等线" panose="02010600030101010101" pitchFamily="2" charset="-122"/>
              </a:rPr>
              <a:t>多所高校采用；建设了国内高校首个大数据课程公共服务平台，为教师教学和学生学习大数据课程提供全方位、一站式服务，年访问量超过</a:t>
            </a:r>
            <a:r>
              <a:rPr lang="en-US" altLang="zh-CN" sz="1200" b="1" dirty="0">
                <a:latin typeface="等线" panose="02010600030101010101" pitchFamily="2" charset="-122"/>
                <a:ea typeface="等线" panose="02010600030101010101" pitchFamily="2" charset="-122"/>
                <a:cs typeface="等线" panose="02010600030101010101" pitchFamily="2" charset="-122"/>
              </a:rPr>
              <a:t>400</a:t>
            </a:r>
            <a:r>
              <a:rPr lang="zh-CN" altLang="en-US" sz="1200" b="1" dirty="0">
                <a:latin typeface="等线" panose="02010600030101010101" pitchFamily="2" charset="-122"/>
                <a:ea typeface="等线" panose="02010600030101010101" pitchFamily="2" charset="-122"/>
                <a:cs typeface="等线" panose="02010600030101010101" pitchFamily="2" charset="-122"/>
              </a:rPr>
              <a:t>万次，累计访问量超过</a:t>
            </a:r>
            <a:r>
              <a:rPr lang="en-US" altLang="zh-CN" sz="1200" b="1" dirty="0">
                <a:latin typeface="等线" panose="02010600030101010101" pitchFamily="2" charset="-122"/>
                <a:ea typeface="等线" panose="02010600030101010101" pitchFamily="2" charset="-122"/>
                <a:cs typeface="等线" panose="02010600030101010101" pitchFamily="2" charset="-122"/>
              </a:rPr>
              <a:t>2500</a:t>
            </a:r>
            <a:r>
              <a:rPr lang="zh-CN" altLang="en-US" sz="1200" b="1" dirty="0">
                <a:latin typeface="等线" panose="02010600030101010101" pitchFamily="2" charset="-122"/>
                <a:ea typeface="等线" panose="02010600030101010101" pitchFamily="2" charset="-122"/>
                <a:cs typeface="等线" panose="02010600030101010101" pitchFamily="2" charset="-122"/>
              </a:rPr>
              <a:t>万次。建设的大数据系列MOOC课程入选“2023年教育部国家智慧教育公共服务平台应用典型案例”。</a:t>
            </a:r>
            <a:endParaRPr lang="zh-CN" altLang="en-US" sz="1200" b="1" dirty="0">
              <a:latin typeface="等线" panose="02010600030101010101" pitchFamily="2" charset="-122"/>
              <a:ea typeface="等线" panose="02010600030101010101" pitchFamily="2" charset="-122"/>
              <a:cs typeface="等线" panose="0201060003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附录B：大数据学习路线图</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8066" name="Picture 2" descr="http://dblab.xmu.edu.cn/wp-content/uploads/2017/04/%E5%AD%A6%E4%B9%A0%E8%B7%AF%E7%BA%BF%E5%9B%BELOGO.jpg">
            <a:hlinkClick r:id="rId6"/>
          </p:cNvPr>
          <p:cNvPicPr>
            <a:picLocks noChangeAspect="1"/>
          </p:cNvPicPr>
          <p:nvPr/>
        </p:nvPicPr>
        <p:blipFill>
          <a:blip r:embed="rId7"/>
          <a:stretch>
            <a:fillRect/>
          </a:stretch>
        </p:blipFill>
        <p:spPr>
          <a:xfrm>
            <a:off x="1186180" y="1478915"/>
            <a:ext cx="9809480" cy="3900170"/>
          </a:xfrm>
          <a:prstGeom prst="rect">
            <a:avLst/>
          </a:prstGeom>
          <a:noFill/>
          <a:ln w="9525">
            <a:noFill/>
          </a:ln>
          <a:effectLst>
            <a:reflection blurRad="6350" stA="52000" endA="300" endPos="6000" dir="5400000" sy="-100000" algn="bl" rotWithShape="0"/>
          </a:effectLst>
        </p:spPr>
      </p:pic>
      <p:sp>
        <p:nvSpPr>
          <p:cNvPr id="4" name="Title 6"/>
          <p:cNvSpPr txBox="1"/>
          <p:nvPr>
            <p:custDataLst>
              <p:tags r:id="rId8"/>
            </p:custDataLst>
          </p:nvPr>
        </p:nvSpPr>
        <p:spPr>
          <a:xfrm>
            <a:off x="1049973" y="5669280"/>
            <a:ext cx="10092055" cy="32893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大数据学习路线图访问地址：http://dblab.xmu.edu.cn/post/10164/</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附录C：林子雨大数据系列教材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4" name="Title 6"/>
          <p:cNvSpPr txBox="1"/>
          <p:nvPr>
            <p:custDataLst>
              <p:tags r:id="rId6"/>
            </p:custDataLst>
          </p:nvPr>
        </p:nvSpPr>
        <p:spPr>
          <a:xfrm>
            <a:off x="1050290" y="5669280"/>
            <a:ext cx="10092055" cy="50292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了解全部教材信息：http://dblab.xmu.edu.cn/post/bigdatabook/</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pic>
        <p:nvPicPr>
          <p:cNvPr id="66" name="图片 66" descr="一套教材"/>
          <p:cNvPicPr>
            <a:picLocks noChangeAspect="1"/>
          </p:cNvPicPr>
          <p:nvPr/>
        </p:nvPicPr>
        <p:blipFill>
          <a:blip r:embed="rId7"/>
          <a:stretch>
            <a:fillRect/>
          </a:stretch>
        </p:blipFill>
        <p:spPr>
          <a:xfrm>
            <a:off x="1551305" y="1172845"/>
            <a:ext cx="9089390" cy="431038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附录D：</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《大数据导论（通识课版，第2版）》教材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1348105" y="3509010"/>
            <a:ext cx="7400290" cy="1957070"/>
          </a:xfrm>
          <a:prstGeom prst="rect">
            <a:avLst/>
          </a:prstGeom>
          <a:noFill/>
          <a:ln w="9525">
            <a:noFill/>
          </a:ln>
        </p:spPr>
        <p:txBody>
          <a:bodyPr wrap="square" lIns="121914" tIns="60957" rIns="121914" bIns="60957" anchor="t" anchorCtr="0">
            <a:noAutofit/>
          </a:bodyPr>
          <a:p>
            <a:pPr indent="0">
              <a:lnSpc>
                <a:spcPct val="130000"/>
              </a:lnSpc>
              <a:buFont typeface="Wingdings" panose="05000000000000000000" charset="0"/>
              <a:buNone/>
            </a:pPr>
            <a:r>
              <a:rPr lang="zh-CN" altLang="zh-CN" dirty="0">
                <a:latin typeface="微软雅黑" panose="020B0503020204020204" charset="-122"/>
                <a:ea typeface="微软雅黑" panose="020B0503020204020204" charset="-122"/>
                <a:sym typeface="+mn-ea"/>
              </a:rPr>
              <a:t>本课程旨在实现以下几个培养目标：</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引导学生步入大数据时代，积极投身大数据</a:t>
            </a:r>
            <a:r>
              <a:rPr lang="zh-CN" altLang="en-US" dirty="0">
                <a:latin typeface="微软雅黑" panose="020B0503020204020204" charset="-122"/>
                <a:ea typeface="微软雅黑" panose="020B0503020204020204" charset="-122"/>
                <a:sym typeface="+mn-ea"/>
              </a:rPr>
              <a:t>的</a:t>
            </a:r>
            <a:r>
              <a:rPr lang="zh-CN" altLang="zh-CN" dirty="0">
                <a:latin typeface="微软雅黑" panose="020B0503020204020204" charset="-122"/>
                <a:ea typeface="微软雅黑" panose="020B0503020204020204" charset="-122"/>
                <a:sym typeface="+mn-ea"/>
              </a:rPr>
              <a:t>变革浪潮之中</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了解大数据概念，培养大数据思维，养成数据安全意识</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认识大数据伦理，努力使自己的行为符合大数据伦理规范要求</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熟悉大数据应用，探寻大数据与自己专业的应用结合点</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激发学生基于大数据的创新创业热情</a:t>
            </a:r>
            <a:endParaRPr lang="zh-CN" altLang="zh-CN" dirty="0">
              <a:latin typeface="微软雅黑" panose="020B0503020204020204" charset="-122"/>
              <a:ea typeface="微软雅黑" panose="020B0503020204020204" charset="-122"/>
              <a:sym typeface="+mn-ea"/>
            </a:endParaRPr>
          </a:p>
          <a:p>
            <a:pPr>
              <a:buFont typeface="Wingdings" panose="05000000000000000000" pitchFamily="2" charset="2"/>
              <a:buChar char="p"/>
            </a:pPr>
            <a:endParaRPr lang="zh-CN" altLang="zh-CN" sz="1600" b="1" dirty="0">
              <a:latin typeface="微软雅黑" panose="020B0503020204020204" charset="-122"/>
              <a:ea typeface="微软雅黑" panose="020B0503020204020204" charset="-122"/>
              <a:cs typeface="等线" panose="02010600030101010101" pitchFamily="2" charset="-122"/>
              <a:sym typeface="+mn-ea"/>
            </a:endParaRPr>
          </a:p>
          <a:p>
            <a:pPr indent="0">
              <a:buFont typeface="Wingdings" panose="05000000000000000000" pitchFamily="2" charset="2"/>
              <a:buNone/>
            </a:pPr>
            <a:r>
              <a:rPr lang="zh-CN" altLang="zh-CN" sz="1600" b="1" dirty="0">
                <a:latin typeface="微软雅黑" panose="020B0503020204020204" charset="-122"/>
                <a:ea typeface="微软雅黑" panose="020B0503020204020204" charset="-122"/>
                <a:cs typeface="等线" panose="02010600030101010101" pitchFamily="2" charset="-122"/>
                <a:sym typeface="+mn-ea"/>
              </a:rPr>
              <a:t>教材官网：https://dblab.xmu.edu.cn/post/bigdataintroduction2/</a:t>
            </a:r>
            <a:endParaRPr lang="zh-CN" altLang="zh-CN" sz="1600" b="1" dirty="0">
              <a:latin typeface="微软雅黑" panose="020B0503020204020204" charset="-122"/>
              <a:ea typeface="微软雅黑" panose="020B0503020204020204" charset="-122"/>
              <a:cs typeface="等线" panose="02010600030101010101" pitchFamily="2" charset="-122"/>
              <a:sym typeface="+mn-ea"/>
            </a:endParaRPr>
          </a:p>
        </p:txBody>
      </p:sp>
      <p:pic>
        <p:nvPicPr>
          <p:cNvPr id="28678" name="图片 1" descr="大数据导论（通识课版，第2版）教材立体封面"/>
          <p:cNvPicPr>
            <a:picLocks noChangeAspect="1"/>
          </p:cNvPicPr>
          <p:nvPr/>
        </p:nvPicPr>
        <p:blipFill>
          <a:blip r:embed="rId6"/>
          <a:stretch>
            <a:fillRect/>
          </a:stretch>
        </p:blipFill>
        <p:spPr>
          <a:xfrm>
            <a:off x="8721725" y="1548130"/>
            <a:ext cx="2855913" cy="3568700"/>
          </a:xfrm>
          <a:prstGeom prst="rect">
            <a:avLst/>
          </a:prstGeom>
          <a:noFill/>
          <a:ln w="9525">
            <a:noFill/>
          </a:ln>
        </p:spPr>
      </p:pic>
      <p:pic>
        <p:nvPicPr>
          <p:cNvPr id="2" name="图片 1"/>
          <p:cNvPicPr/>
          <p:nvPr/>
        </p:nvPicPr>
        <p:blipFill>
          <a:blip r:embed="rId7"/>
        </p:blipFill>
        <p:spPr>
          <a:xfrm>
            <a:off x="9421654" y="4894104"/>
            <a:ext cx="1838642" cy="1838642"/>
          </a:xfrm>
          <a:prstGeom prst="rect">
            <a:avLst/>
          </a:prstGeom>
        </p:spPr>
      </p:pic>
      <p:sp>
        <p:nvSpPr>
          <p:cNvPr id="28677" name="TextBox 6"/>
          <p:cNvSpPr txBox="1"/>
          <p:nvPr/>
        </p:nvSpPr>
        <p:spPr>
          <a:xfrm>
            <a:off x="1417638" y="2198053"/>
            <a:ext cx="5253355" cy="922020"/>
          </a:xfrm>
          <a:prstGeom prst="rect">
            <a:avLst/>
          </a:prstGeom>
          <a:noFill/>
          <a:ln w="9525">
            <a:noFill/>
          </a:ln>
        </p:spPr>
        <p:txBody>
          <a:bodyPr wrap="none" anchor="t" anchorCtr="0">
            <a:spAutoFit/>
          </a:bodyPr>
          <a:p>
            <a:pPr algn="ctr"/>
            <a:r>
              <a:rPr lang="zh-CN" altLang="en-US" dirty="0">
                <a:latin typeface="微软雅黑" panose="020B0503020204020204" charset="-122"/>
                <a:ea typeface="微软雅黑" panose="020B0503020204020204" charset="-122"/>
                <a:cs typeface="微软雅黑" panose="020B0503020204020204" charset="-122"/>
              </a:rPr>
              <a:t>林子雨编著</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《大数据导论（通识课版，第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ISBN：978-7-04-062466-3</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定价：</a:t>
            </a:r>
            <a:r>
              <a:rPr lang="en-US" altLang="zh-CN" dirty="0">
                <a:latin typeface="微软雅黑" panose="020B0503020204020204" charset="-122"/>
                <a:ea typeface="微软雅黑" panose="020B0503020204020204" charset="-122"/>
                <a:cs typeface="微软雅黑" panose="020B0503020204020204" charset="-122"/>
              </a:rPr>
              <a:t>38</a:t>
            </a:r>
            <a:r>
              <a:rPr lang="zh-CN" altLang="en-US" dirty="0">
                <a:latin typeface="微软雅黑" panose="020B0503020204020204" charset="-122"/>
                <a:ea typeface="微软雅黑" panose="020B0503020204020204" charset="-122"/>
                <a:cs typeface="微软雅黑" panose="020B0503020204020204" charset="-122"/>
              </a:rPr>
              <a:t>元</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高等教育出版社  </a:t>
            </a:r>
            <a:r>
              <a:rPr lang="en-US" altLang="zh-CN" dirty="0">
                <a:latin typeface="微软雅黑" panose="020B0503020204020204" charset="-122"/>
                <a:ea typeface="微软雅黑" panose="020B0503020204020204" charset="-122"/>
                <a:cs typeface="微软雅黑" panose="020B0503020204020204" charset="-122"/>
              </a:rPr>
              <a:t>2024</a:t>
            </a:r>
            <a:r>
              <a:rPr lang="zh-CN" altLang="en-US" dirty="0">
                <a:latin typeface="微软雅黑" panose="020B0503020204020204" charset="-122"/>
                <a:ea typeface="微软雅黑" panose="020B0503020204020204" charset="-122"/>
                <a:cs typeface="微软雅黑" panose="020B0503020204020204" charset="-122"/>
              </a:rPr>
              <a:t>年</a:t>
            </a:r>
            <a:r>
              <a:rPr lang="en-US" altLang="zh-CN" dirty="0">
                <a:latin typeface="微软雅黑" panose="020B0503020204020204" charset="-122"/>
                <a:ea typeface="微软雅黑" panose="020B0503020204020204" charset="-122"/>
                <a:cs typeface="微软雅黑" panose="020B0503020204020204" charset="-122"/>
              </a:rPr>
              <a:t>8</a:t>
            </a:r>
            <a:r>
              <a:rPr lang="zh-CN" altLang="en-US" dirty="0">
                <a:latin typeface="微软雅黑" panose="020B0503020204020204" charset="-122"/>
                <a:ea typeface="微软雅黑" panose="020B0503020204020204" charset="-122"/>
                <a:cs typeface="微软雅黑" panose="020B0503020204020204" charset="-122"/>
              </a:rPr>
              <a:t>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28676" name="TextBox 5"/>
          <p:cNvSpPr txBox="1"/>
          <p:nvPr/>
        </p:nvSpPr>
        <p:spPr>
          <a:xfrm>
            <a:off x="2287588" y="1544638"/>
            <a:ext cx="4494212" cy="461962"/>
          </a:xfrm>
          <a:prstGeom prst="rect">
            <a:avLst/>
          </a:prstGeom>
          <a:noFill/>
          <a:ln w="9525">
            <a:noFill/>
          </a:ln>
        </p:spPr>
        <p:txBody>
          <a:bodyPr wrap="none" anchor="t" anchorCtr="0">
            <a:spAutoFit/>
          </a:bodyPr>
          <a:p>
            <a:r>
              <a:rPr lang="zh-CN" altLang="en-US" sz="2400" b="1" dirty="0">
                <a:solidFill>
                  <a:srgbClr val="FF0000"/>
                </a:solidFill>
                <a:latin typeface="微软雅黑" panose="020B0503020204020204" charset="-122"/>
                <a:ea typeface="微软雅黑" panose="020B0503020204020204" charset="-122"/>
              </a:rPr>
              <a:t>开设全校公共选修课的优质教材</a:t>
            </a:r>
            <a:endParaRPr lang="zh-CN" altLang="en-US" sz="2400" b="1"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E</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9698" name="内容占位符 2"/>
          <p:cNvSpPr txBox="1"/>
          <p:nvPr/>
        </p:nvSpPr>
        <p:spPr>
          <a:xfrm>
            <a:off x="838200" y="1587500"/>
            <a:ext cx="7391400" cy="1447800"/>
          </a:xfrm>
          <a:prstGeom prst="rect">
            <a:avLst/>
          </a:prstGeom>
          <a:noFill/>
          <a:ln w="9525">
            <a:noFill/>
          </a:ln>
        </p:spPr>
        <p:txBody>
          <a:bodyPr anchor="t" anchorCtr="0"/>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林子雨 编著</a:t>
            </a:r>
            <a:r>
              <a:rPr lang="en-US" altLang="zh-CN" sz="2400">
                <a:latin typeface="微软雅黑" panose="020B0503020204020204" charset="-122"/>
                <a:ea typeface="微软雅黑" panose="020B0503020204020204" charset="-122"/>
                <a:cs typeface="微软雅黑" panose="020B0503020204020204" charset="-122"/>
              </a:rPr>
              <a:t>《</a:t>
            </a:r>
            <a:r>
              <a:rPr lang="zh-CN" altLang="en-US" sz="2400">
                <a:latin typeface="微软雅黑" panose="020B0503020204020204" charset="-122"/>
                <a:ea typeface="微软雅黑" panose="020B0503020204020204" charset="-122"/>
                <a:cs typeface="微软雅黑" panose="020B0503020204020204" charset="-122"/>
              </a:rPr>
              <a:t>大数据导论（第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r>
              <a:rPr lang="en-US" altLang="zh-CN" sz="2400">
                <a:latin typeface="微软雅黑" panose="020B0503020204020204" charset="-122"/>
                <a:ea typeface="微软雅黑" panose="020B0503020204020204" charset="-122"/>
                <a:cs typeface="微软雅黑" panose="020B0503020204020204" charset="-122"/>
              </a:rPr>
              <a:t>》</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人民邮电出版社，</a:t>
            </a:r>
            <a:r>
              <a:rPr lang="en-US" altLang="zh-CN" sz="2400">
                <a:latin typeface="微软雅黑" panose="020B0503020204020204" charset="-122"/>
                <a:ea typeface="微软雅黑" panose="020B0503020204020204" charset="-122"/>
                <a:cs typeface="微软雅黑" panose="020B0503020204020204" charset="-122"/>
              </a:rPr>
              <a:t>2024</a:t>
            </a:r>
            <a:r>
              <a:rPr lang="zh-CN" altLang="en-US" sz="2400">
                <a:latin typeface="微软雅黑" panose="020B0503020204020204" charset="-122"/>
                <a:ea typeface="微软雅黑" panose="020B0503020204020204" charset="-122"/>
                <a:cs typeface="微软雅黑" panose="020B0503020204020204" charset="-122"/>
              </a:rPr>
              <a:t>年</a:t>
            </a:r>
            <a:r>
              <a:rPr lang="en-US" altLang="zh-CN" sz="2400">
                <a:latin typeface="微软雅黑" panose="020B0503020204020204" charset="-122"/>
                <a:ea typeface="微软雅黑" panose="020B0503020204020204" charset="-122"/>
                <a:cs typeface="微软雅黑" panose="020B0503020204020204" charset="-122"/>
              </a:rPr>
              <a:t>7</a:t>
            </a:r>
            <a:r>
              <a:rPr lang="zh-CN" altLang="en-US" sz="2400">
                <a:latin typeface="微软雅黑" panose="020B0503020204020204" charset="-122"/>
                <a:ea typeface="微软雅黑" panose="020B0503020204020204" charset="-122"/>
                <a:cs typeface="微软雅黑" panose="020B0503020204020204" charset="-122"/>
              </a:rPr>
              <a:t>月第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en-US" altLang="zh-CN" sz="2400">
                <a:latin typeface="微软雅黑" panose="020B0503020204020204" charset="-122"/>
                <a:ea typeface="微软雅黑" panose="020B0503020204020204" charset="-122"/>
                <a:cs typeface="微软雅黑" panose="020B0503020204020204" charset="-122"/>
              </a:rPr>
              <a:t>ISBN:978-7-115-64185-4 </a:t>
            </a:r>
            <a:r>
              <a:rPr lang="zh-CN" altLang="en-US" sz="2400">
                <a:latin typeface="微软雅黑" panose="020B0503020204020204" charset="-122"/>
                <a:ea typeface="微软雅黑" panose="020B0503020204020204" charset="-122"/>
                <a:cs typeface="微软雅黑" panose="020B0503020204020204" charset="-122"/>
              </a:rPr>
              <a:t>定价：</a:t>
            </a:r>
            <a:r>
              <a:rPr lang="en-US" altLang="zh-CN" sz="2400">
                <a:latin typeface="微软雅黑" panose="020B0503020204020204" charset="-122"/>
                <a:ea typeface="微软雅黑" panose="020B0503020204020204" charset="-122"/>
                <a:cs typeface="微软雅黑" panose="020B0503020204020204" charset="-122"/>
              </a:rPr>
              <a:t>59.80</a:t>
            </a:r>
            <a:r>
              <a:rPr lang="zh-CN" altLang="en-US" sz="2400">
                <a:latin typeface="微软雅黑" panose="020B0503020204020204" charset="-122"/>
                <a:ea typeface="微软雅黑" panose="020B0503020204020204" charset="-122"/>
                <a:cs typeface="微软雅黑" panose="020B0503020204020204" charset="-122"/>
              </a:rPr>
              <a:t>元</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29702" name="图片 1" descr="大数据导论（第2版）封面-立体"/>
          <p:cNvPicPr>
            <a:picLocks noChangeAspect="1"/>
          </p:cNvPicPr>
          <p:nvPr/>
        </p:nvPicPr>
        <p:blipFill>
          <a:blip r:embed="rId6"/>
          <a:stretch>
            <a:fillRect/>
          </a:stretch>
        </p:blipFill>
        <p:spPr>
          <a:xfrm>
            <a:off x="7378700" y="1905000"/>
            <a:ext cx="4619625" cy="4619625"/>
          </a:xfrm>
          <a:prstGeom prst="rect">
            <a:avLst/>
          </a:prstGeom>
          <a:noFill/>
          <a:ln w="9525">
            <a:noFill/>
          </a:ln>
        </p:spPr>
      </p:pic>
      <p:sp>
        <p:nvSpPr>
          <p:cNvPr id="29700" name="TextBox 7"/>
          <p:cNvSpPr txBox="1"/>
          <p:nvPr/>
        </p:nvSpPr>
        <p:spPr>
          <a:xfrm>
            <a:off x="7848600" y="1485900"/>
            <a:ext cx="3646488" cy="369888"/>
          </a:xfrm>
          <a:prstGeom prst="rect">
            <a:avLst/>
          </a:prstGeom>
          <a:noFill/>
          <a:ln w="9525">
            <a:noFill/>
          </a:ln>
        </p:spPr>
        <p:txBody>
          <a:bodyPr wrap="none" anchor="t" anchorCtr="0">
            <a:spAutoFit/>
          </a:bodyPr>
          <a:p>
            <a:r>
              <a:rPr lang="zh-CN" altLang="en-US" b="1" dirty="0">
                <a:solidFill>
                  <a:srgbClr val="FF0000"/>
                </a:solidFill>
                <a:latin typeface="微软雅黑" panose="020B0503020204020204" charset="-122"/>
                <a:ea typeface="微软雅黑" panose="020B0503020204020204" charset="-122"/>
              </a:rPr>
              <a:t>开设大数据专业导论课的优质教材</a:t>
            </a:r>
            <a:endParaRPr lang="zh-CN" altLang="en-US" b="1" dirty="0">
              <a:solidFill>
                <a:srgbClr val="FF0000"/>
              </a:solidFill>
              <a:latin typeface="微软雅黑" panose="020B0503020204020204" charset="-122"/>
              <a:ea typeface="微软雅黑" panose="020B0503020204020204" charset="-122"/>
            </a:endParaRPr>
          </a:p>
        </p:txBody>
      </p:sp>
      <p:sp>
        <p:nvSpPr>
          <p:cNvPr id="29701" name="文本框 2"/>
          <p:cNvSpPr txBox="1"/>
          <p:nvPr/>
        </p:nvSpPr>
        <p:spPr>
          <a:xfrm>
            <a:off x="1097915" y="3181350"/>
            <a:ext cx="6448425" cy="313817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详细阐述了培养复合型大数据专业人才所需要的大数据相关知识。全书共10章，内容包括大数据概述、大数据与其他新兴技术的关系、大数据基础知识、大数据应用、大数据硬件环境、数据采集与预处理、数据存储与管理、数据处理与分析、数据可视化、大数据分析综合案例。在大数据基础知识部分，本书详细介绍了与培养学生的数据素养相关的知识，包括大数据安全、大数据思维、大数据伦理、数据共享、数据开放和大数据交易。</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https://dblab.xmu.edu.cn/post/bigdata-introduction2/</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idx="4294967295"/>
          </p:nvPr>
        </p:nvSpPr>
        <p:spPr>
          <a:xfrm>
            <a:off x="679450" y="76200"/>
            <a:ext cx="11512550" cy="914400"/>
          </a:xfrm>
        </p:spPr>
        <p:txBody>
          <a:bodyPr vert="horz" wrap="square" lIns="91440" tIns="45720" rIns="91440" bIns="45720" anchor="ctr" anchorCtr="0"/>
          <a:p>
            <a:pPr algn="l" eaLnBrk="1" hangingPunct="1">
              <a:buClrTx/>
              <a:buSzTx/>
              <a:buFontTx/>
            </a:pPr>
            <a:r>
              <a:rPr lang="zh-CN" altLang="en-US" dirty="0"/>
              <a:t> 提纲</a:t>
            </a:r>
            <a:endParaRPr lang="zh-CN" altLang="en-US" dirty="0"/>
          </a:p>
        </p:txBody>
      </p:sp>
      <p:sp>
        <p:nvSpPr>
          <p:cNvPr id="22531" name="Text Box 6"/>
          <p:cNvSpPr txBox="1"/>
          <p:nvPr/>
        </p:nvSpPr>
        <p:spPr>
          <a:xfrm>
            <a:off x="1776095" y="1919605"/>
            <a:ext cx="5181600" cy="3786505"/>
          </a:xfrm>
          <a:prstGeom prst="rect">
            <a:avLst/>
          </a:prstGeom>
          <a:noFill/>
          <a:ln w="9525">
            <a:noFill/>
          </a:ln>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12.1 项目背景</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12.2 建设方案</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12.3 建设效果</a:t>
            </a:r>
            <a:endParaRPr lang="en-US" altLang="zh-CN" sz="2000" b="1" dirty="0">
              <a:solidFill>
                <a:srgbClr val="000000"/>
              </a:solidFill>
              <a:uFillTx/>
              <a:latin typeface="Times New Roman" panose="02020603050405020304" pitchFamily="18" charset="0"/>
              <a:ea typeface="微软雅黑" panose="020B0503020204020204" charset="-122"/>
            </a:endParaRPr>
          </a:p>
        </p:txBody>
      </p:sp>
      <p:pic>
        <p:nvPicPr>
          <p:cNvPr id="100" name="图片 99"/>
          <p:cNvPicPr/>
          <p:nvPr/>
        </p:nvPicPr>
        <p:blipFill>
          <a:blip r:embed="rId1"/>
          <a:srcRect l="4092" t="4440" r="3919" b="5415"/>
          <a:stretch>
            <a:fillRect/>
          </a:stretch>
        </p:blipFill>
        <p:spPr>
          <a:xfrm>
            <a:off x="5814060" y="1919605"/>
            <a:ext cx="4627880" cy="3018155"/>
          </a:xfrm>
          <a:prstGeom prst="rect">
            <a:avLst/>
          </a:prstGeom>
          <a:noFill/>
          <a:ln w="9525">
            <a:noFill/>
          </a:ln>
          <a:effectLst>
            <a:outerShdw blurRad="50800" dist="38100" algn="l"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：《大数据技术原理与应用（第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740029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《大数据技术原理与应用——概念、存储、处理、分析与应用（第</a:t>
            </a:r>
            <a:r>
              <a:rPr lang="en-US" sz="1400" b="1" dirty="0">
                <a:latin typeface="等线" panose="02010600030101010101" pitchFamily="2" charset="-122"/>
                <a:ea typeface="等线" panose="02010600030101010101" pitchFamily="2" charset="-122"/>
                <a:cs typeface="等线" panose="02010600030101010101" pitchFamily="2" charset="-122"/>
              </a:rPr>
              <a:t>4</a:t>
            </a:r>
            <a:r>
              <a:rPr sz="1400" b="1" dirty="0">
                <a:latin typeface="等线" panose="02010600030101010101" pitchFamily="2" charset="-122"/>
                <a:ea typeface="等线" panose="02010600030101010101" pitchFamily="2" charset="-122"/>
                <a:cs typeface="等线" panose="02010600030101010101" pitchFamily="2" charset="-122"/>
              </a:rPr>
              <a:t>版）》，由厦门大学计算机科学系林子雨博士编著，是国内高校第一本系统介绍大数据知识的专业教材。人民邮电出版社   ISBN:978-7-115-64181-6   定价：</a:t>
            </a:r>
            <a:r>
              <a:rPr lang="en-US" sz="1400" b="1" dirty="0">
                <a:latin typeface="等线" panose="02010600030101010101" pitchFamily="2" charset="-122"/>
                <a:ea typeface="等线" panose="02010600030101010101" pitchFamily="2" charset="-122"/>
                <a:cs typeface="等线" panose="02010600030101010101" pitchFamily="2" charset="-122"/>
              </a:rPr>
              <a:t>65</a:t>
            </a:r>
            <a:r>
              <a:rPr sz="1400" b="1" dirty="0">
                <a:latin typeface="等线" panose="02010600030101010101" pitchFamily="2" charset="-122"/>
                <a:ea typeface="等线" panose="02010600030101010101" pitchFamily="2" charset="-122"/>
                <a:cs typeface="等线" panose="02010600030101010101" pitchFamily="2" charset="-122"/>
              </a:rPr>
              <a:t>元</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全书共有1</a:t>
            </a:r>
            <a:r>
              <a:rPr lang="en-US" sz="1400" b="1" dirty="0">
                <a:latin typeface="等线" panose="02010600030101010101" pitchFamily="2" charset="-122"/>
                <a:ea typeface="等线" panose="02010600030101010101" pitchFamily="2" charset="-122"/>
                <a:cs typeface="等线" panose="02010600030101010101" pitchFamily="2" charset="-122"/>
              </a:rPr>
              <a:t>4</a:t>
            </a:r>
            <a:r>
              <a:rPr sz="1400" b="1" dirty="0">
                <a:latin typeface="等线" panose="02010600030101010101" pitchFamily="2" charset="-122"/>
                <a:ea typeface="等线" panose="02010600030101010101" pitchFamily="2" charset="-122"/>
                <a:cs typeface="等线" panose="02010600030101010101" pitchFamily="2" charset="-122"/>
              </a:rPr>
              <a:t>章，系统地论述了大数据的基本概念、大数据处理架构Hadoop、分布式文件系统HDFS、分布式数据 库HBase、NoSQL数据库、云数据库、分布式并行编程模型MapReduce、Spark、流计算、Flink、图计算以及大数据在各个领域的应用。在Hadoop、HDFS、HBase、MapReduce、Spark和Flink等重要章节，安排了入门级的实践操作，让读者更好地学习和掌握大数据关键技术。</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本书可以作为高等院校计算机专业、信息管理等相关专业的大数据课程教材，也可供相关技术人员参考、学习、培训之用。</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欢迎访问《大数据技术原理与应用——概念、存储、处理、分析与应用（第</a:t>
            </a:r>
            <a:r>
              <a:rPr lang="en-US" altLang="zh-CN" sz="1400" b="1" dirty="0">
                <a:latin typeface="等线" panose="02010600030101010101" pitchFamily="2" charset="-122"/>
                <a:ea typeface="等线" panose="02010600030101010101" pitchFamily="2" charset="-122"/>
                <a:cs typeface="等线" panose="02010600030101010101" pitchFamily="2" charset="-122"/>
              </a:rPr>
              <a:t>4</a:t>
            </a:r>
            <a:r>
              <a:rPr lang="zh-CN" altLang="en-US" sz="1400" b="1" dirty="0">
                <a:latin typeface="等线" panose="02010600030101010101" pitchFamily="2" charset="-122"/>
                <a:ea typeface="等线" panose="02010600030101010101" pitchFamily="2" charset="-122"/>
                <a:cs typeface="等线" panose="02010600030101010101" pitchFamily="2" charset="-122"/>
              </a:rPr>
              <a:t>版）》教材官方网站：http://dblab.xmu.edu.cn/post/bigdata</a:t>
            </a:r>
            <a:r>
              <a:rPr lang="en-US" altLang="zh-CN" sz="1400" b="1" dirty="0">
                <a:latin typeface="等线" panose="02010600030101010101" pitchFamily="2" charset="-122"/>
                <a:ea typeface="等线" panose="02010600030101010101" pitchFamily="2" charset="-122"/>
                <a:cs typeface="等线" panose="02010600030101010101" pitchFamily="2" charset="-122"/>
              </a:rPr>
              <a:t>4</a:t>
            </a:r>
            <a:endParaRPr lang="en-US" altLang="zh-CN"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3" name="图片 2" descr="大数据技术原理与应用（第4版）教材封面-立体"/>
          <p:cNvPicPr>
            <a:picLocks noChangeAspect="1"/>
          </p:cNvPicPr>
          <p:nvPr/>
        </p:nvPicPr>
        <p:blipFill>
          <a:blip r:embed="rId6"/>
          <a:srcRect l="13993" r="14743"/>
          <a:stretch>
            <a:fillRect/>
          </a:stretch>
        </p:blipFill>
        <p:spPr>
          <a:xfrm>
            <a:off x="8721725" y="1502410"/>
            <a:ext cx="3140075" cy="4406265"/>
          </a:xfrm>
          <a:prstGeom prst="rect">
            <a:avLst/>
          </a:prstGeom>
        </p:spPr>
      </p:pic>
      <p:pic>
        <p:nvPicPr>
          <p:cNvPr id="4" name="图片 3"/>
          <p:cNvPicPr/>
          <p:nvPr/>
        </p:nvPicPr>
        <p:blipFill>
          <a:blip r:embed="rId7"/>
        </p:blipFill>
        <p:spPr>
          <a:xfrm>
            <a:off x="6173470" y="4989195"/>
            <a:ext cx="1546860" cy="154686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G</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：《大数据基础编程、实验和案例教程（第</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506095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600" b="1" dirty="0">
                <a:latin typeface="等线" panose="02010600030101010101" pitchFamily="2" charset="-122"/>
                <a:ea typeface="等线" panose="02010600030101010101" pitchFamily="2" charset="-122"/>
                <a:cs typeface="等线" panose="02010600030101010101" pitchFamily="2" charset="-122"/>
              </a:rPr>
              <a:t>本书是与《大数据技术原理与应用（第</a:t>
            </a:r>
            <a:r>
              <a:rPr lang="en-US" sz="1600" b="1" dirty="0">
                <a:latin typeface="等线" panose="02010600030101010101" pitchFamily="2" charset="-122"/>
                <a:ea typeface="等线" panose="02010600030101010101" pitchFamily="2" charset="-122"/>
                <a:cs typeface="等线" panose="02010600030101010101" pitchFamily="2" charset="-122"/>
              </a:rPr>
              <a:t>4</a:t>
            </a:r>
            <a:r>
              <a:rPr sz="1600" b="1" dirty="0">
                <a:latin typeface="等线" panose="02010600030101010101" pitchFamily="2" charset="-122"/>
                <a:ea typeface="等线" panose="02010600030101010101" pitchFamily="2" charset="-122"/>
                <a:cs typeface="等线" panose="02010600030101010101" pitchFamily="2" charset="-122"/>
              </a:rPr>
              <a:t>版）》教材配套的唯一指定实验指导书</a:t>
            </a:r>
            <a:endParaRPr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林子雨编著《大数据基础编程、实验和案例教程（第</a:t>
            </a:r>
            <a:r>
              <a:rPr lang="en-US" altLang="zh-CN" sz="1600" b="1" dirty="0">
                <a:latin typeface="等线" panose="02010600030101010101" pitchFamily="2" charset="-122"/>
                <a:ea typeface="等线" panose="02010600030101010101" pitchFamily="2" charset="-122"/>
                <a:cs typeface="等线" panose="02010600030101010101" pitchFamily="2" charset="-122"/>
              </a:rPr>
              <a:t>3</a:t>
            </a:r>
            <a:r>
              <a:rPr lang="zh-CN" altLang="en-US" sz="1600" b="1" dirty="0">
                <a:latin typeface="等线" panose="02010600030101010101" pitchFamily="2" charset="-122"/>
                <a:ea typeface="等线" panose="02010600030101010101" pitchFamily="2" charset="-122"/>
                <a:cs typeface="等线" panose="02010600030101010101" pitchFamily="2" charset="-122"/>
              </a:rPr>
              <a:t>版）》清华大学出版社  ISBN:978-7-302-66922-7  定价：69元</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步步引导，循序渐进，详尽的安装指南为顺利搭建大数据实验环境铺平道路</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深入浅出，去粗取精，丰富的代码实例帮助快速掌握大数据基础编程方法</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精心设计，巧妙融合，五套大数据实验题目促进理论与编程知识的消化和吸收</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结合理论，联系实际，大数据课程综合实验案例精彩呈现大数据分析全流程</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p:txBody>
      </p:sp>
      <p:pic>
        <p:nvPicPr>
          <p:cNvPr id="91138" name="Picture 2" descr="http://dblab.xmu.edu.cn/wp-content/uploads/2017/09/%E5%A4%A7%E6%95%B0%E6%8D%AE%E5%AE%9E%E9%AA%8C%E6%A1%88%E4%BE%8B%E6%95%99%E7%A8%8B%E7%BD%91%E7%AB%99%E5%AE%A3%E4%BC%A0BANNER.jpg"/>
          <p:cNvPicPr>
            <a:picLocks noChangeAspect="1"/>
          </p:cNvPicPr>
          <p:nvPr/>
        </p:nvPicPr>
        <p:blipFill>
          <a:blip r:embed="rId6"/>
          <a:stretch>
            <a:fillRect/>
          </a:stretch>
        </p:blipFill>
        <p:spPr>
          <a:xfrm>
            <a:off x="5808028" y="1837690"/>
            <a:ext cx="6161087" cy="3581400"/>
          </a:xfrm>
          <a:prstGeom prst="rect">
            <a:avLst/>
          </a:prstGeom>
          <a:noFill/>
          <a:ln w="9525">
            <a:noFill/>
          </a:ln>
        </p:spPr>
      </p:pic>
      <p:pic>
        <p:nvPicPr>
          <p:cNvPr id="91142" name="图片 100"/>
          <p:cNvPicPr/>
          <p:nvPr>
            <p:custDataLst>
              <p:tags r:id="rId7"/>
            </p:custDataLst>
          </p:nvPr>
        </p:nvPicPr>
        <p:blipFill>
          <a:blip r:embed="rId8"/>
          <a:stretch>
            <a:fillRect/>
          </a:stretch>
        </p:blipFill>
        <p:spPr>
          <a:xfrm>
            <a:off x="8272145" y="1837690"/>
            <a:ext cx="1136650" cy="1136650"/>
          </a:xfrm>
          <a:prstGeom prst="rect">
            <a:avLst/>
          </a:prstGeom>
          <a:noFill/>
          <a:ln w="9525">
            <a:noFill/>
          </a:ln>
        </p:spPr>
      </p:pic>
      <p:pic>
        <p:nvPicPr>
          <p:cNvPr id="3" name="图片 2" descr="大数据技术原理与应用（第4版）教材封面-立体"/>
          <p:cNvPicPr>
            <a:picLocks noChangeAspect="1"/>
          </p:cNvPicPr>
          <p:nvPr/>
        </p:nvPicPr>
        <p:blipFill>
          <a:blip r:embed="rId9"/>
          <a:srcRect l="13993" r="14743"/>
          <a:stretch>
            <a:fillRect/>
          </a:stretch>
        </p:blipFill>
        <p:spPr>
          <a:xfrm>
            <a:off x="6008370" y="2297430"/>
            <a:ext cx="2064385" cy="2896870"/>
          </a:xfrm>
          <a:prstGeom prst="rect">
            <a:avLst/>
          </a:prstGeom>
        </p:spPr>
      </p:pic>
      <p:pic>
        <p:nvPicPr>
          <p:cNvPr id="2" name="图片 1" descr="大数据基础编程、实验和案例教程（第3版）教材立体封面"/>
          <p:cNvPicPr>
            <a:picLocks noChangeAspect="1"/>
          </p:cNvPicPr>
          <p:nvPr/>
        </p:nvPicPr>
        <p:blipFill>
          <a:blip r:embed="rId10"/>
          <a:stretch>
            <a:fillRect/>
          </a:stretch>
        </p:blipFill>
        <p:spPr>
          <a:xfrm>
            <a:off x="9149080" y="2151380"/>
            <a:ext cx="3110865" cy="3110865"/>
          </a:xfrm>
          <a:prstGeom prst="rect">
            <a:avLst/>
          </a:prstGeom>
        </p:spPr>
      </p:pic>
      <p:pic>
        <p:nvPicPr>
          <p:cNvPr id="4" name="图片 3"/>
          <p:cNvPicPr/>
          <p:nvPr/>
        </p:nvPicPr>
        <p:blipFill>
          <a:blip r:embed="rId11"/>
        </p:blipFill>
        <p:spPr>
          <a:xfrm>
            <a:off x="8272780" y="1837690"/>
            <a:ext cx="1225550" cy="122555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H</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：《Spark编程基础（Scala版，第2版）》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厦门大学 林子雨，赖永炫，陶继平  编著</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披荆斩棘，在大数据丛林中开辟学习捷径</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填沟削坎，为快速学习Spark技术铺平道路</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深入浅出，有效降低Spark技术学习门槛</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资源全面，构建全方位一站式在线服务体系</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人民邮电出版社出版发行，ISBN:978-7-115-59501-0；教材官网：http://dblab.xmu.edu.cn/post/spark2/</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本书以Scala作为开发Spark应用程序的编程语言，系统介绍了Spark编程的基础知识。全书共8章，内容包括大数据技术概述、Scala语言基础、Spark的设计与运行原理、Spark环境搭建和使用方法、RDD编程、Spark SQL、Spark Streaming、Structured Streaming和Spark MLlib等。本书每个章节都安排了入门级的编程实践操作，以便读者更好地学习和掌握Spark编程方法。本书官网免费提供了全套的在线教学资源，包括讲义PPT、习题、源代码、软件、数据集、授课视频、上机实验指南等。</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92166" name="Picture 8" descr="http://dblab.xmu.edu.cn/wp-content/uploads/2017/09/Spark%E7%BC%96%E7%A8%8B%E5%9F%BA%E7%A1%80Scala%E7%89%88%E6%95%99%E6%9D%90%E5%B0%81%E9%9D%A2%E8%AE%BE%E8%AE%A1.jpg"/>
          <p:cNvPicPr>
            <a:picLocks noChangeAspect="1"/>
          </p:cNvPicPr>
          <p:nvPr/>
        </p:nvPicPr>
        <p:blipFill>
          <a:blip r:embed="rId6"/>
          <a:srcRect r="10287"/>
          <a:stretch>
            <a:fillRect/>
          </a:stretch>
        </p:blipFill>
        <p:spPr>
          <a:xfrm>
            <a:off x="8270875" y="1693545"/>
            <a:ext cx="3547745" cy="4564380"/>
          </a:xfrm>
          <a:prstGeom prst="rect">
            <a:avLst/>
          </a:prstGeom>
          <a:noFill/>
          <a:ln w="9525">
            <a:noFill/>
          </a:ln>
        </p:spPr>
      </p:pic>
      <p:pic>
        <p:nvPicPr>
          <p:cNvPr id="92167" name="图片 99"/>
          <p:cNvPicPr/>
          <p:nvPr/>
        </p:nvPicPr>
        <p:blipFill>
          <a:blip r:embed="rId7"/>
          <a:stretch>
            <a:fillRect/>
          </a:stretch>
        </p:blipFill>
        <p:spPr>
          <a:xfrm>
            <a:off x="6743383" y="4559300"/>
            <a:ext cx="1698625" cy="1698625"/>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I</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：《Spark编程基础（Python版，第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厦门大学 林子雨，郑海山，赖永炫  编著</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披荆斩棘，在大数据丛林中开辟学习捷径</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填沟削坎，为快速学习Spark技术铺平道路</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深入浅出，有效降低Spark技术学习门槛</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资源全面，构建全方位一站式在线服务体系</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人民邮电出版社出版发行，ISBN:978-7-115-64403-9；教材官网： http://dblab.xmu.edu.cn/post/spark-python</a:t>
            </a:r>
            <a:r>
              <a:rPr lang="en-US" altLang="zh-CN" sz="1400" b="1" dirty="0">
                <a:latin typeface="等线" panose="02010600030101010101" pitchFamily="2" charset="-122"/>
                <a:ea typeface="等线" panose="02010600030101010101" pitchFamily="2" charset="-122"/>
                <a:cs typeface="等线" panose="02010600030101010101" pitchFamily="2" charset="-122"/>
              </a:rPr>
              <a:t>2</a:t>
            </a:r>
            <a:r>
              <a:rPr lang="zh-CN" altLang="en-US" sz="1400" b="1" dirty="0">
                <a:latin typeface="等线" panose="02010600030101010101" pitchFamily="2" charset="-122"/>
                <a:ea typeface="等线" panose="02010600030101010101" pitchFamily="2" charset="-122"/>
                <a:cs typeface="等线" panose="02010600030101010101" pitchFamily="2" charset="-122"/>
              </a:rPr>
              <a:t>/</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本书以Python作为开发Spark应用程序的编程语言，系统介绍了Spark编程的基础知识。全书共</a:t>
            </a:r>
            <a:r>
              <a:rPr lang="en-US" altLang="zh-CN" sz="1400" b="1" dirty="0">
                <a:latin typeface="等线" panose="02010600030101010101" pitchFamily="2" charset="-122"/>
                <a:ea typeface="等线" panose="02010600030101010101" pitchFamily="2" charset="-122"/>
                <a:cs typeface="等线" panose="02010600030101010101" pitchFamily="2" charset="-122"/>
              </a:rPr>
              <a:t>9</a:t>
            </a:r>
            <a:r>
              <a:rPr lang="zh-CN" altLang="en-US" sz="1400" b="1" dirty="0">
                <a:latin typeface="等线" panose="02010600030101010101" pitchFamily="2" charset="-122"/>
                <a:ea typeface="等线" panose="02010600030101010101" pitchFamily="2" charset="-122"/>
                <a:cs typeface="等线" panose="02010600030101010101" pitchFamily="2" charset="-122"/>
              </a:rPr>
              <a:t>章，内容包括大数据技术概述、Spark的设计与运行原理、大数据实验环境搭建、Spark环境搭建和使用方法、RDD编程、Spark SQL、Spark Streaming、Structured Streaming、Spark MLlib等。本书每个章节都安排了入门级的编程实践操作，以便读者更好地学习和掌握Spark编程方法。本书官网免费提供了全套的在线教学资源，包括讲义PPT、习题、源代码、软件、数据集、上机实验指南等。</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2" name="图片 1" descr="Spark编程基础（Python版，第2版）封面-立体"/>
          <p:cNvPicPr>
            <a:picLocks noChangeAspect="1"/>
          </p:cNvPicPr>
          <p:nvPr/>
        </p:nvPicPr>
        <p:blipFill>
          <a:blip r:embed="rId6"/>
          <a:srcRect l="15491" t="2407" r="16537" b="1343"/>
          <a:stretch>
            <a:fillRect/>
          </a:stretch>
        </p:blipFill>
        <p:spPr>
          <a:xfrm>
            <a:off x="8766810" y="1693545"/>
            <a:ext cx="2811145" cy="3980815"/>
          </a:xfrm>
          <a:prstGeom prst="rect">
            <a:avLst/>
          </a:prstGeom>
        </p:spPr>
      </p:pic>
      <p:pic>
        <p:nvPicPr>
          <p:cNvPr id="3" name="图片 2"/>
          <p:cNvPicPr/>
          <p:nvPr/>
        </p:nvPicPr>
        <p:blipFill>
          <a:blip r:embed="rId7"/>
        </p:blipFill>
        <p:spPr>
          <a:xfrm>
            <a:off x="6523355" y="4643120"/>
            <a:ext cx="1991360" cy="199136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：《数据库系统原理（微课版）》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6866" name="图片 2" descr="数据库系统原理封面（立体）"/>
          <p:cNvPicPr>
            <a:picLocks noChangeAspect="1"/>
          </p:cNvPicPr>
          <p:nvPr/>
        </p:nvPicPr>
        <p:blipFill>
          <a:blip r:embed="rId6"/>
          <a:stretch>
            <a:fillRect/>
          </a:stretch>
        </p:blipFill>
        <p:spPr>
          <a:xfrm>
            <a:off x="8055610" y="1703705"/>
            <a:ext cx="3928110" cy="3659505"/>
          </a:xfrm>
          <a:prstGeom prst="rect">
            <a:avLst/>
          </a:prstGeom>
          <a:noFill/>
          <a:ln w="9525">
            <a:noFill/>
          </a:ln>
        </p:spPr>
      </p:pic>
      <p:sp>
        <p:nvSpPr>
          <p:cNvPr id="36867" name="文本框 3"/>
          <p:cNvSpPr txBox="1"/>
          <p:nvPr/>
        </p:nvSpPr>
        <p:spPr>
          <a:xfrm>
            <a:off x="1992313" y="1881188"/>
            <a:ext cx="5597525" cy="119888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人民邮电出版社   ISBN:978-7-115-63182-4</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定价：69.80元    版次：2024年4月第1版</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教材官网：https://dblab.xmu.edu.cn/post/database/</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8" name="文本框 4"/>
          <p:cNvSpPr txBox="1"/>
          <p:nvPr/>
        </p:nvSpPr>
        <p:spPr>
          <a:xfrm>
            <a:off x="1018540" y="3340100"/>
            <a:ext cx="7568565" cy="230695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对数据库系统的概念、原理、技术和方法进行了系统和全面的阐述。全书共14章，内容包括数据库概述、关系数据库、关系数据库标准语言SQL、关系数据库编程、关系数据库安全和保护、关系数据库的规范化理论、关系数据库设计、NoSQL数据库、分布式数据HBase、文档数据库MongoDB、键值数据库Redis、云数据库、数据仓库和数据湖、SQL与大数据。本书在关系数据库标准语言SQL、关系数据库编程、关系数据库安全和保护、分布式数据HBase、键值数据库Redis等重要章节安排了丰富的实践操作，以便读者更好地学习和掌握数据库技术。</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9" name="文本框 2"/>
          <p:cNvSpPr txBox="1"/>
          <p:nvPr/>
        </p:nvSpPr>
        <p:spPr>
          <a:xfrm>
            <a:off x="2016125" y="1500188"/>
            <a:ext cx="4625975" cy="368300"/>
          </a:xfrm>
          <a:prstGeom prst="rect">
            <a:avLst/>
          </a:prstGeom>
          <a:noFill/>
          <a:ln w="9525">
            <a:noFill/>
          </a:ln>
        </p:spPr>
        <p:txBody>
          <a:bodyPr wrap="square" anchor="t" anchorCtr="0">
            <a:spAutoFit/>
          </a:bodyPr>
          <a:p>
            <a:r>
              <a:rPr lang="zh-CN" altLang="en-US" b="1">
                <a:latin typeface="微软雅黑" panose="020B0503020204020204" charset="-122"/>
                <a:ea typeface="微软雅黑" panose="020B0503020204020204" charset="-122"/>
              </a:rPr>
              <a:t>林子雨编著《数据库系统原理（微课版）》</a:t>
            </a:r>
            <a:endParaRPr lang="zh-CN" altLang="en-US" b="1">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4210" name="图片 102"/>
          <p:cNvPicPr/>
          <p:nvPr/>
        </p:nvPicPr>
        <p:blipFill>
          <a:blip r:embed="rId1"/>
          <a:stretch>
            <a:fillRect/>
          </a:stretch>
        </p:blipFill>
        <p:spPr>
          <a:xfrm>
            <a:off x="8026400" y="1432560"/>
            <a:ext cx="3835400" cy="4199255"/>
          </a:xfrm>
          <a:prstGeom prst="rect">
            <a:avLst/>
          </a:prstGeom>
          <a:noFill/>
          <a:ln w="9525">
            <a:noFill/>
          </a:ln>
        </p:spPr>
      </p:pic>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2"/>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3"/>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：《数据采集与预处理》</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4"/>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5"/>
            </p:custDataLst>
          </p:nvPr>
        </p:nvPicPr>
        <p:blipFill>
          <a:blip r:embed="rId6"/>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林子雨 编著  《数据采集与预处理》</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ISBN：978-7-115-58063-4  定价：59.80元</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人民邮电出版社  2022年1月第1版</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教材官网：https://dblab.xmu.edu.cn/post/data-collection/</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本书详细阐述了大数据领域数据采集与预处理的相关理论和技术。全书共8章，内容包括概述、大数据实验环境搭建、网络数据采集、分布式消息系统Kafka、日志采集系统Flume、数据仓库中的数据集成、ETL工具Kettle、使用pandas进行数据清洗。本书在网络数据采集、Kafka、Flume、Kettle、pandas等重要章节安排了丰富的实践操作，以便读者更好地学习和掌握数据采集与预处理的关键技术。</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94212" name="图片 103"/>
          <p:cNvPicPr/>
          <p:nvPr/>
        </p:nvPicPr>
        <p:blipFill>
          <a:blip r:embed="rId7"/>
          <a:stretch>
            <a:fillRect/>
          </a:stretch>
        </p:blipFill>
        <p:spPr>
          <a:xfrm>
            <a:off x="6817995" y="3860165"/>
            <a:ext cx="1635125" cy="1635125"/>
          </a:xfrm>
          <a:prstGeom prst="rect">
            <a:avLst/>
          </a:prstGeom>
          <a:noFill/>
          <a:ln w="9525">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L</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Flink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编程基础（</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Java</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7890" name="图片 2" descr="Flink编程基础（Java版）封面-立体"/>
          <p:cNvPicPr>
            <a:picLocks noChangeAspect="1"/>
          </p:cNvPicPr>
          <p:nvPr/>
        </p:nvPicPr>
        <p:blipFill>
          <a:blip r:embed="rId6"/>
          <a:stretch>
            <a:fillRect/>
          </a:stretch>
        </p:blipFill>
        <p:spPr>
          <a:xfrm>
            <a:off x="8068310" y="1314450"/>
            <a:ext cx="3652838" cy="3652838"/>
          </a:xfrm>
          <a:prstGeom prst="rect">
            <a:avLst/>
          </a:prstGeom>
          <a:noFill/>
          <a:ln w="9525">
            <a:noFill/>
          </a:ln>
        </p:spPr>
      </p:pic>
      <p:sp>
        <p:nvSpPr>
          <p:cNvPr id="37891" name="文本框 3"/>
          <p:cNvSpPr txBox="1"/>
          <p:nvPr/>
        </p:nvSpPr>
        <p:spPr>
          <a:xfrm>
            <a:off x="1405255" y="1713230"/>
            <a:ext cx="5909945" cy="2306955"/>
          </a:xfrm>
          <a:prstGeom prst="rect">
            <a:avLst/>
          </a:prstGeom>
          <a:noFill/>
          <a:ln w="9525">
            <a:noFill/>
          </a:ln>
        </p:spPr>
        <p:txBody>
          <a:bodyPr wrap="square" anchor="t" anchorCtr="0">
            <a:spAutoFit/>
          </a:bodyPr>
          <a:p>
            <a:r>
              <a:rPr lang="zh-CN" altLang="en-US" sz="1600" b="1">
                <a:latin typeface="微软雅黑" panose="020B0503020204020204" charset="-122"/>
                <a:ea typeface="微软雅黑" panose="020B0503020204020204" charset="-122"/>
                <a:cs typeface="微软雅黑" panose="020B0503020204020204" charset="-122"/>
              </a:rPr>
              <a:t>林子雨编著《</a:t>
            </a:r>
            <a:r>
              <a:rPr lang="en-US" altLang="zh-CN" sz="1600" b="1">
                <a:latin typeface="微软雅黑" panose="020B0503020204020204" charset="-122"/>
                <a:ea typeface="微软雅黑" panose="020B0503020204020204" charset="-122"/>
                <a:cs typeface="微软雅黑" panose="020B0503020204020204" charset="-122"/>
              </a:rPr>
              <a:t>Flink</a:t>
            </a:r>
            <a:r>
              <a:rPr lang="zh-CN" altLang="en-US" sz="1600" b="1">
                <a:latin typeface="微软雅黑" panose="020B0503020204020204" charset="-122"/>
                <a:ea typeface="微软雅黑" panose="020B0503020204020204" charset="-122"/>
                <a:cs typeface="微软雅黑" panose="020B0503020204020204" charset="-122"/>
              </a:rPr>
              <a:t>编程基础（</a:t>
            </a:r>
            <a:r>
              <a:rPr lang="en-US" altLang="zh-CN" sz="1600" b="1">
                <a:latin typeface="微软雅黑" panose="020B0503020204020204" charset="-122"/>
                <a:ea typeface="微软雅黑" panose="020B0503020204020204" charset="-122"/>
                <a:cs typeface="微软雅黑" panose="020B0503020204020204" charset="-122"/>
              </a:rPr>
              <a:t>Java</a:t>
            </a:r>
            <a:r>
              <a:rPr lang="zh-CN" altLang="en-US" sz="1600" b="1">
                <a:latin typeface="微软雅黑" panose="020B0503020204020204" charset="-122"/>
                <a:ea typeface="微软雅黑" panose="020B0503020204020204" charset="-122"/>
                <a:cs typeface="微软雅黑" panose="020B0503020204020204" charset="-122"/>
              </a:rPr>
              <a:t>版）》</a:t>
            </a:r>
            <a:endParaRPr lang="zh-CN" altLang="en-US" sz="1600" b="1">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披荆斩棘，在大数据丛林中开辟学习捷径</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填沟削坎，为快速学习Flink技术铺平道路</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深入浅出，有效降低Flink技术学习门槛</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资源全面，构建全方位一站式在线服务体系</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人民邮电出版社出版发行  定价：69.8</a:t>
            </a:r>
            <a:r>
              <a:rPr lang="en-US" altLang="zh-CN" sz="1600">
                <a:latin typeface="微软雅黑" panose="020B0503020204020204" charset="-122"/>
                <a:ea typeface="微软雅黑" panose="020B0503020204020204" charset="-122"/>
                <a:cs typeface="微软雅黑" panose="020B0503020204020204" charset="-122"/>
              </a:rPr>
              <a:t>0</a:t>
            </a:r>
            <a:r>
              <a:rPr lang="zh-CN" altLang="en-US" sz="1600">
                <a:latin typeface="微软雅黑" panose="020B0503020204020204" charset="-122"/>
                <a:ea typeface="微软雅黑" panose="020B0503020204020204" charset="-122"/>
                <a:cs typeface="微软雅黑" panose="020B0503020204020204" charset="-122"/>
              </a:rPr>
              <a:t>元</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ISBN: 978-7-115-64149-6  2024年</a:t>
            </a:r>
            <a:r>
              <a:rPr lang="en-US" altLang="zh-CN" sz="1600">
                <a:latin typeface="微软雅黑" panose="020B0503020204020204" charset="-122"/>
                <a:ea typeface="微软雅黑" panose="020B0503020204020204" charset="-122"/>
                <a:cs typeface="微软雅黑" panose="020B0503020204020204" charset="-122"/>
              </a:rPr>
              <a:t>7</a:t>
            </a:r>
            <a:r>
              <a:rPr lang="zh-CN" altLang="en-US" sz="1600">
                <a:latin typeface="微软雅黑" panose="020B0503020204020204" charset="-122"/>
                <a:ea typeface="微软雅黑" panose="020B0503020204020204" charset="-122"/>
                <a:cs typeface="微软雅黑" panose="020B0503020204020204" charset="-122"/>
              </a:rPr>
              <a:t>月第1版</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2" name="文本框 4"/>
          <p:cNvSpPr txBox="1"/>
          <p:nvPr/>
        </p:nvSpPr>
        <p:spPr>
          <a:xfrm>
            <a:off x="1378585" y="4124325"/>
            <a:ext cx="5713730" cy="36830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教材官网：</a:t>
            </a:r>
            <a:r>
              <a:rPr lang="zh-CN" altLang="en-US" sz="1600">
                <a:latin typeface="微软雅黑" panose="020B0503020204020204" charset="-122"/>
                <a:ea typeface="微软雅黑" panose="020B0503020204020204" charset="-122"/>
                <a:cs typeface="微软雅黑" panose="020B0503020204020204" charset="-122"/>
              </a:rPr>
              <a:t>https://dblab.xmu.edu.cn/post/flink-java/</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3" name="文本框 5"/>
          <p:cNvSpPr txBox="1"/>
          <p:nvPr/>
        </p:nvSpPr>
        <p:spPr>
          <a:xfrm>
            <a:off x="774700" y="4991100"/>
            <a:ext cx="10959465" cy="175323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本书以Java作为开发Flink应用程序的编程语言，系统介绍了Flink编程的基础知识。全书共6章，内容包括大数据技术概述、Flink的设计与运行原理、 大数据实验环境搭建、Flink环境搭建和使用方法、DataStream API、Table API&amp;SQL等。本书每个章节都安排了入门级的编程实践操作，以便读者更好地学习和掌握Flink编程方法。本书官网免费提供了全套的在线教学资源，包括讲义PPT、习题、源代码、软件、数据集、授课视频、上机实验指南等。</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M</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：高校大数据实训课程系列案例教材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514985" y="1440180"/>
            <a:ext cx="11162665" cy="2092325"/>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为了更好满足高校开设大数据实训课程的教材需求，厦门大学数据库实验室林子雨老师团队联合企业共同开发了《高校大数据实训课程系列案例》，目前已经完成开发的系列案例包括：</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《电影推荐系统》（已经于2019年5月出版）</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《电信用户行为分析》 （已经于2019年5月出版）</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案例教材具体信息请访问：http://dblab.xmu.edu.cn/post/shixunkecheng/</a:t>
            </a:r>
            <a:endParaRPr lang="zh-CN" altLang="en-US" b="1" dirty="0">
              <a:latin typeface="等线" panose="02010600030101010101" pitchFamily="2" charset="-122"/>
              <a:ea typeface="等线" panose="02010600030101010101" pitchFamily="2" charset="-122"/>
              <a:cs typeface="等线" panose="02010600030101010101" pitchFamily="2" charset="-122"/>
            </a:endParaRPr>
          </a:p>
        </p:txBody>
      </p:sp>
      <p:pic>
        <p:nvPicPr>
          <p:cNvPr id="97282" name="Picture 5" descr="http://dblab.xmu.edu.cn/wp-content/uploads/2018/07/%E5%AE%9E%E8%AE%AD%E8%AF%BE%E7%A8%8B%E7%B3%BB%E5%88%97%E6%95%99%E6%9D%90%E4%B8%BB%E9%A1%B5%E4%BA%8C%E7%BB%B4%E7%A0%81.png"/>
          <p:cNvPicPr>
            <a:picLocks noChangeAspect="1"/>
          </p:cNvPicPr>
          <p:nvPr/>
        </p:nvPicPr>
        <p:blipFill>
          <a:blip r:embed="rId6"/>
          <a:stretch>
            <a:fillRect/>
          </a:stretch>
        </p:blipFill>
        <p:spPr>
          <a:xfrm>
            <a:off x="1521460" y="3478530"/>
            <a:ext cx="2077085" cy="2077085"/>
          </a:xfrm>
          <a:prstGeom prst="rect">
            <a:avLst/>
          </a:prstGeom>
          <a:noFill/>
          <a:ln w="9525">
            <a:noFill/>
          </a:ln>
        </p:spPr>
      </p:pic>
      <p:sp>
        <p:nvSpPr>
          <p:cNvPr id="97283" name="TextBox 4"/>
          <p:cNvSpPr txBox="1"/>
          <p:nvPr/>
        </p:nvSpPr>
        <p:spPr>
          <a:xfrm>
            <a:off x="1198245" y="5586095"/>
            <a:ext cx="2723515" cy="645160"/>
          </a:xfrm>
          <a:prstGeom prst="rect">
            <a:avLst/>
          </a:prstGeom>
          <a:noFill/>
          <a:ln w="9525">
            <a:noFill/>
          </a:ln>
        </p:spPr>
        <p:txBody>
          <a:bodyPr wrap="square" anchor="t" anchorCtr="0">
            <a:spAutoFit/>
          </a:bodyPr>
          <a:p>
            <a:r>
              <a:rPr lang="zh-CN" altLang="zh-CN" dirty="0">
                <a:latin typeface="等线" panose="02010600030101010101" pitchFamily="2" charset="-122"/>
                <a:ea typeface="等线" panose="02010600030101010101" pitchFamily="2" charset="-122"/>
              </a:rPr>
              <a:t>扫一扫访问大数据实训课程系列案例教材主页</a:t>
            </a:r>
            <a:endParaRPr lang="zh-CN" altLang="zh-CN" dirty="0">
              <a:latin typeface="等线" panose="02010600030101010101" pitchFamily="2" charset="-122"/>
              <a:ea typeface="等线" panose="02010600030101010101" pitchFamily="2" charset="-122"/>
            </a:endParaRPr>
          </a:p>
        </p:txBody>
      </p:sp>
      <p:pic>
        <p:nvPicPr>
          <p:cNvPr id="97285" name="Picture 18" descr="http://dblab.xmu.edu.cn/wp-content/uploads/2018/07/%E5%A4%A7%E6%95%B0%E6%8D%AE%E5%AE%9E%E8%AE%AD%E6%A1%88%E4%BE%8B-%E7%94%B5%E4%BF%A1%E7%94%A8%E6%88%B7%E8%A1%8C%E4%B8%BA%E5%88%86%E6%9E%90.jpg"/>
          <p:cNvPicPr>
            <a:picLocks noChangeAspect="1"/>
          </p:cNvPicPr>
          <p:nvPr/>
        </p:nvPicPr>
        <p:blipFill>
          <a:blip r:embed="rId7">
            <a:clrChange>
              <a:clrFrom>
                <a:srgbClr val="FBFBFB">
                  <a:alpha val="100000"/>
                </a:srgbClr>
              </a:clrFrom>
              <a:clrTo>
                <a:srgbClr val="FBFBFB">
                  <a:alpha val="100000"/>
                  <a:alpha val="0"/>
                </a:srgbClr>
              </a:clrTo>
            </a:clrChange>
          </a:blip>
          <a:stretch>
            <a:fillRect/>
          </a:stretch>
        </p:blipFill>
        <p:spPr>
          <a:xfrm>
            <a:off x="4488180" y="3316605"/>
            <a:ext cx="3125470" cy="3128010"/>
          </a:xfrm>
          <a:prstGeom prst="rect">
            <a:avLst/>
          </a:prstGeom>
          <a:noFill/>
          <a:ln w="9525">
            <a:noFill/>
          </a:ln>
        </p:spPr>
      </p:pic>
      <p:pic>
        <p:nvPicPr>
          <p:cNvPr id="97286" name="Picture 20" descr="http://dblab.xmu.edu.cn/wp-content/uploads/2018/07/%E5%A4%A7%E6%95%B0%E6%8D%AE%E5%AE%9E%E8%AE%AD%E6%A1%88%E4%BE%8B-%E7%94%B5%E5%BD%B1%E6%8E%A8%E8%8D%90%E7%B3%BB%E7%BB%9F.jpg"/>
          <p:cNvPicPr>
            <a:picLocks noChangeAspect="1"/>
          </p:cNvPicPr>
          <p:nvPr/>
        </p:nvPicPr>
        <p:blipFill>
          <a:blip r:embed="rId8">
            <a:clrChange>
              <a:clrFrom>
                <a:srgbClr val="F8F8F8">
                  <a:alpha val="100000"/>
                </a:srgbClr>
              </a:clrFrom>
              <a:clrTo>
                <a:srgbClr val="F8F8F8">
                  <a:alpha val="100000"/>
                  <a:alpha val="0"/>
                </a:srgbClr>
              </a:clrTo>
            </a:clrChange>
          </a:blip>
          <a:stretch>
            <a:fillRect/>
          </a:stretch>
        </p:blipFill>
        <p:spPr>
          <a:xfrm>
            <a:off x="7787005" y="3404235"/>
            <a:ext cx="3040380" cy="3040380"/>
          </a:xfrm>
          <a:prstGeom prst="rect">
            <a:avLst/>
          </a:prstGeom>
          <a:noFill/>
          <a:ln w="9525">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N</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：《Python程序设计基础教程（微课版）》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2" name="组合 1"/>
          <p:cNvGrpSpPr/>
          <p:nvPr/>
        </p:nvGrpSpPr>
        <p:grpSpPr>
          <a:xfrm>
            <a:off x="1736725" y="1226820"/>
            <a:ext cx="8718550" cy="3822700"/>
            <a:chOff x="3506" y="2407"/>
            <a:chExt cx="13730" cy="6020"/>
          </a:xfrm>
        </p:grpSpPr>
        <p:pic>
          <p:nvPicPr>
            <p:cNvPr id="95234" name="图片 104"/>
            <p:cNvPicPr/>
            <p:nvPr/>
          </p:nvPicPr>
          <p:blipFill>
            <a:blip r:embed="rId6"/>
            <a:stretch>
              <a:fillRect/>
            </a:stretch>
          </p:blipFill>
          <p:spPr>
            <a:xfrm>
              <a:off x="4704" y="2407"/>
              <a:ext cx="5987" cy="5987"/>
            </a:xfrm>
            <a:prstGeom prst="rect">
              <a:avLst/>
            </a:prstGeom>
            <a:noFill/>
            <a:ln w="9525">
              <a:noFill/>
            </a:ln>
          </p:spPr>
        </p:pic>
        <p:pic>
          <p:nvPicPr>
            <p:cNvPr id="95235" name="图片 105"/>
            <p:cNvPicPr/>
            <p:nvPr/>
          </p:nvPicPr>
          <p:blipFill>
            <a:blip r:embed="rId7"/>
            <a:stretch>
              <a:fillRect/>
            </a:stretch>
          </p:blipFill>
          <p:spPr>
            <a:xfrm>
              <a:off x="9869" y="2527"/>
              <a:ext cx="5900" cy="5900"/>
            </a:xfrm>
            <a:prstGeom prst="rect">
              <a:avLst/>
            </a:prstGeom>
            <a:noFill/>
            <a:ln w="9525">
              <a:noFill/>
            </a:ln>
          </p:spPr>
        </p:pic>
        <p:pic>
          <p:nvPicPr>
            <p:cNvPr id="95238" name="图片 106"/>
            <p:cNvPicPr/>
            <p:nvPr/>
          </p:nvPicPr>
          <p:blipFill>
            <a:blip r:embed="rId8"/>
            <a:stretch>
              <a:fillRect/>
            </a:stretch>
          </p:blipFill>
          <p:spPr>
            <a:xfrm>
              <a:off x="15026" y="4439"/>
              <a:ext cx="2210" cy="2210"/>
            </a:xfrm>
            <a:prstGeom prst="rect">
              <a:avLst/>
            </a:prstGeom>
            <a:noFill/>
            <a:ln w="9525">
              <a:noFill/>
            </a:ln>
          </p:spPr>
        </p:pic>
        <p:pic>
          <p:nvPicPr>
            <p:cNvPr id="95239" name="图片 107"/>
            <p:cNvPicPr/>
            <p:nvPr/>
          </p:nvPicPr>
          <p:blipFill>
            <a:blip r:embed="rId9"/>
            <a:stretch>
              <a:fillRect/>
            </a:stretch>
          </p:blipFill>
          <p:spPr>
            <a:xfrm>
              <a:off x="3506" y="4439"/>
              <a:ext cx="2068" cy="2068"/>
            </a:xfrm>
            <a:prstGeom prst="rect">
              <a:avLst/>
            </a:prstGeom>
            <a:noFill/>
            <a:ln w="9525">
              <a:noFill/>
            </a:ln>
          </p:spPr>
        </p:pic>
      </p:grpSp>
      <p:sp>
        <p:nvSpPr>
          <p:cNvPr id="3" name="文本框 2"/>
          <p:cNvSpPr txBox="1"/>
          <p:nvPr/>
        </p:nvSpPr>
        <p:spPr>
          <a:xfrm>
            <a:off x="2545715" y="5028565"/>
            <a:ext cx="3723005" cy="1383665"/>
          </a:xfrm>
          <a:prstGeom prst="rect">
            <a:avLst/>
          </a:prstGeom>
          <a:noFill/>
        </p:spPr>
        <p:txBody>
          <a:bodyPr wrap="square" rtlCol="0" anchor="t">
            <a:spAutoFit/>
          </a:bodyPr>
          <a:p>
            <a:r>
              <a:rPr sz="1400" b="1" dirty="0">
                <a:latin typeface="等线" panose="02010600030101010101" pitchFamily="2" charset="-122"/>
                <a:ea typeface="等线" panose="02010600030101010101" pitchFamily="2" charset="-122"/>
                <a:cs typeface="等线" panose="02010600030101010101" pitchFamily="2" charset="-122"/>
                <a:sym typeface="+mn-ea"/>
              </a:rPr>
              <a:t>林子雨，赵江声，陶继平 编著</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《Python程序设计基础教程（微课版）》</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出版社：人民邮电出版社</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ISBN: 978-7-115-57519-7</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定价：59.8元</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出版时间：2022年2月第1版</a:t>
            </a:r>
            <a:endParaRPr lang="zh-CN" altLang="en-US" sz="1400" b="1" dirty="0">
              <a:latin typeface="等线" panose="02010600030101010101" pitchFamily="2" charset="-122"/>
              <a:ea typeface="等线" panose="02010600030101010101" pitchFamily="2" charset="-122"/>
              <a:cs typeface="等线" panose="02010600030101010101" pitchFamily="2" charset="-122"/>
              <a:sym typeface="+mn-ea"/>
            </a:endParaRPr>
          </a:p>
        </p:txBody>
      </p:sp>
      <p:sp>
        <p:nvSpPr>
          <p:cNvPr id="4" name="文本框 3"/>
          <p:cNvSpPr txBox="1"/>
          <p:nvPr/>
        </p:nvSpPr>
        <p:spPr>
          <a:xfrm>
            <a:off x="6187440" y="5028565"/>
            <a:ext cx="3723005" cy="1383665"/>
          </a:xfrm>
          <a:prstGeom prst="rect">
            <a:avLst/>
          </a:prstGeom>
          <a:noFill/>
        </p:spPr>
        <p:txBody>
          <a:bodyPr wrap="square" rtlCol="0" anchor="t">
            <a:spAutoFit/>
          </a:bodyPr>
          <a:p>
            <a:r>
              <a:rPr sz="1400" b="1" dirty="0">
                <a:latin typeface="等线" panose="02010600030101010101" pitchFamily="2" charset="-122"/>
                <a:ea typeface="等线" panose="02010600030101010101" pitchFamily="2" charset="-122"/>
                <a:cs typeface="等线" panose="02010600030101010101" pitchFamily="2" charset="-122"/>
                <a:sym typeface="+mn-ea"/>
              </a:rPr>
              <a:t>林子雨，郑海山 编著</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《Python程序设计实验指导与习题解答》</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出版社：人民邮电出版社</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ISBN: 978-7-115-58699-5 </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定价：49.80元</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出版时间：2022年4月1日第1版</a:t>
            </a:r>
            <a:endParaRPr lang="zh-CN" altLang="en-US" sz="1400" b="1" dirty="0">
              <a:latin typeface="等线" panose="02010600030101010101" pitchFamily="2" charset="-122"/>
              <a:ea typeface="等线" panose="02010600030101010101" pitchFamily="2" charset="-122"/>
              <a:cs typeface="等线" panose="02010600030101010101" pitchFamily="2" charset="-122"/>
              <a:sym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O</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：高校大数据课程公共服务平台</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96263" name="Picture 12" descr="http://dblab.xmu.edu.cn/wp-content/uploads/2015/09/%E9%AB%98%E6%A0%A1%E5%A4%A7%E6%95%B0%E6%8D%AE%E8%AF%BE%E7%A8%8B%E5%85%AC%E5%85%B1%E6%9C%8D%E5%8A%A1%E5%B9%B3%E5%8F%B02017LOGO.jpg"/>
          <p:cNvPicPr>
            <a:picLocks noChangeAspect="1"/>
          </p:cNvPicPr>
          <p:nvPr/>
        </p:nvPicPr>
        <p:blipFill>
          <a:blip r:embed="rId6"/>
          <a:stretch>
            <a:fillRect/>
          </a:stretch>
        </p:blipFill>
        <p:spPr>
          <a:xfrm>
            <a:off x="484505" y="1504315"/>
            <a:ext cx="4574540" cy="2971165"/>
          </a:xfrm>
          <a:prstGeom prst="rect">
            <a:avLst/>
          </a:prstGeom>
          <a:noFill/>
          <a:ln w="9525">
            <a:noFill/>
          </a:ln>
        </p:spPr>
      </p:pic>
      <p:pic>
        <p:nvPicPr>
          <p:cNvPr id="96258" name="Picture 6" descr="c:\users\lenovo\appdata\roaming\360se6\User Data\temp\%E4%B8%AD%E5%9B%BD%E9%AB%98%E6%A0%A1%E5%A4%A7%E6%95%B0%E6%8D%AE%E8%AF%BE%E7%A8%8.png"/>
          <p:cNvPicPr>
            <a:picLocks noChangeAspect="1"/>
          </p:cNvPicPr>
          <p:nvPr/>
        </p:nvPicPr>
        <p:blipFill>
          <a:blip r:embed="rId7"/>
          <a:stretch>
            <a:fillRect/>
          </a:stretch>
        </p:blipFill>
        <p:spPr>
          <a:xfrm>
            <a:off x="5932488" y="1948815"/>
            <a:ext cx="1905000" cy="1905000"/>
          </a:xfrm>
          <a:prstGeom prst="rect">
            <a:avLst/>
          </a:prstGeom>
          <a:noFill/>
          <a:ln w="9525">
            <a:noFill/>
          </a:ln>
        </p:spPr>
      </p:pic>
      <p:pic>
        <p:nvPicPr>
          <p:cNvPr id="96261" name="Picture 2" descr="c:\users\lenovo\appdata\roaming\360se6\User Data\temp\%E4%B8%AD%E5%9B%BD%E9%AB%98%E6%A0%A1%E5%A4%A7%E6%95%B0%E6%8D%AE%E8%AF%BE%E7%A8%8.png"/>
          <p:cNvPicPr>
            <a:picLocks noChangeAspect="1"/>
          </p:cNvPicPr>
          <p:nvPr/>
        </p:nvPicPr>
        <p:blipFill>
          <a:blip r:embed="rId8"/>
          <a:stretch>
            <a:fillRect/>
          </a:stretch>
        </p:blipFill>
        <p:spPr>
          <a:xfrm>
            <a:off x="8980488" y="1948815"/>
            <a:ext cx="1905000" cy="1905000"/>
          </a:xfrm>
          <a:prstGeom prst="rect">
            <a:avLst/>
          </a:prstGeom>
          <a:noFill/>
          <a:ln w="9525">
            <a:noFill/>
          </a:ln>
        </p:spPr>
      </p:pic>
      <p:sp>
        <p:nvSpPr>
          <p:cNvPr id="5" name="文本框 4"/>
          <p:cNvSpPr txBox="1"/>
          <p:nvPr/>
        </p:nvSpPr>
        <p:spPr>
          <a:xfrm>
            <a:off x="724535" y="4895850"/>
            <a:ext cx="10742930" cy="521970"/>
          </a:xfrm>
          <a:prstGeom prst="rect">
            <a:avLst/>
          </a:prstGeom>
          <a:noFill/>
        </p:spPr>
        <p:txBody>
          <a:bodyPr wrap="square" rtlCol="0" anchor="t">
            <a:spAutoFit/>
          </a:bodyPr>
          <a:p>
            <a:pPr algn="ctr"/>
            <a:r>
              <a:rPr sz="2800" b="1" dirty="0">
                <a:latin typeface="等线" panose="02010600030101010101" pitchFamily="2" charset="-122"/>
                <a:ea typeface="等线" panose="02010600030101010101" pitchFamily="2" charset="-122"/>
                <a:cs typeface="等线" panose="02010600030101010101" pitchFamily="2" charset="-122"/>
                <a:sym typeface="+mn-ea"/>
              </a:rPr>
              <a:t>http://dblab.xmu.edu.cn/post/bigdata-teaching-platform/</a:t>
            </a:r>
            <a:endParaRPr lang="zh-CN" altLang="en-US" sz="2800" b="1" dirty="0">
              <a:latin typeface="等线" panose="02010600030101010101" pitchFamily="2" charset="-122"/>
              <a:ea typeface="等线" panose="02010600030101010101" pitchFamily="2" charset="-122"/>
              <a:cs typeface="等线" panose="02010600030101010101" pitchFamily="2" charset="-122"/>
              <a:sym typeface="+mn-ea"/>
            </a:endParaRPr>
          </a:p>
        </p:txBody>
      </p:sp>
      <p:sp>
        <p:nvSpPr>
          <p:cNvPr id="87046" name="TextBox 14"/>
          <p:cNvSpPr txBox="1"/>
          <p:nvPr/>
        </p:nvSpPr>
        <p:spPr>
          <a:xfrm>
            <a:off x="6101715" y="3947795"/>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扫一扫访问平台主页</a:t>
            </a:r>
            <a:endParaRPr lang="zh-CN" altLang="en-US" sz="1000" b="1" dirty="0">
              <a:latin typeface="等线" panose="02010600030101010101" pitchFamily="2" charset="-122"/>
              <a:ea typeface="等线" panose="02010600030101010101" pitchFamily="2" charset="-122"/>
            </a:endParaRPr>
          </a:p>
        </p:txBody>
      </p:sp>
      <p:sp>
        <p:nvSpPr>
          <p:cNvPr id="6" name="TextBox 14"/>
          <p:cNvSpPr txBox="1"/>
          <p:nvPr/>
        </p:nvSpPr>
        <p:spPr>
          <a:xfrm>
            <a:off x="9149715" y="3947795"/>
            <a:ext cx="1567180" cy="37465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扫一扫观看3分钟FLASH动画宣传片</a:t>
            </a:r>
            <a:endParaRPr lang="zh-CN" altLang="en-US" sz="1000" b="1"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5640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12.1 </a:t>
            </a:r>
            <a:r>
              <a:rPr lang="en-US" altLang="zh-CN" sz="5400" b="1" spc="380" dirty="0">
                <a:solidFill>
                  <a:schemeClr val="tx1">
                    <a:lumMod val="85000"/>
                    <a:lumOff val="15000"/>
                  </a:schemeClr>
                </a:solidFill>
                <a:uFillTx/>
                <a:latin typeface="微软雅黑" panose="020B0503020204020204" charset="-122"/>
                <a:ea typeface="微软雅黑" panose="020B0503020204020204" charset="-122"/>
                <a:sym typeface="+mn-ea"/>
              </a:rPr>
              <a:t>项目背景</a:t>
            </a:r>
            <a:endParaRPr lang="en-US" altLang="zh-CN"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245110" y="2802890"/>
            <a:ext cx="7572375" cy="1445260"/>
          </a:xfrm>
          <a:prstGeom prst="rect">
            <a:avLst/>
          </a:prstGeom>
          <a:noFill/>
        </p:spPr>
        <p:txBody>
          <a:bodyPr wrap="square" rtlCol="0">
            <a:spAutoFit/>
          </a:bodyPr>
          <a:lstStyle/>
          <a:p>
            <a:pPr algn="l"/>
            <a:r>
              <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rPr>
              <a:t>Thank you</a:t>
            </a:r>
            <a:endPar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endParaRPr>
          </a:p>
        </p:txBody>
      </p:sp>
      <p:sp>
        <p:nvSpPr>
          <p:cNvPr id="48" name="椭圆 47"/>
          <p:cNvSpPr/>
          <p:nvPr/>
        </p:nvSpPr>
        <p:spPr>
          <a:xfrm>
            <a:off x="3774045" y="1868344"/>
            <a:ext cx="719625" cy="719625"/>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pic>
        <p:nvPicPr>
          <p:cNvPr id="9" name="图片 8" descr="9ce608c2c87baa222c6e22ef90af2de3"/>
          <p:cNvPicPr>
            <a:picLocks noChangeAspect="1"/>
          </p:cNvPicPr>
          <p:nvPr/>
        </p:nvPicPr>
        <p:blipFill>
          <a:blip r:embed="rId1"/>
          <a:stretch>
            <a:fillRect/>
          </a:stretch>
        </p:blipFill>
        <p:spPr>
          <a:xfrm flipH="1">
            <a:off x="6838950" y="904875"/>
            <a:ext cx="5066665" cy="59531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矩形 19"/>
          <p:cNvSpPr/>
          <p:nvPr/>
        </p:nvSpPr>
        <p:spPr>
          <a:xfrm>
            <a:off x="528320" y="2548890"/>
            <a:ext cx="7395845" cy="2076450"/>
          </a:xfrm>
          <a:prstGeom prst="rect">
            <a:avLst/>
          </a:prstGeom>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6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sym typeface="微软雅黑" panose="020B0503020204020204" charset="-122"/>
              </a:rPr>
              <a:t>企业背景 </a:t>
            </a:r>
            <a:r>
              <a:rPr kumimoji="0" lang="en-US" altLang="zh-CN" sz="1000" b="0" i="0" u="none" strike="noStrike" kern="1200" cap="none" spc="0" normalizeH="0" baseline="0" noProof="1">
                <a:ln>
                  <a:noFill/>
                </a:ln>
                <a:solidFill>
                  <a:srgbClr val="3D3F4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rPr>
              <a:t> </a:t>
            </a:r>
            <a:endParaRPr kumimoji="0" lang="en-US" altLang="zh-CN" sz="1000" b="0" i="0" u="none" strike="noStrike" kern="1200" cap="none" spc="0" normalizeH="0" baseline="0" noProof="1">
              <a:ln>
                <a:noFill/>
              </a:ln>
              <a:solidFill>
                <a:srgbClr val="3D3F4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endParaRPr>
          </a:p>
          <a:p>
            <a:pPr marL="285750" marR="0" lvl="0" indent="-285750" algn="l" defTabSz="914400" rtl="0" fontAlgn="auto">
              <a:lnSpc>
                <a:spcPct val="150000"/>
              </a:lnSpc>
              <a:spcBef>
                <a:spcPct val="0"/>
              </a:spcBef>
              <a:spcAft>
                <a:spcPct val="0"/>
              </a:spcAft>
              <a:buClrTx/>
              <a:buSzTx/>
              <a:buFont typeface="Arial" panose="020B0604020202020204" pitchFamily="34" charset="0"/>
              <a:buChar char="•"/>
              <a:defRPr/>
            </a:pPr>
            <a:r>
              <a:rPr lang="en-US" altLang="zh-CN" sz="1400" b="1" dirty="0">
                <a:latin typeface="微软雅黑" panose="020B0503020204020204" charset="-122"/>
                <a:ea typeface="微软雅黑" panose="020B0503020204020204" charset="-122"/>
                <a:sym typeface="+mn-ea"/>
              </a:rPr>
              <a:t>数字化转型战略</a:t>
            </a:r>
            <a:r>
              <a:rPr lang="zh-CN" altLang="en-US" sz="1400" dirty="0">
                <a:latin typeface="微软雅黑" panose="020B0503020204020204" charset="-122"/>
                <a:ea typeface="微软雅黑" panose="020B0503020204020204" charset="-122"/>
                <a:sym typeface="+mn-ea"/>
              </a:rPr>
              <a:t>：一个愿景、两类目标、三个阶段、四个突破、四大主题、五个统一</a:t>
            </a:r>
            <a:endParaRPr lang="zh-CN" altLang="en-US" sz="1400" dirty="0">
              <a:latin typeface="微软雅黑" panose="020B0503020204020204" charset="-122"/>
              <a:ea typeface="微软雅黑" panose="020B0503020204020204" charset="-122"/>
              <a:sym typeface="+mn-ea"/>
            </a:endParaRPr>
          </a:p>
          <a:p>
            <a:pPr marL="285750" marR="0" lvl="0" indent="-285750" algn="l" defTabSz="914400" rtl="0" fontAlgn="auto">
              <a:lnSpc>
                <a:spcPct val="150000"/>
              </a:lnSpc>
              <a:spcBef>
                <a:spcPct val="0"/>
              </a:spcBef>
              <a:spcAft>
                <a:spcPct val="0"/>
              </a:spcAft>
              <a:buClrTx/>
              <a:buSzTx/>
              <a:buFont typeface="Arial" panose="020B0604020202020204" pitchFamily="34" charset="0"/>
              <a:buChar char="•"/>
              <a:defRPr/>
            </a:pPr>
            <a:r>
              <a:rPr lang="zh-CN" altLang="en-US" sz="1400" b="1" dirty="0">
                <a:latin typeface="微软雅黑" panose="020B0503020204020204" charset="-122"/>
                <a:ea typeface="微软雅黑" panose="020B0503020204020204" charset="-122"/>
                <a:sym typeface="+mn-ea"/>
              </a:rPr>
              <a:t>数字化愿景：</a:t>
            </a:r>
            <a:r>
              <a:rPr lang="zh-CN" altLang="en-US" sz="1400" dirty="0">
                <a:latin typeface="微软雅黑" panose="020B0503020204020204" charset="-122"/>
                <a:ea typeface="微软雅黑" panose="020B0503020204020204" charset="-122"/>
                <a:sym typeface="+mn-ea"/>
              </a:rPr>
              <a:t>以数字化为核心驱动力，打造技术引领的全球化数字油服生态，助力成为世界一流油田服务公司</a:t>
            </a:r>
            <a:endParaRPr lang="zh-CN" altLang="en-US" sz="1400" dirty="0">
              <a:latin typeface="微软雅黑" panose="020B0503020204020204" charset="-122"/>
              <a:ea typeface="微软雅黑" panose="020B0503020204020204" charset="-122"/>
              <a:sym typeface="+mn-ea"/>
            </a:endParaRPr>
          </a:p>
          <a:p>
            <a:pPr marL="285750" marR="0" lvl="0" indent="-285750" algn="l" defTabSz="914400" rtl="0" fontAlgn="auto">
              <a:lnSpc>
                <a:spcPct val="150000"/>
              </a:lnSpc>
              <a:spcBef>
                <a:spcPct val="0"/>
              </a:spcBef>
              <a:spcAft>
                <a:spcPct val="0"/>
              </a:spcAft>
              <a:buClrTx/>
              <a:buSzTx/>
              <a:buFont typeface="Arial" panose="020B0604020202020204" pitchFamily="34" charset="0"/>
              <a:buChar char="•"/>
              <a:defRPr/>
            </a:pPr>
            <a:r>
              <a:rPr lang="zh-CN" altLang="en-US" sz="1400" b="1" dirty="0">
                <a:latin typeface="微软雅黑" panose="020B0503020204020204" charset="-122"/>
                <a:ea typeface="微软雅黑" panose="020B0503020204020204" charset="-122"/>
                <a:sym typeface="+mn-ea"/>
              </a:rPr>
              <a:t>公司现状：</a:t>
            </a:r>
            <a:endParaRPr lang="zh-CN" altLang="en-US" sz="1400" b="1" dirty="0">
              <a:latin typeface="微软雅黑" panose="020B0503020204020204" charset="-122"/>
              <a:ea typeface="微软雅黑" panose="020B0503020204020204" charset="-122"/>
              <a:sym typeface="+mn-ea"/>
            </a:endParaRPr>
          </a:p>
          <a:p>
            <a:pPr marL="0" marR="0" lvl="0" indent="355600" algn="l" defTabSz="914400" rtl="0" fontAlgn="auto">
              <a:lnSpc>
                <a:spcPct val="150000"/>
              </a:lnSpc>
              <a:spcBef>
                <a:spcPct val="0"/>
              </a:spcBef>
              <a:spcAft>
                <a:spcPct val="0"/>
              </a:spcAft>
              <a:buClrTx/>
              <a:buSzTx/>
              <a:buFontTx/>
              <a:buNone/>
              <a:defRPr/>
              <a:extLst>
                <a:ext uri="{35155182-B16C-46BC-9424-99874614C6A1}">
                  <wpsdc:indentchars xmlns:wpsdc="http://www.wps.cn/officeDocument/2017/drawingmlCustomData" val="200" checksum="3837665281"/>
                </a:ext>
              </a:extLst>
            </a:pPr>
            <a:r>
              <a:rPr lang="en-US" altLang="zh-CN" sz="1400" dirty="0">
                <a:latin typeface="微软雅黑" panose="020B0503020204020204" charset="-122"/>
                <a:ea typeface="微软雅黑" panose="020B0503020204020204" charset="-122"/>
                <a:sym typeface="+mn-ea"/>
              </a:rPr>
              <a:t>公司已基本建成了满足生产、管理需求的信息系统</a:t>
            </a:r>
            <a:r>
              <a:rPr lang="zh-CN" altLang="en-US" sz="1400" dirty="0">
                <a:latin typeface="微软雅黑" panose="020B0503020204020204" charset="-122"/>
                <a:ea typeface="微软雅黑" panose="020B0503020204020204" charset="-122"/>
                <a:sym typeface="+mn-ea"/>
              </a:rPr>
              <a:t>，</a:t>
            </a:r>
            <a:r>
              <a:rPr lang="en-US" altLang="zh-CN" sz="1400" dirty="0">
                <a:latin typeface="微软雅黑" panose="020B0503020204020204" charset="-122"/>
                <a:ea typeface="微软雅黑" panose="020B0503020204020204" charset="-122"/>
                <a:sym typeface="+mn-ea"/>
              </a:rPr>
              <a:t>系统数量超过60个</a:t>
            </a:r>
            <a:r>
              <a:rPr lang="zh-CN" altLang="en-US" sz="1400" dirty="0">
                <a:latin typeface="微软雅黑" panose="020B0503020204020204" charset="-122"/>
                <a:ea typeface="微软雅黑" panose="020B0503020204020204" charset="-122"/>
                <a:sym typeface="+mn-ea"/>
              </a:rPr>
              <a:t>。</a:t>
            </a:r>
            <a:endParaRPr kumimoji="0" lang="zh-CN" altLang="en-US" sz="14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endParaRPr>
          </a:p>
        </p:txBody>
      </p:sp>
      <p:sp>
        <p:nvSpPr>
          <p:cNvPr id="58" name="椭圆 57"/>
          <p:cNvSpPr/>
          <p:nvPr/>
        </p:nvSpPr>
        <p:spPr>
          <a:xfrm>
            <a:off x="4915535" y="2961005"/>
            <a:ext cx="833120" cy="347980"/>
          </a:xfrm>
          <a:prstGeom prst="ellipse">
            <a:avLst/>
          </a:prstGeom>
          <a:noFill/>
          <a:ln>
            <a:solidFill>
              <a:schemeClr val="accent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12.1 </a:t>
            </a:r>
            <a:r>
              <a:rPr lang="en-US" altLang="zh-CN" dirty="0">
                <a:latin typeface="微软雅黑" panose="020B0503020204020204" charset="-122"/>
                <a:ea typeface="微软雅黑" panose="020B0503020204020204" charset="-122"/>
                <a:cs typeface="微软雅黑" panose="020B0503020204020204" charset="-122"/>
                <a:sym typeface="+mn-ea"/>
              </a:rPr>
              <a:t>项目背景</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77156" name="矩形 90"/>
          <p:cNvSpPr>
            <a:spLocks noChangeArrowheads="1"/>
          </p:cNvSpPr>
          <p:nvPr/>
        </p:nvSpPr>
        <p:spPr bwMode="auto">
          <a:xfrm>
            <a:off x="495300" y="906195"/>
            <a:ext cx="8362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6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sym typeface="微软雅黑" panose="020B0503020204020204" charset="-122"/>
              </a:rPr>
              <a:t>国家背景</a:t>
            </a:r>
            <a:endParaRPr kumimoji="0" lang="zh-CN" altLang="en-US" sz="16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138" name="Shape 2645"/>
          <p:cNvSpPr/>
          <p:nvPr/>
        </p:nvSpPr>
        <p:spPr>
          <a:xfrm>
            <a:off x="239078" y="1104950"/>
            <a:ext cx="244475" cy="203200"/>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solidFill>
          <a:ln w="12700">
            <a:miter lim="400000"/>
          </a:ln>
        </p:spPr>
        <p:txBody>
          <a:bodyPr lIns="19045" tIns="19045" rIns="19045" bIns="19045" anchor="ctr"/>
          <a:lstStyle/>
          <a:p>
            <a:pPr marL="0" marR="0" lvl="0" indent="0" algn="l" defTabSz="227965" rtl="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微软雅黑" panose="020B0503020204020204" charset="-122"/>
            </a:endParaRPr>
          </a:p>
        </p:txBody>
      </p:sp>
      <p:sp>
        <p:nvSpPr>
          <p:cNvPr id="19" name="矩形 2"/>
          <p:cNvSpPr>
            <a:spLocks noChangeArrowheads="1"/>
          </p:cNvSpPr>
          <p:nvPr/>
        </p:nvSpPr>
        <p:spPr bwMode="auto">
          <a:xfrm>
            <a:off x="643255" y="1422400"/>
            <a:ext cx="3036570" cy="737235"/>
          </a:xfrm>
          <a:prstGeom prst="rect">
            <a:avLst/>
          </a:prstGeom>
          <a:noFill/>
          <a:ln>
            <a:solidFill>
              <a:srgbClr val="0557CD"/>
            </a:solidFill>
            <a:prstDash val="dash"/>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a:lnSpc>
                <a:spcPct val="150000"/>
              </a:lnSpc>
              <a:buFont typeface="Arial" panose="020B0604020202020204" pitchFamily="34" charset="0"/>
              <a:buNone/>
              <a:defRPr/>
            </a:pPr>
            <a:r>
              <a:rPr lang="zh-CN" altLang="en-US" sz="1400" b="1" kern="100" dirty="0">
                <a:latin typeface="微软雅黑" panose="020B0503020204020204" charset="-122"/>
                <a:ea typeface="微软雅黑" panose="020B0503020204020204" charset="-122"/>
                <a:sym typeface="+mn-ea"/>
              </a:rPr>
              <a:t>“十四五”</a:t>
            </a:r>
            <a:r>
              <a:rPr lang="zh-CN" altLang="en-US" sz="1400" kern="100" dirty="0">
                <a:latin typeface="微软雅黑" panose="020B0503020204020204" charset="-122"/>
                <a:ea typeface="微软雅黑" panose="020B0503020204020204" charset="-122"/>
                <a:sym typeface="+mn-ea"/>
              </a:rPr>
              <a:t>能源规划；</a:t>
            </a:r>
            <a:endParaRPr lang="zh-CN" altLang="en-US" sz="1400" kern="100" dirty="0">
              <a:solidFill>
                <a:schemeClr val="tx1"/>
              </a:solidFill>
              <a:latin typeface="微软雅黑" panose="020B0503020204020204" charset="-122"/>
              <a:ea typeface="微软雅黑" panose="020B0503020204020204" charset="-122"/>
              <a:sym typeface="+mn-ea"/>
            </a:endParaRPr>
          </a:p>
          <a:p>
            <a:pPr indent="0">
              <a:lnSpc>
                <a:spcPct val="150000"/>
              </a:lnSpc>
              <a:buFont typeface="Arial" panose="020B0604020202020204" pitchFamily="34" charset="0"/>
              <a:buNone/>
              <a:defRPr/>
            </a:pPr>
            <a:r>
              <a:rPr lang="zh-CN" altLang="en-US" sz="1400" b="1" kern="100" dirty="0">
                <a:latin typeface="微软雅黑" panose="020B0503020204020204" charset="-122"/>
                <a:ea typeface="微软雅黑" panose="020B0503020204020204" charset="-122"/>
                <a:sym typeface="+mn-ea"/>
              </a:rPr>
              <a:t>“碳达峰，碳中和”</a:t>
            </a:r>
            <a:r>
              <a:rPr lang="zh-CN" altLang="en-US" sz="1400" kern="100" dirty="0">
                <a:latin typeface="微软雅黑" panose="020B0503020204020204" charset="-122"/>
                <a:ea typeface="微软雅黑" panose="020B0503020204020204" charset="-122"/>
                <a:sym typeface="+mn-ea"/>
              </a:rPr>
              <a:t>目标的提出</a:t>
            </a:r>
            <a:r>
              <a:rPr lang="zh-CN" altLang="en-US" sz="1400" dirty="0">
                <a:latin typeface="微软雅黑" panose="020B0503020204020204" charset="-122"/>
                <a:ea typeface="微软雅黑" panose="020B0503020204020204" charset="-122"/>
                <a:sym typeface="+mn-ea"/>
              </a:rPr>
              <a:t>；</a:t>
            </a:r>
            <a:endParaRPr kumimoji="0" lang="zh-CN" altLang="en-US" sz="1400" b="1" i="0" u="none" strike="noStrike" kern="1200" cap="none" spc="0" normalizeH="0" baseline="0" noProof="0" dirty="0">
              <a:ln>
                <a:noFill/>
              </a:ln>
              <a:solidFill>
                <a:srgbClr val="1E8ED5"/>
              </a:solidFill>
              <a:effectLst/>
              <a:uLnTx/>
              <a:uFillTx/>
              <a:latin typeface="微软雅黑" panose="020B0503020204020204" charset="-122"/>
              <a:ea typeface="微软雅黑" panose="020B0503020204020204" charset="-122"/>
              <a:sym typeface="+mn-ea"/>
            </a:endParaRPr>
          </a:p>
        </p:txBody>
      </p:sp>
      <p:sp>
        <p:nvSpPr>
          <p:cNvPr id="21" name="Shape 2783"/>
          <p:cNvSpPr/>
          <p:nvPr/>
        </p:nvSpPr>
        <p:spPr>
          <a:xfrm>
            <a:off x="215900" y="2719388"/>
            <a:ext cx="279400" cy="241300"/>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tx1"/>
          </a:solidFill>
          <a:ln w="12700">
            <a:miter lim="400000"/>
          </a:ln>
        </p:spPr>
        <p:txBody>
          <a:bodyPr lIns="19045" tIns="19045" rIns="19045" bIns="19045" anchor="ctr"/>
          <a:lstStyle/>
          <a:p>
            <a:pPr marL="0" marR="0" lvl="0" indent="0" algn="l" defTabSz="227965" rtl="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微软雅黑" panose="020B0503020204020204" charset="-122"/>
            </a:endParaRPr>
          </a:p>
        </p:txBody>
      </p:sp>
      <p:grpSp>
        <p:nvGrpSpPr>
          <p:cNvPr id="57" name="组合 56"/>
          <p:cNvGrpSpPr/>
          <p:nvPr/>
        </p:nvGrpSpPr>
        <p:grpSpPr>
          <a:xfrm>
            <a:off x="6692265" y="3816985"/>
            <a:ext cx="1385961" cy="755166"/>
            <a:chOff x="4225" y="4225"/>
            <a:chExt cx="2824" cy="1538"/>
          </a:xfrm>
        </p:grpSpPr>
        <p:grpSp>
          <p:nvGrpSpPr>
            <p:cNvPr id="43" name="组合 42"/>
            <p:cNvGrpSpPr/>
            <p:nvPr/>
          </p:nvGrpSpPr>
          <p:grpSpPr>
            <a:xfrm>
              <a:off x="4383" y="4225"/>
              <a:ext cx="2666" cy="1070"/>
              <a:chOff x="9235" y="2799"/>
              <a:chExt cx="6725" cy="2682"/>
            </a:xfrm>
          </p:grpSpPr>
          <p:sp>
            <p:nvSpPr>
              <p:cNvPr id="160772" name="椭圆 9"/>
              <p:cNvSpPr>
                <a:spLocks noChangeArrowheads="1"/>
              </p:cNvSpPr>
              <p:nvPr/>
            </p:nvSpPr>
            <p:spPr bwMode="auto">
              <a:xfrm>
                <a:off x="9235" y="2967"/>
                <a:ext cx="2510" cy="2514"/>
              </a:xfrm>
              <a:prstGeom prst="ellipse">
                <a:avLst/>
              </a:prstGeom>
              <a:gradFill rotWithShape="1">
                <a:gsLst>
                  <a:gs pos="0">
                    <a:schemeClr val="bg1"/>
                  </a:gs>
                  <a:gs pos="100000">
                    <a:srgbClr val="D9D9D9"/>
                  </a:gs>
                </a:gsLst>
                <a:lin ang="5400000" scaled="1"/>
              </a:gradFill>
              <a:ln w="12700">
                <a:solidFill>
                  <a:schemeClr val="bg1"/>
                </a:solidFill>
                <a:round/>
              </a:ln>
              <a:effectLst>
                <a:outerShdw dist="63500" dir="8100000" algn="ctr" rotWithShape="0">
                  <a:srgbClr val="000000">
                    <a:alpha val="25000"/>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endParaRPr lang="zh-CN" altLang="en-US" sz="1000">
                  <a:solidFill>
                    <a:srgbClr val="FFFFFF"/>
                  </a:solidFill>
                  <a:latin typeface="Calibri" panose="020F0502020204030204" charset="0"/>
                  <a:ea typeface="宋体" panose="02010600030101010101" pitchFamily="2" charset="-122"/>
                  <a:sym typeface="Arial" panose="020B0604020202020204" pitchFamily="34" charset="0"/>
                </a:endParaRPr>
              </a:p>
            </p:txBody>
          </p:sp>
          <p:sp>
            <p:nvSpPr>
              <p:cNvPr id="160773" name="Oval 14"/>
              <p:cNvSpPr>
                <a:spLocks noChangeArrowheads="1"/>
              </p:cNvSpPr>
              <p:nvPr/>
            </p:nvSpPr>
            <p:spPr bwMode="auto">
              <a:xfrm>
                <a:off x="11270" y="2799"/>
                <a:ext cx="978" cy="977"/>
              </a:xfrm>
              <a:prstGeom prst="ellipse">
                <a:avLst/>
              </a:prstGeom>
              <a:solidFill>
                <a:srgbClr val="E60012"/>
              </a:solidFill>
              <a:ln w="28575">
                <a:solidFill>
                  <a:schemeClr val="bg1"/>
                </a:solidFill>
                <a:round/>
              </a:ln>
              <a:effectLst>
                <a:outerShdw dist="63500" dir="8100000" algn="ctr" rotWithShape="0">
                  <a:srgbClr val="000000">
                    <a:alpha val="25000"/>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endParaRPr lang="en-US" altLang="zh-CN" sz="1000" dirty="0">
                  <a:solidFill>
                    <a:srgbClr val="FFFFFF"/>
                  </a:solidFill>
                  <a:latin typeface="Calibri" panose="020F0502020204030204" charset="0"/>
                  <a:ea typeface="宋体" panose="02010600030101010101" pitchFamily="2" charset="-122"/>
                  <a:sym typeface="Arial" panose="020B0604020202020204" pitchFamily="34" charset="0"/>
                </a:endParaRPr>
              </a:p>
            </p:txBody>
          </p:sp>
          <p:sp>
            <p:nvSpPr>
              <p:cNvPr id="160774" name="Freeform 8"/>
              <p:cNvSpPr>
                <a:spLocks noEditPoints="1" noChangeArrowheads="1"/>
              </p:cNvSpPr>
              <p:nvPr/>
            </p:nvSpPr>
            <p:spPr bwMode="auto">
              <a:xfrm>
                <a:off x="11550" y="3061"/>
                <a:ext cx="418" cy="453"/>
              </a:xfrm>
              <a:custGeom>
                <a:avLst/>
                <a:gdLst>
                  <a:gd name="T0" fmla="*/ 2147483646 w 206"/>
                  <a:gd name="T1" fmla="*/ 0 h 224"/>
                  <a:gd name="T2" fmla="*/ 0 w 206"/>
                  <a:gd name="T3" fmla="*/ 0 h 224"/>
                  <a:gd name="T4" fmla="*/ 0 w 206"/>
                  <a:gd name="T5" fmla="*/ 2147483646 h 224"/>
                  <a:gd name="T6" fmla="*/ 2147483646 w 206"/>
                  <a:gd name="T7" fmla="*/ 2147483646 h 224"/>
                  <a:gd name="T8" fmla="*/ 2147483646 w 206"/>
                  <a:gd name="T9" fmla="*/ 2147483646 h 224"/>
                  <a:gd name="T10" fmla="*/ 2147483646 w 206"/>
                  <a:gd name="T11" fmla="*/ 2147483646 h 224"/>
                  <a:gd name="T12" fmla="*/ 2147483646 w 206"/>
                  <a:gd name="T13" fmla="*/ 0 h 224"/>
                  <a:gd name="T14" fmla="*/ 2147483646 w 206"/>
                  <a:gd name="T15" fmla="*/ 2147483646 h 224"/>
                  <a:gd name="T16" fmla="*/ 2147483646 w 206"/>
                  <a:gd name="T17" fmla="*/ 2147483646 h 224"/>
                  <a:gd name="T18" fmla="*/ 2147483646 w 206"/>
                  <a:gd name="T19" fmla="*/ 2147483646 h 224"/>
                  <a:gd name="T20" fmla="*/ 2147483646 w 206"/>
                  <a:gd name="T21" fmla="*/ 2147483646 h 224"/>
                  <a:gd name="T22" fmla="*/ 2147483646 w 206"/>
                  <a:gd name="T23" fmla="*/ 2147483646 h 224"/>
                  <a:gd name="T24" fmla="*/ 2147483646 w 206"/>
                  <a:gd name="T25" fmla="*/ 2147483646 h 224"/>
                  <a:gd name="T26" fmla="*/ 2147483646 w 206"/>
                  <a:gd name="T27" fmla="*/ 2147483646 h 224"/>
                  <a:gd name="T28" fmla="*/ 2147483646 w 206"/>
                  <a:gd name="T29" fmla="*/ 2147483646 h 224"/>
                  <a:gd name="T30" fmla="*/ 2147483646 w 206"/>
                  <a:gd name="T31" fmla="*/ 2147483646 h 224"/>
                  <a:gd name="T32" fmla="*/ 2147483646 w 206"/>
                  <a:gd name="T33" fmla="*/ 2147483646 h 224"/>
                  <a:gd name="T34" fmla="*/ 2147483646 w 206"/>
                  <a:gd name="T35" fmla="*/ 2147483646 h 224"/>
                  <a:gd name="T36" fmla="*/ 2147483646 w 206"/>
                  <a:gd name="T37" fmla="*/ 2147483646 h 224"/>
                  <a:gd name="T38" fmla="*/ 2147483646 w 206"/>
                  <a:gd name="T39" fmla="*/ 2147483646 h 224"/>
                  <a:gd name="T40" fmla="*/ 2147483646 w 206"/>
                  <a:gd name="T41" fmla="*/ 2147483646 h 224"/>
                  <a:gd name="T42" fmla="*/ 2147483646 w 206"/>
                  <a:gd name="T43" fmla="*/ 2147483646 h 224"/>
                  <a:gd name="T44" fmla="*/ 2147483646 w 206"/>
                  <a:gd name="T45" fmla="*/ 2147483646 h 224"/>
                  <a:gd name="T46" fmla="*/ 2147483646 w 206"/>
                  <a:gd name="T47" fmla="*/ 2147483646 h 224"/>
                  <a:gd name="T48" fmla="*/ 2147483646 w 206"/>
                  <a:gd name="T49" fmla="*/ 2147483646 h 224"/>
                  <a:gd name="T50" fmla="*/ 2147483646 w 206"/>
                  <a:gd name="T51" fmla="*/ 2147483646 h 224"/>
                  <a:gd name="T52" fmla="*/ 2147483646 w 206"/>
                  <a:gd name="T53" fmla="*/ 2147483646 h 224"/>
                  <a:gd name="T54" fmla="*/ 2147483646 w 206"/>
                  <a:gd name="T55" fmla="*/ 0 h 224"/>
                  <a:gd name="T56" fmla="*/ 2147483646 w 206"/>
                  <a:gd name="T57" fmla="*/ 0 h 224"/>
                  <a:gd name="T58" fmla="*/ 2147483646 w 206"/>
                  <a:gd name="T59" fmla="*/ 2147483646 h 224"/>
                  <a:gd name="T60" fmla="*/ 2147483646 w 206"/>
                  <a:gd name="T61" fmla="*/ 2147483646 h 224"/>
                  <a:gd name="T62" fmla="*/ 2147483646 w 206"/>
                  <a:gd name="T63" fmla="*/ 2147483646 h 224"/>
                  <a:gd name="T64" fmla="*/ 2147483646 w 206"/>
                  <a:gd name="T65" fmla="*/ 2147483646 h 224"/>
                  <a:gd name="T66" fmla="*/ 2147483646 w 206"/>
                  <a:gd name="T67" fmla="*/ 2147483646 h 224"/>
                  <a:gd name="T68" fmla="*/ 2147483646 w 206"/>
                  <a:gd name="T69" fmla="*/ 2147483646 h 2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6"/>
                  <a:gd name="T106" fmla="*/ 0 h 224"/>
                  <a:gd name="T107" fmla="*/ 206 w 206"/>
                  <a:gd name="T108" fmla="*/ 224 h 2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6" h="224">
                    <a:moveTo>
                      <a:pt x="10" y="0"/>
                    </a:moveTo>
                    <a:lnTo>
                      <a:pt x="0" y="0"/>
                    </a:lnTo>
                    <a:lnTo>
                      <a:pt x="0" y="224"/>
                    </a:lnTo>
                    <a:lnTo>
                      <a:pt x="196" y="224"/>
                    </a:lnTo>
                    <a:lnTo>
                      <a:pt x="196" y="214"/>
                    </a:lnTo>
                    <a:lnTo>
                      <a:pt x="10" y="214"/>
                    </a:lnTo>
                    <a:lnTo>
                      <a:pt x="10" y="0"/>
                    </a:lnTo>
                    <a:close/>
                    <a:moveTo>
                      <a:pt x="29" y="194"/>
                    </a:moveTo>
                    <a:lnTo>
                      <a:pt x="78" y="194"/>
                    </a:lnTo>
                    <a:lnTo>
                      <a:pt x="78" y="90"/>
                    </a:lnTo>
                    <a:lnTo>
                      <a:pt x="29" y="139"/>
                    </a:lnTo>
                    <a:lnTo>
                      <a:pt x="29" y="194"/>
                    </a:lnTo>
                    <a:close/>
                    <a:moveTo>
                      <a:pt x="88" y="194"/>
                    </a:moveTo>
                    <a:lnTo>
                      <a:pt x="137" y="194"/>
                    </a:lnTo>
                    <a:lnTo>
                      <a:pt x="137" y="100"/>
                    </a:lnTo>
                    <a:lnTo>
                      <a:pt x="118" y="119"/>
                    </a:lnTo>
                    <a:lnTo>
                      <a:pt x="88" y="90"/>
                    </a:lnTo>
                    <a:lnTo>
                      <a:pt x="88" y="194"/>
                    </a:lnTo>
                    <a:close/>
                    <a:moveTo>
                      <a:pt x="147" y="194"/>
                    </a:moveTo>
                    <a:lnTo>
                      <a:pt x="196" y="194"/>
                    </a:lnTo>
                    <a:lnTo>
                      <a:pt x="196" y="46"/>
                    </a:lnTo>
                    <a:lnTo>
                      <a:pt x="147" y="95"/>
                    </a:lnTo>
                    <a:lnTo>
                      <a:pt x="147" y="194"/>
                    </a:lnTo>
                    <a:close/>
                    <a:moveTo>
                      <a:pt x="83" y="58"/>
                    </a:moveTo>
                    <a:lnTo>
                      <a:pt x="118" y="95"/>
                    </a:lnTo>
                    <a:lnTo>
                      <a:pt x="189" y="24"/>
                    </a:lnTo>
                    <a:lnTo>
                      <a:pt x="206" y="44"/>
                    </a:lnTo>
                    <a:lnTo>
                      <a:pt x="206" y="0"/>
                    </a:lnTo>
                    <a:lnTo>
                      <a:pt x="162" y="0"/>
                    </a:lnTo>
                    <a:lnTo>
                      <a:pt x="179" y="17"/>
                    </a:lnTo>
                    <a:lnTo>
                      <a:pt x="118" y="78"/>
                    </a:lnTo>
                    <a:lnTo>
                      <a:pt x="81" y="41"/>
                    </a:lnTo>
                    <a:lnTo>
                      <a:pt x="27" y="97"/>
                    </a:lnTo>
                    <a:lnTo>
                      <a:pt x="34" y="104"/>
                    </a:lnTo>
                    <a:lnTo>
                      <a:pt x="83" y="5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00"/>
              </a:p>
            </p:txBody>
          </p:sp>
          <p:sp>
            <p:nvSpPr>
              <p:cNvPr id="160775" name="文本框 18"/>
              <p:cNvSpPr txBox="1">
                <a:spLocks noChangeArrowheads="1"/>
              </p:cNvSpPr>
              <p:nvPr/>
            </p:nvSpPr>
            <p:spPr bwMode="auto">
              <a:xfrm>
                <a:off x="9418" y="3778"/>
                <a:ext cx="2324" cy="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0"/>
                  </a:spcBef>
                  <a:buFont typeface="Arial" panose="020B0604020202020204" pitchFamily="34" charset="0"/>
                  <a:buNone/>
                </a:pPr>
                <a:r>
                  <a:rPr lang="en-US" altLang="zh-CN" sz="900" b="1" dirty="0">
                    <a:solidFill>
                      <a:srgbClr val="3E3A39"/>
                    </a:solidFill>
                    <a:sym typeface="Arial" panose="020B0604020202020204" pitchFamily="34" charset="0"/>
                  </a:rPr>
                  <a:t>40%</a:t>
                </a:r>
                <a:endParaRPr lang="en-US" altLang="zh-CN" sz="900" b="1" dirty="0">
                  <a:solidFill>
                    <a:srgbClr val="3E3A39"/>
                  </a:solidFill>
                  <a:sym typeface="Arial" panose="020B0604020202020204" pitchFamily="34" charset="0"/>
                </a:endParaRPr>
              </a:p>
            </p:txBody>
          </p:sp>
          <p:sp>
            <p:nvSpPr>
              <p:cNvPr id="160776" name="椭圆 19"/>
              <p:cNvSpPr>
                <a:spLocks noChangeArrowheads="1"/>
              </p:cNvSpPr>
              <p:nvPr/>
            </p:nvSpPr>
            <p:spPr bwMode="auto">
              <a:xfrm>
                <a:off x="12948" y="2967"/>
                <a:ext cx="2510" cy="2514"/>
              </a:xfrm>
              <a:prstGeom prst="ellipse">
                <a:avLst/>
              </a:prstGeom>
              <a:gradFill rotWithShape="1">
                <a:gsLst>
                  <a:gs pos="0">
                    <a:schemeClr val="bg1"/>
                  </a:gs>
                  <a:gs pos="100000">
                    <a:srgbClr val="D9D9D9"/>
                  </a:gs>
                </a:gsLst>
                <a:lin ang="5400000" scaled="1"/>
              </a:gradFill>
              <a:ln w="12700">
                <a:solidFill>
                  <a:schemeClr val="bg1"/>
                </a:solidFill>
                <a:round/>
              </a:ln>
              <a:effectLst>
                <a:outerShdw dist="63500" dir="8100000" algn="ctr" rotWithShape="0">
                  <a:srgbClr val="000000">
                    <a:alpha val="25000"/>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endParaRPr lang="zh-CN" altLang="en-US" sz="1000">
                  <a:solidFill>
                    <a:srgbClr val="FFFFFF"/>
                  </a:solidFill>
                  <a:latin typeface="Calibri" panose="020F0502020204030204" charset="0"/>
                  <a:ea typeface="宋体" panose="02010600030101010101" pitchFamily="2" charset="-122"/>
                  <a:sym typeface="Arial" panose="020B0604020202020204" pitchFamily="34" charset="0"/>
                </a:endParaRPr>
              </a:p>
            </p:txBody>
          </p:sp>
          <p:sp>
            <p:nvSpPr>
              <p:cNvPr id="160777" name="Oval 14"/>
              <p:cNvSpPr>
                <a:spLocks noChangeArrowheads="1"/>
              </p:cNvSpPr>
              <p:nvPr/>
            </p:nvSpPr>
            <p:spPr bwMode="auto">
              <a:xfrm>
                <a:off x="14983" y="2799"/>
                <a:ext cx="977" cy="977"/>
              </a:xfrm>
              <a:prstGeom prst="ellipse">
                <a:avLst/>
              </a:prstGeom>
              <a:solidFill>
                <a:srgbClr val="E60012"/>
              </a:solidFill>
              <a:ln w="28575">
                <a:solidFill>
                  <a:schemeClr val="bg1"/>
                </a:solidFill>
                <a:round/>
              </a:ln>
              <a:effectLst>
                <a:outerShdw dist="63500" dir="8100000" algn="ctr" rotWithShape="0">
                  <a:srgbClr val="000000">
                    <a:alpha val="25000"/>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endParaRPr lang="en-US" altLang="zh-CN" sz="1000" dirty="0">
                  <a:solidFill>
                    <a:srgbClr val="FFFFFF"/>
                  </a:solidFill>
                  <a:latin typeface="Calibri" panose="020F0502020204030204" charset="0"/>
                  <a:ea typeface="宋体" panose="02010600030101010101" pitchFamily="2" charset="-122"/>
                  <a:sym typeface="Arial" panose="020B0604020202020204" pitchFamily="34" charset="0"/>
                </a:endParaRPr>
              </a:p>
            </p:txBody>
          </p:sp>
          <p:sp>
            <p:nvSpPr>
              <p:cNvPr id="160778" name="文本框 22"/>
              <p:cNvSpPr txBox="1">
                <a:spLocks noChangeArrowheads="1"/>
              </p:cNvSpPr>
              <p:nvPr/>
            </p:nvSpPr>
            <p:spPr bwMode="auto">
              <a:xfrm>
                <a:off x="13127" y="4050"/>
                <a:ext cx="2327"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0"/>
                  </a:spcBef>
                  <a:buFont typeface="Arial" panose="020B0604020202020204" pitchFamily="34" charset="0"/>
                  <a:buNone/>
                </a:pPr>
                <a:r>
                  <a:rPr lang="en-US" altLang="zh-CN" sz="900" b="1" dirty="0">
                    <a:solidFill>
                      <a:srgbClr val="3E3A39"/>
                    </a:solidFill>
                    <a:sym typeface="Arial" panose="020B0604020202020204" pitchFamily="34" charset="0"/>
                  </a:rPr>
                  <a:t>60%</a:t>
                </a:r>
                <a:endParaRPr lang="en-US" altLang="zh-CN" sz="900" b="1" dirty="0">
                  <a:solidFill>
                    <a:srgbClr val="3E3A39"/>
                  </a:solidFill>
                  <a:sym typeface="Arial" panose="020B0604020202020204" pitchFamily="34" charset="0"/>
                </a:endParaRPr>
              </a:p>
            </p:txBody>
          </p:sp>
          <p:sp>
            <p:nvSpPr>
              <p:cNvPr id="160779" name="Freeform 68"/>
              <p:cNvSpPr>
                <a:spLocks noEditPoints="1" noChangeArrowheads="1"/>
              </p:cNvSpPr>
              <p:nvPr/>
            </p:nvSpPr>
            <p:spPr bwMode="auto">
              <a:xfrm>
                <a:off x="15200" y="3014"/>
                <a:ext cx="543" cy="547"/>
              </a:xfrm>
              <a:custGeom>
                <a:avLst/>
                <a:gdLst>
                  <a:gd name="T0" fmla="*/ 2147483646 w 286"/>
                  <a:gd name="T1" fmla="*/ 2147483646 h 288"/>
                  <a:gd name="T2" fmla="*/ 2147483646 w 286"/>
                  <a:gd name="T3" fmla="*/ 2147483646 h 288"/>
                  <a:gd name="T4" fmla="*/ 2147483646 w 286"/>
                  <a:gd name="T5" fmla="*/ 2147483646 h 288"/>
                  <a:gd name="T6" fmla="*/ 2147483646 w 286"/>
                  <a:gd name="T7" fmla="*/ 0 h 288"/>
                  <a:gd name="T8" fmla="*/ 2147483646 w 286"/>
                  <a:gd name="T9" fmla="*/ 0 h 288"/>
                  <a:gd name="T10" fmla="*/ 2147483646 w 286"/>
                  <a:gd name="T11" fmla="*/ 2147483646 h 288"/>
                  <a:gd name="T12" fmla="*/ 2147483646 w 286"/>
                  <a:gd name="T13" fmla="*/ 2147483646 h 288"/>
                  <a:gd name="T14" fmla="*/ 0 w 286"/>
                  <a:gd name="T15" fmla="*/ 2147483646 h 288"/>
                  <a:gd name="T16" fmla="*/ 0 w 286"/>
                  <a:gd name="T17" fmla="*/ 2147483646 h 288"/>
                  <a:gd name="T18" fmla="*/ 2147483646 w 286"/>
                  <a:gd name="T19" fmla="*/ 2147483646 h 288"/>
                  <a:gd name="T20" fmla="*/ 2147483646 w 286"/>
                  <a:gd name="T21" fmla="*/ 2147483646 h 288"/>
                  <a:gd name="T22" fmla="*/ 2147483646 w 286"/>
                  <a:gd name="T23" fmla="*/ 2147483646 h 288"/>
                  <a:gd name="T24" fmla="*/ 2147483646 w 286"/>
                  <a:gd name="T25" fmla="*/ 2147483646 h 288"/>
                  <a:gd name="T26" fmla="*/ 2147483646 w 286"/>
                  <a:gd name="T27" fmla="*/ 2147483646 h 288"/>
                  <a:gd name="T28" fmla="*/ 2147483646 w 286"/>
                  <a:gd name="T29" fmla="*/ 2147483646 h 288"/>
                  <a:gd name="T30" fmla="*/ 2147483646 w 286"/>
                  <a:gd name="T31" fmla="*/ 2147483646 h 288"/>
                  <a:gd name="T32" fmla="*/ 2147483646 w 286"/>
                  <a:gd name="T33" fmla="*/ 2147483646 h 288"/>
                  <a:gd name="T34" fmla="*/ 2147483646 w 286"/>
                  <a:gd name="T35" fmla="*/ 2147483646 h 288"/>
                  <a:gd name="T36" fmla="*/ 2147483646 w 286"/>
                  <a:gd name="T37" fmla="*/ 2147483646 h 288"/>
                  <a:gd name="T38" fmla="*/ 2147483646 w 286"/>
                  <a:gd name="T39" fmla="*/ 2147483646 h 288"/>
                  <a:gd name="T40" fmla="*/ 2147483646 w 286"/>
                  <a:gd name="T41" fmla="*/ 2147483646 h 288"/>
                  <a:gd name="T42" fmla="*/ 2147483646 w 286"/>
                  <a:gd name="T43" fmla="*/ 2147483646 h 288"/>
                  <a:gd name="T44" fmla="*/ 2147483646 w 286"/>
                  <a:gd name="T45" fmla="*/ 2147483646 h 288"/>
                  <a:gd name="T46" fmla="*/ 2147483646 w 286"/>
                  <a:gd name="T47" fmla="*/ 2147483646 h 288"/>
                  <a:gd name="T48" fmla="*/ 2147483646 w 286"/>
                  <a:gd name="T49" fmla="*/ 2147483646 h 288"/>
                  <a:gd name="T50" fmla="*/ 2147483646 w 286"/>
                  <a:gd name="T51" fmla="*/ 2147483646 h 288"/>
                  <a:gd name="T52" fmla="*/ 2147483646 w 286"/>
                  <a:gd name="T53" fmla="*/ 2147483646 h 288"/>
                  <a:gd name="T54" fmla="*/ 2147483646 w 286"/>
                  <a:gd name="T55" fmla="*/ 2147483646 h 288"/>
                  <a:gd name="T56" fmla="*/ 2147483646 w 286"/>
                  <a:gd name="T57" fmla="*/ 2147483646 h 288"/>
                  <a:gd name="T58" fmla="*/ 2147483646 w 286"/>
                  <a:gd name="T59" fmla="*/ 2147483646 h 288"/>
                  <a:gd name="T60" fmla="*/ 2147483646 w 286"/>
                  <a:gd name="T61" fmla="*/ 2147483646 h 288"/>
                  <a:gd name="T62" fmla="*/ 2147483646 w 286"/>
                  <a:gd name="T63" fmla="*/ 2147483646 h 288"/>
                  <a:gd name="T64" fmla="*/ 2147483646 w 286"/>
                  <a:gd name="T65" fmla="*/ 2147483646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88"/>
                  <a:gd name="T101" fmla="*/ 286 w 286"/>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88">
                    <a:moveTo>
                      <a:pt x="286" y="131"/>
                    </a:moveTo>
                    <a:cubicBezTo>
                      <a:pt x="259" y="131"/>
                      <a:pt x="259" y="131"/>
                      <a:pt x="259" y="131"/>
                    </a:cubicBezTo>
                    <a:cubicBezTo>
                      <a:pt x="254" y="76"/>
                      <a:pt x="210" y="31"/>
                      <a:pt x="155" y="26"/>
                    </a:cubicBezTo>
                    <a:cubicBezTo>
                      <a:pt x="155" y="0"/>
                      <a:pt x="155" y="0"/>
                      <a:pt x="155" y="0"/>
                    </a:cubicBezTo>
                    <a:cubicBezTo>
                      <a:pt x="131" y="0"/>
                      <a:pt x="131" y="0"/>
                      <a:pt x="131" y="0"/>
                    </a:cubicBezTo>
                    <a:cubicBezTo>
                      <a:pt x="131" y="26"/>
                      <a:pt x="131" y="26"/>
                      <a:pt x="131" y="26"/>
                    </a:cubicBezTo>
                    <a:cubicBezTo>
                      <a:pt x="76" y="32"/>
                      <a:pt x="32" y="76"/>
                      <a:pt x="27" y="131"/>
                    </a:cubicBezTo>
                    <a:cubicBezTo>
                      <a:pt x="0" y="131"/>
                      <a:pt x="0" y="131"/>
                      <a:pt x="0" y="131"/>
                    </a:cubicBezTo>
                    <a:cubicBezTo>
                      <a:pt x="0" y="155"/>
                      <a:pt x="0" y="155"/>
                      <a:pt x="0" y="155"/>
                    </a:cubicBezTo>
                    <a:cubicBezTo>
                      <a:pt x="28" y="155"/>
                      <a:pt x="28" y="155"/>
                      <a:pt x="28" y="155"/>
                    </a:cubicBezTo>
                    <a:cubicBezTo>
                      <a:pt x="33" y="209"/>
                      <a:pt x="77" y="252"/>
                      <a:pt x="131" y="258"/>
                    </a:cubicBezTo>
                    <a:cubicBezTo>
                      <a:pt x="131" y="288"/>
                      <a:pt x="131" y="288"/>
                      <a:pt x="131" y="288"/>
                    </a:cubicBezTo>
                    <a:cubicBezTo>
                      <a:pt x="155" y="288"/>
                      <a:pt x="155" y="288"/>
                      <a:pt x="155" y="288"/>
                    </a:cubicBezTo>
                    <a:cubicBezTo>
                      <a:pt x="155" y="258"/>
                      <a:pt x="155" y="258"/>
                      <a:pt x="155" y="258"/>
                    </a:cubicBezTo>
                    <a:cubicBezTo>
                      <a:pt x="210" y="253"/>
                      <a:pt x="253" y="209"/>
                      <a:pt x="259" y="155"/>
                    </a:cubicBezTo>
                    <a:cubicBezTo>
                      <a:pt x="286" y="155"/>
                      <a:pt x="286" y="155"/>
                      <a:pt x="286" y="155"/>
                    </a:cubicBezTo>
                    <a:lnTo>
                      <a:pt x="286" y="131"/>
                    </a:lnTo>
                    <a:close/>
                    <a:moveTo>
                      <a:pt x="235" y="131"/>
                    </a:moveTo>
                    <a:cubicBezTo>
                      <a:pt x="155" y="131"/>
                      <a:pt x="155" y="131"/>
                      <a:pt x="155" y="131"/>
                    </a:cubicBezTo>
                    <a:cubicBezTo>
                      <a:pt x="155" y="50"/>
                      <a:pt x="155" y="50"/>
                      <a:pt x="155" y="50"/>
                    </a:cubicBezTo>
                    <a:cubicBezTo>
                      <a:pt x="197" y="55"/>
                      <a:pt x="231" y="89"/>
                      <a:pt x="235" y="131"/>
                    </a:cubicBezTo>
                    <a:close/>
                    <a:moveTo>
                      <a:pt x="131" y="50"/>
                    </a:moveTo>
                    <a:cubicBezTo>
                      <a:pt x="131" y="131"/>
                      <a:pt x="131" y="131"/>
                      <a:pt x="131" y="131"/>
                    </a:cubicBezTo>
                    <a:cubicBezTo>
                      <a:pt x="51" y="131"/>
                      <a:pt x="51" y="131"/>
                      <a:pt x="51" y="131"/>
                    </a:cubicBezTo>
                    <a:cubicBezTo>
                      <a:pt x="56" y="89"/>
                      <a:pt x="89" y="56"/>
                      <a:pt x="131" y="50"/>
                    </a:cubicBezTo>
                    <a:close/>
                    <a:moveTo>
                      <a:pt x="52" y="155"/>
                    </a:moveTo>
                    <a:cubicBezTo>
                      <a:pt x="131" y="155"/>
                      <a:pt x="131" y="155"/>
                      <a:pt x="131" y="155"/>
                    </a:cubicBezTo>
                    <a:cubicBezTo>
                      <a:pt x="131" y="234"/>
                      <a:pt x="131" y="234"/>
                      <a:pt x="131" y="234"/>
                    </a:cubicBezTo>
                    <a:cubicBezTo>
                      <a:pt x="90" y="228"/>
                      <a:pt x="57" y="196"/>
                      <a:pt x="52" y="155"/>
                    </a:cubicBezTo>
                    <a:close/>
                    <a:moveTo>
                      <a:pt x="155" y="234"/>
                    </a:moveTo>
                    <a:cubicBezTo>
                      <a:pt x="155" y="155"/>
                      <a:pt x="155" y="155"/>
                      <a:pt x="155" y="155"/>
                    </a:cubicBezTo>
                    <a:cubicBezTo>
                      <a:pt x="235" y="155"/>
                      <a:pt x="235" y="155"/>
                      <a:pt x="235" y="155"/>
                    </a:cubicBezTo>
                    <a:cubicBezTo>
                      <a:pt x="229" y="196"/>
                      <a:pt x="196" y="229"/>
                      <a:pt x="155" y="23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00"/>
              </a:p>
            </p:txBody>
          </p:sp>
        </p:grpSp>
        <p:sp>
          <p:nvSpPr>
            <p:cNvPr id="44" name="文本框 43"/>
            <p:cNvSpPr txBox="1"/>
            <p:nvPr/>
          </p:nvSpPr>
          <p:spPr>
            <a:xfrm>
              <a:off x="4225" y="5294"/>
              <a:ext cx="1460" cy="468"/>
            </a:xfrm>
            <a:prstGeom prst="rect">
              <a:avLst/>
            </a:prstGeom>
            <a:noFill/>
          </p:spPr>
          <p:txBody>
            <a:bodyPr wrap="square" rtlCol="0">
              <a:spAutoFit/>
            </a:bodyPr>
            <a:p>
              <a:r>
                <a:rPr lang="zh-CN" altLang="en-US" sz="900" b="1"/>
                <a:t>集团统建</a:t>
              </a:r>
              <a:endParaRPr lang="zh-CN" altLang="en-US" sz="900" b="1"/>
            </a:p>
          </p:txBody>
        </p:sp>
        <p:sp>
          <p:nvSpPr>
            <p:cNvPr id="45" name="文本框 44"/>
            <p:cNvSpPr txBox="1"/>
            <p:nvPr/>
          </p:nvSpPr>
          <p:spPr>
            <a:xfrm>
              <a:off x="5685" y="5295"/>
              <a:ext cx="1357" cy="468"/>
            </a:xfrm>
            <a:prstGeom prst="rect">
              <a:avLst/>
            </a:prstGeom>
            <a:noFill/>
          </p:spPr>
          <p:txBody>
            <a:bodyPr wrap="square" rtlCol="0">
              <a:spAutoFit/>
            </a:bodyPr>
            <a:p>
              <a:r>
                <a:rPr lang="zh-CN" altLang="en-US" sz="900" b="1"/>
                <a:t>公司自建</a:t>
              </a:r>
              <a:endParaRPr lang="zh-CN" altLang="en-US" sz="900" b="1"/>
            </a:p>
          </p:txBody>
        </p:sp>
      </p:grpSp>
      <p:sp>
        <p:nvSpPr>
          <p:cNvPr id="59" name="矩形 58"/>
          <p:cNvSpPr/>
          <p:nvPr/>
        </p:nvSpPr>
        <p:spPr>
          <a:xfrm>
            <a:off x="4060190" y="2171700"/>
            <a:ext cx="1365250" cy="484505"/>
          </a:xfrm>
          <a:prstGeom prst="rect">
            <a:avLst/>
          </a:prstGeom>
          <a:gradFill>
            <a:gsLst>
              <a:gs pos="0">
                <a:schemeClr val="accent4"/>
              </a:gs>
              <a:gs pos="100000">
                <a:schemeClr val="accent4"/>
              </a:gs>
              <a:gs pos="0">
                <a:schemeClr val="accent4">
                  <a:lumMod val="60000"/>
                  <a:lumOff val="40000"/>
                </a:schemeClr>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p>
            <a:pPr algn="ctr"/>
            <a:r>
              <a:rPr lang="zh-CN" altLang="en-US" sz="1000">
                <a:solidFill>
                  <a:schemeClr val="bg1"/>
                </a:solidFill>
              </a:rPr>
              <a:t>业务、管理、客户一体化、作业效率提升</a:t>
            </a:r>
            <a:endParaRPr lang="zh-CN" altLang="en-US" sz="1000">
              <a:solidFill>
                <a:schemeClr val="bg1"/>
              </a:solidFill>
            </a:endParaRPr>
          </a:p>
        </p:txBody>
      </p:sp>
      <p:cxnSp>
        <p:nvCxnSpPr>
          <p:cNvPr id="60" name="直接箭头连接符 59"/>
          <p:cNvCxnSpPr>
            <a:stCxn id="58" idx="0"/>
            <a:endCxn id="59" idx="2"/>
          </p:cNvCxnSpPr>
          <p:nvPr/>
        </p:nvCxnSpPr>
        <p:spPr>
          <a:xfrm flipH="1" flipV="1">
            <a:off x="4742815" y="2656205"/>
            <a:ext cx="589280" cy="304800"/>
          </a:xfrm>
          <a:prstGeom prst="straightConnector1">
            <a:avLst/>
          </a:prstGeom>
          <a:ln>
            <a:solidFill>
              <a:schemeClr val="accent4"/>
            </a:solidFill>
            <a:tailEnd type="arrow" w="med" len="med"/>
          </a:ln>
        </p:spPr>
        <p:style>
          <a:lnRef idx="1">
            <a:schemeClr val="accent3"/>
          </a:lnRef>
          <a:fillRef idx="0">
            <a:schemeClr val="accent3"/>
          </a:fillRef>
          <a:effectRef idx="0">
            <a:schemeClr val="accent3"/>
          </a:effectRef>
          <a:fontRef idx="minor">
            <a:schemeClr val="tx1"/>
          </a:fontRef>
        </p:style>
      </p:cxnSp>
      <p:sp>
        <p:nvSpPr>
          <p:cNvPr id="61" name="矩形 60"/>
          <p:cNvSpPr/>
          <p:nvPr/>
        </p:nvSpPr>
        <p:spPr>
          <a:xfrm>
            <a:off x="5516245" y="2171700"/>
            <a:ext cx="1415415" cy="484505"/>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p>
            <a:pPr algn="ctr"/>
            <a:r>
              <a:rPr lang="zh-CN" altLang="en-US" sz="1000">
                <a:solidFill>
                  <a:schemeClr val="bg1"/>
                </a:solidFill>
              </a:rPr>
              <a:t>智慧客户、智慧作业、智慧运营、智慧生态</a:t>
            </a:r>
            <a:endParaRPr lang="zh-CN" altLang="en-US" sz="1000">
              <a:solidFill>
                <a:schemeClr val="bg1"/>
              </a:solidFill>
            </a:endParaRPr>
          </a:p>
        </p:txBody>
      </p:sp>
      <p:sp>
        <p:nvSpPr>
          <p:cNvPr id="62" name="流程图: 联系 61"/>
          <p:cNvSpPr/>
          <p:nvPr/>
        </p:nvSpPr>
        <p:spPr>
          <a:xfrm>
            <a:off x="5854065" y="2961005"/>
            <a:ext cx="735965" cy="347345"/>
          </a:xfrm>
          <a:prstGeom prst="flowChartConnector">
            <a:avLst/>
          </a:prstGeom>
          <a:noFill/>
          <a:ln>
            <a:solidFill>
              <a:srgbClr val="0557CD"/>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4" name="直接箭头连接符 63"/>
          <p:cNvCxnSpPr>
            <a:stCxn id="62" idx="0"/>
            <a:endCxn id="61" idx="2"/>
          </p:cNvCxnSpPr>
          <p:nvPr/>
        </p:nvCxnSpPr>
        <p:spPr>
          <a:xfrm flipV="1">
            <a:off x="6222365" y="2656205"/>
            <a:ext cx="1905" cy="304800"/>
          </a:xfrm>
          <a:prstGeom prst="straightConnector1">
            <a:avLst/>
          </a:prstGeom>
          <a:ln>
            <a:solidFill>
              <a:srgbClr val="0557CD"/>
            </a:solidFill>
            <a:tailEnd type="arrow"/>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6986270" y="2171700"/>
            <a:ext cx="1280160" cy="484505"/>
          </a:xfrm>
          <a:prstGeom prst="rect">
            <a:avLst/>
          </a:prstGeom>
          <a:gradFill>
            <a:gsLst>
              <a:gs pos="0">
                <a:schemeClr val="accent1">
                  <a:lumOff val="17500"/>
                </a:schemeClr>
              </a:gs>
              <a:gs pos="100000">
                <a:srgbClr val="EE822F"/>
              </a:gs>
              <a:gs pos="0">
                <a:schemeClr val="accent2">
                  <a:lumMod val="60000"/>
                  <a:lumOff val="40000"/>
                </a:schemeClr>
              </a:gs>
              <a:gs pos="100000">
                <a:schemeClr val="accent1"/>
              </a:gs>
            </a:gsLst>
            <a:lin ang="2700000" scaled="0"/>
          </a:gradFill>
          <a:ln>
            <a:noFill/>
          </a:ln>
          <a:effectLst>
            <a:outerShdw blurRad="101600" dist="50800" dir="5400000" algn="ctr" rotWithShape="0">
              <a:srgbClr val="EE822F">
                <a:alpha val="60000"/>
              </a:srgbClr>
            </a:outerShdw>
          </a:effectLst>
        </p:spPr>
        <p:style>
          <a:lnRef idx="1">
            <a:schemeClr val="accent1"/>
          </a:lnRef>
          <a:fillRef idx="2">
            <a:schemeClr val="accent1"/>
          </a:fillRef>
          <a:effectRef idx="1">
            <a:schemeClr val="accent1"/>
          </a:effectRef>
          <a:fontRef idx="minor">
            <a:schemeClr val="dk1"/>
          </a:fontRef>
        </p:style>
        <p:txBody>
          <a:bodyPr rtlCol="0" anchor="ctr"/>
          <a:p>
            <a:pPr algn="ctr"/>
            <a:r>
              <a:rPr lang="zh-CN" altLang="en-US" sz="1000">
                <a:solidFill>
                  <a:schemeClr val="bg1"/>
                </a:solidFill>
                <a:sym typeface="+mn-ea"/>
              </a:rPr>
              <a:t>统一</a:t>
            </a:r>
            <a:r>
              <a:rPr lang="zh-CN" altLang="en-US" sz="1000">
                <a:solidFill>
                  <a:schemeClr val="bg1"/>
                </a:solidFill>
              </a:rPr>
              <a:t>规划、架构、技术、标准、数据</a:t>
            </a:r>
            <a:endParaRPr lang="zh-CN" altLang="en-US" sz="1000">
              <a:solidFill>
                <a:schemeClr val="bg1"/>
              </a:solidFill>
            </a:endParaRPr>
          </a:p>
        </p:txBody>
      </p:sp>
      <p:sp>
        <p:nvSpPr>
          <p:cNvPr id="66" name="椭圆 65"/>
          <p:cNvSpPr/>
          <p:nvPr/>
        </p:nvSpPr>
        <p:spPr>
          <a:xfrm>
            <a:off x="6767195" y="3001645"/>
            <a:ext cx="751840" cy="346710"/>
          </a:xfrm>
          <a:prstGeom prst="ellipse">
            <a:avLst/>
          </a:prstGeom>
          <a:noFill/>
          <a:ln>
            <a:solidFill>
              <a:schemeClr val="accent2">
                <a:lumMod val="75000"/>
              </a:schemeClr>
            </a:solidFill>
          </a:ln>
          <a:extLst>
            <a:ext uri="{909E8E84-426E-40DD-AFC4-6F175D3DCCD1}">
              <a14:hiddenFill xmlns:a14="http://schemas.microsoft.com/office/drawing/2010/main">
                <a:solidFill>
                  <a:schemeClr val="accent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7" name="直接箭头连接符 66"/>
          <p:cNvCxnSpPr>
            <a:stCxn id="66" idx="7"/>
            <a:endCxn id="65" idx="2"/>
          </p:cNvCxnSpPr>
          <p:nvPr/>
        </p:nvCxnSpPr>
        <p:spPr>
          <a:xfrm flipV="1">
            <a:off x="7409180" y="2656205"/>
            <a:ext cx="217170" cy="396240"/>
          </a:xfrm>
          <a:prstGeom prst="straightConnector1">
            <a:avLst/>
          </a:prstGeom>
          <a:ln>
            <a:tailEnd type="arrow" w="med" len="med"/>
          </a:ln>
        </p:spPr>
        <p:style>
          <a:lnRef idx="1">
            <a:schemeClr val="accent2"/>
          </a:lnRef>
          <a:fillRef idx="0">
            <a:schemeClr val="accent2"/>
          </a:fillRef>
          <a:effectRef idx="0">
            <a:schemeClr val="accent2"/>
          </a:effectRef>
          <a:fontRef idx="minor">
            <a:schemeClr val="tx1"/>
          </a:fontRef>
        </p:style>
      </p:cxnSp>
      <p:sp>
        <p:nvSpPr>
          <p:cNvPr id="69" name="折角形 68" descr="7b0a202020202262756c6c6574223a20227b5c2263617465676f727949645c223a31303032352c5c2274656d706c61746549645c223a32303233313436387d220a7d0a"/>
          <p:cNvSpPr/>
          <p:nvPr/>
        </p:nvSpPr>
        <p:spPr>
          <a:xfrm>
            <a:off x="8858250" y="1590040"/>
            <a:ext cx="3013710" cy="3677920"/>
          </a:xfrm>
          <a:prstGeom prst="foldedCorner">
            <a:avLst/>
          </a:prstGeom>
          <a:ln>
            <a:solidFill>
              <a:schemeClr val="accent1">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just" fontAlgn="auto">
              <a:lnSpc>
                <a:spcPct val="150000"/>
              </a:lnSpc>
            </a:pPr>
            <a:r>
              <a:rPr lang="zh-CN" altLang="en-US" sz="1400"/>
              <a:t>☞</a:t>
            </a:r>
            <a:r>
              <a:rPr lang="zh-CN" altLang="en-US" sz="1400" b="1"/>
              <a:t>开展数据深度融合与数字中心平台（以下简称“数字中心平台”）建设</a:t>
            </a:r>
            <a:endParaRPr lang="zh-CN" altLang="en-US" sz="1400" b="1"/>
          </a:p>
          <a:p>
            <a:pPr algn="just" fontAlgn="auto">
              <a:lnSpc>
                <a:spcPct val="150000"/>
              </a:lnSpc>
            </a:pPr>
            <a:endParaRPr lang="zh-CN" altLang="en-US" sz="1400"/>
          </a:p>
          <a:p>
            <a:pPr algn="just" fontAlgn="auto">
              <a:lnSpc>
                <a:spcPct val="150000"/>
              </a:lnSpc>
              <a:buBlip>
                <a:blip r:embed="rId1"/>
              </a:buBlip>
            </a:pPr>
            <a:r>
              <a:rPr lang="zh-CN" altLang="en-US" sz="1400" b="1"/>
              <a:t>目标：</a:t>
            </a:r>
            <a:r>
              <a:rPr lang="en-US" altLang="zh-CN" sz="1400"/>
              <a:t>1</a:t>
            </a:r>
            <a:r>
              <a:rPr lang="zh-CN" altLang="en-US" sz="1400"/>
              <a:t>）为实现四大主题和五个统一提供平台支撑；</a:t>
            </a:r>
            <a:r>
              <a:rPr lang="en-US" altLang="zh-CN" sz="1400"/>
              <a:t>2</a:t>
            </a:r>
            <a:r>
              <a:rPr lang="zh-CN" altLang="en-US" sz="1400"/>
              <a:t>）为完成四大突破提供技术保障；</a:t>
            </a:r>
            <a:r>
              <a:rPr lang="en-US" altLang="zh-CN" sz="1400"/>
              <a:t>3</a:t>
            </a:r>
            <a:r>
              <a:rPr lang="zh-CN" altLang="en-US" sz="1400"/>
              <a:t>）为实现四大智能及降本增效奠定基础。</a:t>
            </a:r>
            <a:endParaRPr lang="zh-CN" altLang="en-US" sz="1400"/>
          </a:p>
        </p:txBody>
      </p:sp>
      <p:sp>
        <p:nvSpPr>
          <p:cNvPr id="70" name="文本框 69"/>
          <p:cNvSpPr txBox="1"/>
          <p:nvPr/>
        </p:nvSpPr>
        <p:spPr>
          <a:xfrm>
            <a:off x="527685" y="4563745"/>
            <a:ext cx="7611745" cy="1706880"/>
          </a:xfrm>
          <a:prstGeom prst="rect">
            <a:avLst/>
          </a:prstGeom>
          <a:noFill/>
        </p:spPr>
        <p:txBody>
          <a:bodyPr wrap="square" rtlCol="0" anchor="t">
            <a:spAutoFit/>
          </a:bodyPr>
          <a:p>
            <a:pPr marL="0" marR="0" lvl="0" indent="355600" algn="l" defTabSz="914400" rtl="0" fontAlgn="auto">
              <a:lnSpc>
                <a:spcPct val="150000"/>
              </a:lnSpc>
              <a:spcBef>
                <a:spcPct val="0"/>
              </a:spcBef>
              <a:spcAft>
                <a:spcPct val="0"/>
              </a:spcAft>
              <a:buClrTx/>
              <a:buSzTx/>
              <a:buFontTx/>
              <a:buNone/>
              <a:defRPr/>
            </a:pPr>
            <a:r>
              <a:rPr lang="zh-CN" altLang="en-US" sz="1400" dirty="0">
                <a:latin typeface="微软雅黑" panose="020B0503020204020204" charset="-122"/>
                <a:ea typeface="微软雅黑" panose="020B0503020204020204" charset="-122"/>
                <a:sym typeface="+mn-ea"/>
              </a:rPr>
              <a:t>随着信息化建设的不断深入以及各系统建设的多元化，出现了信息孤岛众多、数据资源缺乏统一的规划和管理、数据交互共享困难等问题，</a:t>
            </a:r>
            <a:r>
              <a:rPr lang="zh-CN" altLang="en-US" sz="1400" dirty="0">
                <a:latin typeface="微软雅黑" panose="020B0503020204020204" charset="-122"/>
                <a:ea typeface="微软雅黑" panose="020B0503020204020204" charset="-122"/>
                <a:sym typeface="微软雅黑" panose="020B0503020204020204" charset="-122"/>
              </a:rPr>
              <a:t>这主要体现在以下几个方面：</a:t>
            </a:r>
            <a:endParaRPr kumimoji="0" lang="zh-CN" altLang="en-US" sz="1400" b="0" i="0" u="none" strike="noStrike" kern="1200" cap="none" spc="0" normalizeH="0" baseline="0" noProof="1">
              <a:ln>
                <a:noFill/>
              </a:ln>
              <a:solidFill>
                <a:srgbClr val="3D3F4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endParaRPr>
          </a:p>
          <a:p>
            <a:pPr marL="800100" marR="0" lvl="1" indent="-342900" algn="l" defTabSz="914400" rtl="0" eaLnBrk="1" fontAlgn="auto" latinLnBrk="0" hangingPunct="1">
              <a:lnSpc>
                <a:spcPct val="150000"/>
              </a:lnSpc>
              <a:spcBef>
                <a:spcPct val="0"/>
              </a:spcBef>
              <a:spcAft>
                <a:spcPct val="0"/>
              </a:spcAft>
              <a:buClrTx/>
              <a:buSzTx/>
              <a:buFont typeface="+mj-ea"/>
              <a:buAutoNum type="circleNumDbPlain"/>
              <a:defRPr/>
            </a:pPr>
            <a:r>
              <a:rPr lang="zh-CN" altLang="en-US" sz="1400">
                <a:ln>
                  <a:noFill/>
                </a:ln>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rPr>
              <a:t>管理业务系统以集团公司所建系统为主，该类系统管控权限未下放，数据共享程度低。</a:t>
            </a:r>
            <a:endParaRPr kumimoji="0" lang="zh-CN" altLang="en-US" sz="14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endParaRPr>
          </a:p>
          <a:p>
            <a:pPr marL="800100" marR="0" lvl="1" indent="-342900" algn="l" defTabSz="914400" rtl="0" eaLnBrk="1" fontAlgn="auto" latinLnBrk="0" hangingPunct="1">
              <a:lnSpc>
                <a:spcPct val="150000"/>
              </a:lnSpc>
              <a:spcBef>
                <a:spcPct val="0"/>
              </a:spcBef>
              <a:spcAft>
                <a:spcPct val="0"/>
              </a:spcAft>
              <a:buClrTx/>
              <a:buSzTx/>
              <a:buFont typeface="+mj-ea"/>
              <a:buAutoNum type="circleNumDbPlain"/>
              <a:defRPr/>
            </a:pPr>
            <a:r>
              <a:rPr lang="zh-CN" altLang="en-US" sz="1400">
                <a:ln>
                  <a:noFill/>
                </a:ln>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rPr>
              <a:t>普遍存在多个系统覆盖同一个业务的情况。</a:t>
            </a:r>
            <a:endParaRPr kumimoji="0" lang="zh-CN" altLang="en-US" sz="14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endParaRPr>
          </a:p>
          <a:p>
            <a:pPr marL="800100" marR="0" lvl="1" indent="-342900" algn="l" defTabSz="914400" rtl="0" eaLnBrk="1" fontAlgn="auto" latinLnBrk="0" hangingPunct="1">
              <a:lnSpc>
                <a:spcPct val="150000"/>
              </a:lnSpc>
              <a:spcBef>
                <a:spcPct val="0"/>
              </a:spcBef>
              <a:spcAft>
                <a:spcPct val="0"/>
              </a:spcAft>
              <a:buClrTx/>
              <a:buSzTx/>
              <a:buFont typeface="+mj-ea"/>
              <a:buAutoNum type="circleNumDbPlain"/>
              <a:defRPr/>
            </a:pPr>
            <a:r>
              <a:rPr lang="zh-CN" altLang="en-US" sz="1400">
                <a:ln>
                  <a:noFill/>
                </a:ln>
                <a:effectLst/>
                <a:uLnTx/>
                <a:uFillTx/>
                <a:latin typeface="微软雅黑" panose="020B0503020204020204" charset="-122"/>
                <a:ea typeface="微软雅黑" panose="020B0503020204020204" charset="-122"/>
                <a:cs typeface="阿里巴巴普惠体" panose="00020600040101010101" charset="-122"/>
                <a:sym typeface="微软雅黑" panose="020B0503020204020204" charset="-122"/>
              </a:rPr>
              <a:t>信息系统延伸范围不足，未覆盖全部组织层级，数据链信息化断层现象严重。</a:t>
            </a:r>
            <a:endParaRPr lang="zh-CN" altLang="en-US" sz="1400"/>
          </a:p>
        </p:txBody>
      </p:sp>
      <p:cxnSp>
        <p:nvCxnSpPr>
          <p:cNvPr id="71" name="直接连接符 70"/>
          <p:cNvCxnSpPr/>
          <p:nvPr/>
        </p:nvCxnSpPr>
        <p:spPr>
          <a:xfrm flipH="1">
            <a:off x="8562340" y="1196340"/>
            <a:ext cx="8890" cy="5074285"/>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199742" name="Freeform 70"/>
          <p:cNvSpPr>
            <a:spLocks noEditPoints="1" noChangeArrowheads="1"/>
          </p:cNvSpPr>
          <p:nvPr/>
        </p:nvSpPr>
        <p:spPr bwMode="auto">
          <a:xfrm>
            <a:off x="8378508" y="3264002"/>
            <a:ext cx="375920" cy="330876"/>
          </a:xfrm>
          <a:custGeom>
            <a:avLst/>
            <a:gdLst>
              <a:gd name="T0" fmla="*/ 17052 w 239"/>
              <a:gd name="T1" fmla="*/ 108456 h 214"/>
              <a:gd name="T2" fmla="*/ 13633 w 239"/>
              <a:gd name="T3" fmla="*/ 107431 h 214"/>
              <a:gd name="T4" fmla="*/ 9712 w 239"/>
              <a:gd name="T5" fmla="*/ 102481 h 214"/>
              <a:gd name="T6" fmla="*/ 4664 w 239"/>
              <a:gd name="T7" fmla="*/ 92297 h 214"/>
              <a:gd name="T8" fmla="*/ 0 w 239"/>
              <a:gd name="T9" fmla="*/ 76626 h 214"/>
              <a:gd name="T10" fmla="*/ 0 w 239"/>
              <a:gd name="T11" fmla="*/ 63913 h 214"/>
              <a:gd name="T12" fmla="*/ 1583 w 239"/>
              <a:gd name="T13" fmla="*/ 53291 h 214"/>
              <a:gd name="T14" fmla="*/ 7369 w 239"/>
              <a:gd name="T15" fmla="*/ 41663 h 214"/>
              <a:gd name="T16" fmla="*/ 19395 w 239"/>
              <a:gd name="T17" fmla="*/ 31474 h 214"/>
              <a:gd name="T18" fmla="*/ 35530 w 239"/>
              <a:gd name="T19" fmla="*/ 24385 h 214"/>
              <a:gd name="T20" fmla="*/ 57251 w 239"/>
              <a:gd name="T21" fmla="*/ 20794 h 214"/>
              <a:gd name="T22" fmla="*/ 83645 w 239"/>
              <a:gd name="T23" fmla="*/ 20200 h 214"/>
              <a:gd name="T24" fmla="*/ 84106 w 239"/>
              <a:gd name="T25" fmla="*/ 3942 h 214"/>
              <a:gd name="T26" fmla="*/ 88007 w 239"/>
              <a:gd name="T27" fmla="*/ 421 h 214"/>
              <a:gd name="T28" fmla="*/ 94450 w 239"/>
              <a:gd name="T29" fmla="*/ 421 h 214"/>
              <a:gd name="T30" fmla="*/ 134466 w 239"/>
              <a:gd name="T31" fmla="*/ 34573 h 214"/>
              <a:gd name="T32" fmla="*/ 136685 w 239"/>
              <a:gd name="T33" fmla="*/ 39594 h 214"/>
              <a:gd name="T34" fmla="*/ 134466 w 239"/>
              <a:gd name="T35" fmla="*/ 44127 h 214"/>
              <a:gd name="T36" fmla="*/ 94450 w 239"/>
              <a:gd name="T37" fmla="*/ 79121 h 214"/>
              <a:gd name="T38" fmla="*/ 88007 w 239"/>
              <a:gd name="T39" fmla="*/ 79121 h 214"/>
              <a:gd name="T40" fmla="*/ 84106 w 239"/>
              <a:gd name="T41" fmla="*/ 74936 h 214"/>
              <a:gd name="T42" fmla="*/ 83645 w 239"/>
              <a:gd name="T43" fmla="*/ 58773 h 214"/>
              <a:gd name="T44" fmla="*/ 59589 w 239"/>
              <a:gd name="T45" fmla="*/ 59367 h 214"/>
              <a:gd name="T46" fmla="*/ 40655 w 239"/>
              <a:gd name="T47" fmla="*/ 61833 h 214"/>
              <a:gd name="T48" fmla="*/ 33769 w 239"/>
              <a:gd name="T49" fmla="*/ 64991 h 214"/>
              <a:gd name="T50" fmla="*/ 28617 w 239"/>
              <a:gd name="T51" fmla="*/ 69527 h 214"/>
              <a:gd name="T52" fmla="*/ 24696 w 239"/>
              <a:gd name="T53" fmla="*/ 74936 h 214"/>
              <a:gd name="T54" fmla="*/ 22357 w 239"/>
              <a:gd name="T55" fmla="*/ 82703 h 214"/>
              <a:gd name="T56" fmla="*/ 21721 w 239"/>
              <a:gd name="T57" fmla="*/ 100336 h 214"/>
              <a:gd name="T58" fmla="*/ 22357 w 239"/>
              <a:gd name="T59" fmla="*/ 103910 h 214"/>
              <a:gd name="T60" fmla="*/ 20517 w 239"/>
              <a:gd name="T61" fmla="*/ 107431 h 214"/>
              <a:gd name="T62" fmla="*/ 17052 w 239"/>
              <a:gd name="T63" fmla="*/ 108456 h 214"/>
              <a:gd name="T64" fmla="*/ 70391 w 239"/>
              <a:gd name="T65" fmla="*/ 25814 h 214"/>
              <a:gd name="T66" fmla="*/ 48041 w 239"/>
              <a:gd name="T67" fmla="*/ 27301 h 214"/>
              <a:gd name="T68" fmla="*/ 29850 w 239"/>
              <a:gd name="T69" fmla="*/ 31835 h 214"/>
              <a:gd name="T70" fmla="*/ 17052 w 239"/>
              <a:gd name="T71" fmla="*/ 39594 h 214"/>
              <a:gd name="T72" fmla="*/ 9227 w 239"/>
              <a:gd name="T73" fmla="*/ 50203 h 214"/>
              <a:gd name="T74" fmla="*/ 6884 w 239"/>
              <a:gd name="T75" fmla="*/ 59367 h 214"/>
              <a:gd name="T76" fmla="*/ 6247 w 239"/>
              <a:gd name="T77" fmla="*/ 70995 h 214"/>
              <a:gd name="T78" fmla="*/ 7369 w 239"/>
              <a:gd name="T79" fmla="*/ 82703 h 214"/>
              <a:gd name="T80" fmla="*/ 14344 w 239"/>
              <a:gd name="T81" fmla="*/ 98267 h 214"/>
              <a:gd name="T82" fmla="*/ 15474 w 239"/>
              <a:gd name="T83" fmla="*/ 92297 h 214"/>
              <a:gd name="T84" fmla="*/ 15959 w 239"/>
              <a:gd name="T85" fmla="*/ 80550 h 214"/>
              <a:gd name="T86" fmla="*/ 20064 w 239"/>
              <a:gd name="T87" fmla="*/ 70995 h 214"/>
              <a:gd name="T88" fmla="*/ 25181 w 239"/>
              <a:gd name="T89" fmla="*/ 63913 h 214"/>
              <a:gd name="T90" fmla="*/ 32525 w 239"/>
              <a:gd name="T91" fmla="*/ 59367 h 214"/>
              <a:gd name="T92" fmla="*/ 40655 w 239"/>
              <a:gd name="T93" fmla="*/ 56884 h 214"/>
              <a:gd name="T94" fmla="*/ 60047 w 239"/>
              <a:gd name="T95" fmla="*/ 53712 h 214"/>
              <a:gd name="T96" fmla="*/ 89149 w 239"/>
              <a:gd name="T97" fmla="*/ 53291 h 214"/>
              <a:gd name="T98" fmla="*/ 90351 w 239"/>
              <a:gd name="T99" fmla="*/ 73461 h 214"/>
              <a:gd name="T100" fmla="*/ 92597 w 239"/>
              <a:gd name="T101" fmla="*/ 73461 h 214"/>
              <a:gd name="T102" fmla="*/ 130441 w 239"/>
              <a:gd name="T103" fmla="*/ 39594 h 214"/>
              <a:gd name="T104" fmla="*/ 92597 w 239"/>
              <a:gd name="T105" fmla="*/ 6074 h 214"/>
              <a:gd name="T106" fmla="*/ 90351 w 239"/>
              <a:gd name="T107" fmla="*/ 4950 h 214"/>
              <a:gd name="T108" fmla="*/ 89149 w 239"/>
              <a:gd name="T109" fmla="*/ 6680 h 214"/>
              <a:gd name="T110" fmla="*/ 70391 w 239"/>
              <a:gd name="T111" fmla="*/ 25814 h 2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214"/>
              <a:gd name="T170" fmla="*/ 239 w 239"/>
              <a:gd name="T171" fmla="*/ 214 h 2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214">
                <a:moveTo>
                  <a:pt x="30" y="214"/>
                </a:moveTo>
                <a:lnTo>
                  <a:pt x="30" y="214"/>
                </a:lnTo>
                <a:lnTo>
                  <a:pt x="25" y="213"/>
                </a:lnTo>
                <a:lnTo>
                  <a:pt x="24" y="212"/>
                </a:lnTo>
                <a:lnTo>
                  <a:pt x="21" y="210"/>
                </a:lnTo>
                <a:lnTo>
                  <a:pt x="17" y="202"/>
                </a:lnTo>
                <a:lnTo>
                  <a:pt x="16" y="199"/>
                </a:lnTo>
                <a:lnTo>
                  <a:pt x="8" y="182"/>
                </a:lnTo>
                <a:lnTo>
                  <a:pt x="4" y="166"/>
                </a:lnTo>
                <a:lnTo>
                  <a:pt x="0" y="151"/>
                </a:lnTo>
                <a:lnTo>
                  <a:pt x="0" y="140"/>
                </a:lnTo>
                <a:lnTo>
                  <a:pt x="0" y="126"/>
                </a:lnTo>
                <a:lnTo>
                  <a:pt x="1" y="114"/>
                </a:lnTo>
                <a:lnTo>
                  <a:pt x="3" y="105"/>
                </a:lnTo>
                <a:lnTo>
                  <a:pt x="7" y="95"/>
                </a:lnTo>
                <a:lnTo>
                  <a:pt x="13" y="82"/>
                </a:lnTo>
                <a:lnTo>
                  <a:pt x="21" y="71"/>
                </a:lnTo>
                <a:lnTo>
                  <a:pt x="34" y="62"/>
                </a:lnTo>
                <a:lnTo>
                  <a:pt x="46" y="54"/>
                </a:lnTo>
                <a:lnTo>
                  <a:pt x="62" y="48"/>
                </a:lnTo>
                <a:lnTo>
                  <a:pt x="79" y="44"/>
                </a:lnTo>
                <a:lnTo>
                  <a:pt x="100" y="41"/>
                </a:lnTo>
                <a:lnTo>
                  <a:pt x="123" y="40"/>
                </a:lnTo>
                <a:lnTo>
                  <a:pt x="146" y="40"/>
                </a:lnTo>
                <a:lnTo>
                  <a:pt x="146" y="13"/>
                </a:lnTo>
                <a:lnTo>
                  <a:pt x="147" y="8"/>
                </a:lnTo>
                <a:lnTo>
                  <a:pt x="150" y="4"/>
                </a:lnTo>
                <a:lnTo>
                  <a:pt x="154" y="1"/>
                </a:lnTo>
                <a:lnTo>
                  <a:pt x="159" y="0"/>
                </a:lnTo>
                <a:lnTo>
                  <a:pt x="165" y="1"/>
                </a:lnTo>
                <a:lnTo>
                  <a:pt x="169" y="4"/>
                </a:lnTo>
                <a:lnTo>
                  <a:pt x="235" y="68"/>
                </a:lnTo>
                <a:lnTo>
                  <a:pt x="237" y="72"/>
                </a:lnTo>
                <a:lnTo>
                  <a:pt x="239" y="78"/>
                </a:lnTo>
                <a:lnTo>
                  <a:pt x="237" y="83"/>
                </a:lnTo>
                <a:lnTo>
                  <a:pt x="235" y="87"/>
                </a:lnTo>
                <a:lnTo>
                  <a:pt x="169" y="153"/>
                </a:lnTo>
                <a:lnTo>
                  <a:pt x="165" y="156"/>
                </a:lnTo>
                <a:lnTo>
                  <a:pt x="159" y="158"/>
                </a:lnTo>
                <a:lnTo>
                  <a:pt x="154" y="156"/>
                </a:lnTo>
                <a:lnTo>
                  <a:pt x="150" y="153"/>
                </a:lnTo>
                <a:lnTo>
                  <a:pt x="147" y="148"/>
                </a:lnTo>
                <a:lnTo>
                  <a:pt x="146" y="144"/>
                </a:lnTo>
                <a:lnTo>
                  <a:pt x="146" y="116"/>
                </a:lnTo>
                <a:lnTo>
                  <a:pt x="123" y="116"/>
                </a:lnTo>
                <a:lnTo>
                  <a:pt x="104" y="117"/>
                </a:lnTo>
                <a:lnTo>
                  <a:pt x="86" y="118"/>
                </a:lnTo>
                <a:lnTo>
                  <a:pt x="71" y="122"/>
                </a:lnTo>
                <a:lnTo>
                  <a:pt x="65" y="125"/>
                </a:lnTo>
                <a:lnTo>
                  <a:pt x="59" y="128"/>
                </a:lnTo>
                <a:lnTo>
                  <a:pt x="54" y="132"/>
                </a:lnTo>
                <a:lnTo>
                  <a:pt x="50" y="137"/>
                </a:lnTo>
                <a:lnTo>
                  <a:pt x="46" y="143"/>
                </a:lnTo>
                <a:lnTo>
                  <a:pt x="43" y="148"/>
                </a:lnTo>
                <a:lnTo>
                  <a:pt x="40" y="155"/>
                </a:lnTo>
                <a:lnTo>
                  <a:pt x="39" y="163"/>
                </a:lnTo>
                <a:lnTo>
                  <a:pt x="38" y="182"/>
                </a:lnTo>
                <a:lnTo>
                  <a:pt x="38" y="198"/>
                </a:lnTo>
                <a:lnTo>
                  <a:pt x="38" y="199"/>
                </a:lnTo>
                <a:lnTo>
                  <a:pt x="39" y="205"/>
                </a:lnTo>
                <a:lnTo>
                  <a:pt x="38" y="207"/>
                </a:lnTo>
                <a:lnTo>
                  <a:pt x="36" y="212"/>
                </a:lnTo>
                <a:lnTo>
                  <a:pt x="32" y="213"/>
                </a:lnTo>
                <a:lnTo>
                  <a:pt x="30" y="214"/>
                </a:lnTo>
                <a:close/>
                <a:moveTo>
                  <a:pt x="123" y="51"/>
                </a:moveTo>
                <a:lnTo>
                  <a:pt x="123" y="51"/>
                </a:lnTo>
                <a:lnTo>
                  <a:pt x="102" y="52"/>
                </a:lnTo>
                <a:lnTo>
                  <a:pt x="84" y="54"/>
                </a:lnTo>
                <a:lnTo>
                  <a:pt x="67" y="58"/>
                </a:lnTo>
                <a:lnTo>
                  <a:pt x="52" y="63"/>
                </a:lnTo>
                <a:lnTo>
                  <a:pt x="40" y="70"/>
                </a:lnTo>
                <a:lnTo>
                  <a:pt x="30" y="78"/>
                </a:lnTo>
                <a:lnTo>
                  <a:pt x="23" y="87"/>
                </a:lnTo>
                <a:lnTo>
                  <a:pt x="16" y="99"/>
                </a:lnTo>
                <a:lnTo>
                  <a:pt x="13" y="108"/>
                </a:lnTo>
                <a:lnTo>
                  <a:pt x="12" y="117"/>
                </a:lnTo>
                <a:lnTo>
                  <a:pt x="11" y="128"/>
                </a:lnTo>
                <a:lnTo>
                  <a:pt x="11" y="140"/>
                </a:lnTo>
                <a:lnTo>
                  <a:pt x="11" y="151"/>
                </a:lnTo>
                <a:lnTo>
                  <a:pt x="13" y="163"/>
                </a:lnTo>
                <a:lnTo>
                  <a:pt x="19" y="178"/>
                </a:lnTo>
                <a:lnTo>
                  <a:pt x="25" y="194"/>
                </a:lnTo>
                <a:lnTo>
                  <a:pt x="27" y="198"/>
                </a:lnTo>
                <a:lnTo>
                  <a:pt x="27" y="182"/>
                </a:lnTo>
                <a:lnTo>
                  <a:pt x="27" y="170"/>
                </a:lnTo>
                <a:lnTo>
                  <a:pt x="28" y="159"/>
                </a:lnTo>
                <a:lnTo>
                  <a:pt x="31" y="148"/>
                </a:lnTo>
                <a:lnTo>
                  <a:pt x="35" y="140"/>
                </a:lnTo>
                <a:lnTo>
                  <a:pt x="39" y="133"/>
                </a:lnTo>
                <a:lnTo>
                  <a:pt x="44" y="126"/>
                </a:lnTo>
                <a:lnTo>
                  <a:pt x="51" y="121"/>
                </a:lnTo>
                <a:lnTo>
                  <a:pt x="57" y="117"/>
                </a:lnTo>
                <a:lnTo>
                  <a:pt x="65" y="114"/>
                </a:lnTo>
                <a:lnTo>
                  <a:pt x="71" y="112"/>
                </a:lnTo>
                <a:lnTo>
                  <a:pt x="88" y="108"/>
                </a:lnTo>
                <a:lnTo>
                  <a:pt x="105" y="106"/>
                </a:lnTo>
                <a:lnTo>
                  <a:pt x="123" y="105"/>
                </a:lnTo>
                <a:lnTo>
                  <a:pt x="156" y="105"/>
                </a:lnTo>
                <a:lnTo>
                  <a:pt x="156" y="144"/>
                </a:lnTo>
                <a:lnTo>
                  <a:pt x="158" y="145"/>
                </a:lnTo>
                <a:lnTo>
                  <a:pt x="160" y="145"/>
                </a:lnTo>
                <a:lnTo>
                  <a:pt x="162" y="145"/>
                </a:lnTo>
                <a:lnTo>
                  <a:pt x="227" y="81"/>
                </a:lnTo>
                <a:lnTo>
                  <a:pt x="228" y="78"/>
                </a:lnTo>
                <a:lnTo>
                  <a:pt x="227" y="77"/>
                </a:lnTo>
                <a:lnTo>
                  <a:pt x="162" y="12"/>
                </a:lnTo>
                <a:lnTo>
                  <a:pt x="160" y="10"/>
                </a:lnTo>
                <a:lnTo>
                  <a:pt x="158" y="10"/>
                </a:lnTo>
                <a:lnTo>
                  <a:pt x="158" y="12"/>
                </a:lnTo>
                <a:lnTo>
                  <a:pt x="156" y="13"/>
                </a:lnTo>
                <a:lnTo>
                  <a:pt x="156" y="51"/>
                </a:lnTo>
                <a:lnTo>
                  <a:pt x="123" y="51"/>
                </a:lnTo>
                <a:close/>
              </a:path>
            </a:pathLst>
          </a:custGeom>
          <a:solidFill>
            <a:srgbClr val="FF0000"/>
          </a:solidFill>
          <a:ln w="9525">
            <a:solidFill>
              <a:schemeClr val="accent1">
                <a:lumMod val="60000"/>
                <a:lumOff val="40000"/>
              </a:schemeClr>
            </a:solidFill>
            <a:round/>
          </a:ln>
        </p:spPr>
        <p:txBody>
          <a:bodyPr/>
          <a:p>
            <a:endParaRPr lang="zh-CN" altLang="en-US"/>
          </a:p>
        </p:txBody>
      </p:sp>
      <p:sp>
        <p:nvSpPr>
          <p:cNvPr id="76" name="椭圆 75"/>
          <p:cNvSpPr/>
          <p:nvPr/>
        </p:nvSpPr>
        <p:spPr>
          <a:xfrm>
            <a:off x="8983345" y="1724025"/>
            <a:ext cx="201295" cy="217805"/>
          </a:xfrm>
          <a:prstGeom prst="ellipse">
            <a:avLst/>
          </a:prstGeom>
          <a:noFill/>
          <a:ln>
            <a:solidFill>
              <a:schemeClr val="accent1">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5640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12.2 </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sym typeface="+mn-ea"/>
              </a:rPr>
              <a:t>建设方案</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Tree>
    <p:custDataLst>
      <p:tags r:id="rId3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12.2.1 数字中心平台蓝图</a:t>
            </a:r>
            <a:endParaRPr lang="en-US" altLang="zh-CN" dirty="0">
              <a:latin typeface="微软雅黑" panose="020B0503020204020204" charset="-122"/>
              <a:ea typeface="微软雅黑" panose="020B0503020204020204" charset="-122"/>
              <a:cs typeface="微软雅黑" panose="020B0503020204020204" charset="-122"/>
            </a:endParaRPr>
          </a:p>
        </p:txBody>
      </p:sp>
      <p:pic>
        <p:nvPicPr>
          <p:cNvPr id="2" name="图片 -2147482609" descr="12t1"/>
          <p:cNvPicPr>
            <a:picLocks noChangeAspect="1"/>
          </p:cNvPicPr>
          <p:nvPr/>
        </p:nvPicPr>
        <p:blipFill>
          <a:blip r:embed="rId1"/>
          <a:stretch>
            <a:fillRect/>
          </a:stretch>
        </p:blipFill>
        <p:spPr>
          <a:xfrm>
            <a:off x="2064385" y="997585"/>
            <a:ext cx="8743315" cy="550799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12.2.2 数据汇聚融合</a:t>
            </a:r>
            <a:endParaRPr lang="en-US" altLang="zh-CN" dirty="0">
              <a:latin typeface="微软雅黑" panose="020B0503020204020204" charset="-122"/>
              <a:ea typeface="微软雅黑" panose="020B0503020204020204" charset="-122"/>
              <a:cs typeface="微软雅黑" panose="020B0503020204020204" charset="-122"/>
            </a:endParaRPr>
          </a:p>
        </p:txBody>
      </p:sp>
      <p:pic>
        <p:nvPicPr>
          <p:cNvPr id="2" name="图片 -2147482608" descr="12T2"/>
          <p:cNvPicPr>
            <a:picLocks noChangeAspect="1"/>
          </p:cNvPicPr>
          <p:nvPr/>
        </p:nvPicPr>
        <p:blipFill>
          <a:blip r:embed="rId1"/>
          <a:stretch>
            <a:fillRect/>
          </a:stretch>
        </p:blipFill>
        <p:spPr>
          <a:xfrm>
            <a:off x="2045970" y="1035685"/>
            <a:ext cx="8780145" cy="542607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12.2.3 </a:t>
            </a:r>
            <a:r>
              <a:rPr lang="en-US" altLang="zh-CN" dirty="0">
                <a:latin typeface="微软雅黑" panose="020B0503020204020204" charset="-122"/>
                <a:ea typeface="微软雅黑" panose="020B0503020204020204" charset="-122"/>
                <a:cs typeface="微软雅黑" panose="020B0503020204020204" charset="-122"/>
                <a:sym typeface="+mn-ea"/>
              </a:rPr>
              <a:t>统一数据标准</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2607" descr="12t3"/>
          <p:cNvPicPr>
            <a:picLocks noChangeAspect="1"/>
          </p:cNvPicPr>
          <p:nvPr/>
        </p:nvPicPr>
        <p:blipFill>
          <a:blip r:embed="rId1"/>
          <a:stretch>
            <a:fillRect/>
          </a:stretch>
        </p:blipFill>
        <p:spPr>
          <a:xfrm>
            <a:off x="679450" y="2362835"/>
            <a:ext cx="5202555" cy="2540000"/>
          </a:xfrm>
          <a:prstGeom prst="rect">
            <a:avLst/>
          </a:prstGeom>
          <a:noFill/>
          <a:ln w="9525">
            <a:noFill/>
          </a:ln>
        </p:spPr>
      </p:pic>
      <p:pic>
        <p:nvPicPr>
          <p:cNvPr id="3" name="图片 -2147482606" descr="12T4"/>
          <p:cNvPicPr>
            <a:picLocks noChangeAspect="1"/>
          </p:cNvPicPr>
          <p:nvPr/>
        </p:nvPicPr>
        <p:blipFill>
          <a:blip r:embed="rId2"/>
          <a:stretch>
            <a:fillRect/>
          </a:stretch>
        </p:blipFill>
        <p:spPr>
          <a:xfrm>
            <a:off x="6623685" y="2362835"/>
            <a:ext cx="4765675" cy="3027680"/>
          </a:xfrm>
          <a:prstGeom prst="rect">
            <a:avLst/>
          </a:prstGeom>
          <a:noFill/>
          <a:ln w="9525">
            <a:noFill/>
          </a:ln>
        </p:spPr>
      </p:pic>
      <p:sp>
        <p:nvSpPr>
          <p:cNvPr id="100" name="文本框 99"/>
          <p:cNvSpPr txBox="1"/>
          <p:nvPr/>
        </p:nvSpPr>
        <p:spPr>
          <a:xfrm>
            <a:off x="679450" y="1025525"/>
            <a:ext cx="11101070" cy="1060450"/>
          </a:xfrm>
          <a:prstGeom prst="rect">
            <a:avLst/>
          </a:prstGeom>
          <a:noFill/>
          <a:ln w="9525">
            <a:noFill/>
          </a:ln>
        </p:spPr>
        <p:txBody>
          <a:bodyPr wrap="square">
            <a:spAutoFit/>
          </a:bodyPr>
          <a:p>
            <a:pPr indent="457200" fontAlgn="auto">
              <a:lnSpc>
                <a:spcPct val="150000"/>
              </a:lnSpc>
            </a:pPr>
            <a:r>
              <a:rPr lang="zh-CN" altLang="en-US" sz="1400" kern="100" dirty="0">
                <a:latin typeface="微软雅黑" panose="020B0503020204020204" charset="-122"/>
                <a:ea typeface="微软雅黑" panose="020B0503020204020204" charset="-122"/>
                <a:sym typeface="+mn-ea"/>
              </a:rPr>
              <a:t>数据标准的统一是促进公司数字中心平台管好、用好企业数据资产的核心。这一过程，</a:t>
            </a:r>
            <a:r>
              <a:rPr lang="zh-CN" altLang="en-US" sz="1400" b="1" kern="100" dirty="0">
                <a:latin typeface="微软雅黑" panose="020B0503020204020204" charset="-122"/>
                <a:ea typeface="微软雅黑" panose="020B0503020204020204" charset="-122"/>
                <a:sym typeface="+mn-ea"/>
              </a:rPr>
              <a:t>遵循“先融合、再统一”的整体思路，</a:t>
            </a:r>
            <a:r>
              <a:rPr lang="zh-CN" sz="1400">
                <a:latin typeface="微软雅黑" panose="020B0503020204020204" charset="-122"/>
                <a:ea typeface="微软雅黑" panose="020B0503020204020204" charset="-122"/>
              </a:rPr>
              <a:t>基于知识图谱技术采用智能化算法进行数据标准的识别，对识别出的数据标准进行融合，最终形成统一、可落地的数据标准，同时对标准的落地执行情况进行监控和管理。</a:t>
            </a:r>
            <a:endParaRPr lang="zh-CN" sz="1400">
              <a:latin typeface="微软雅黑" panose="020B0503020204020204" charset="-122"/>
              <a:ea typeface="微软雅黑" panose="020B0503020204020204" charset="-122"/>
            </a:endParaRPr>
          </a:p>
        </p:txBody>
      </p:sp>
      <p:sp>
        <p:nvSpPr>
          <p:cNvPr id="4" name="文本框 3"/>
          <p:cNvSpPr txBox="1"/>
          <p:nvPr/>
        </p:nvSpPr>
        <p:spPr>
          <a:xfrm>
            <a:off x="537210" y="5093970"/>
            <a:ext cx="5805805" cy="1060450"/>
          </a:xfrm>
          <a:prstGeom prst="rect">
            <a:avLst/>
          </a:prstGeom>
          <a:noFill/>
        </p:spPr>
        <p:txBody>
          <a:bodyPr wrap="square" rtlCol="0" anchor="t">
            <a:spAutoFit/>
          </a:bodyPr>
          <a:p>
            <a:pPr indent="0" fontAlgn="auto">
              <a:lnSpc>
                <a:spcPct val="150000"/>
              </a:lnSpc>
            </a:pPr>
            <a:r>
              <a:rPr lang="zh-CN" sz="1400" b="1">
                <a:latin typeface="微软雅黑" panose="020B0503020204020204" charset="-122"/>
                <a:ea typeface="微软雅黑" panose="020B0503020204020204" charset="-122"/>
                <a:cs typeface="微软雅黑" panose="020B0503020204020204" charset="-122"/>
                <a:sym typeface="+mn-ea"/>
              </a:rPr>
              <a:t>数据标准成果：</a:t>
            </a:r>
            <a:r>
              <a:rPr lang="zh-CN" sz="1400">
                <a:latin typeface="微软雅黑" panose="020B0503020204020204" charset="-122"/>
                <a:ea typeface="微软雅黑" panose="020B0503020204020204" charset="-122"/>
                <a:cs typeface="微软雅黑" panose="020B0503020204020204" charset="-122"/>
                <a:sym typeface="+mn-ea"/>
              </a:rPr>
              <a:t>形成覆盖组织、财务、市场、作业、平台、项目、知识、采购、物资装备、</a:t>
            </a:r>
            <a:r>
              <a:rPr lang="en-US" sz="1400">
                <a:latin typeface="微软雅黑" panose="020B0503020204020204" charset="-122"/>
                <a:ea typeface="微软雅黑" panose="020B0503020204020204" charset="-122"/>
                <a:cs typeface="微软雅黑" panose="020B0503020204020204" charset="-122"/>
                <a:sym typeface="+mn-ea"/>
              </a:rPr>
              <a:t>QHSE</a:t>
            </a:r>
            <a:r>
              <a:rPr lang="zh-CN" sz="1400">
                <a:latin typeface="微软雅黑" panose="020B0503020204020204" charset="-122"/>
                <a:ea typeface="微软雅黑" panose="020B0503020204020204" charset="-122"/>
                <a:cs typeface="微软雅黑" panose="020B0503020204020204" charset="-122"/>
                <a:sym typeface="+mn-ea"/>
              </a:rPr>
              <a:t>等</a:t>
            </a:r>
            <a:r>
              <a:rPr lang="en-US" sz="1400" b="1">
                <a:latin typeface="微软雅黑" panose="020B0503020204020204" charset="-122"/>
                <a:ea typeface="微软雅黑" panose="020B0503020204020204" charset="-122"/>
                <a:cs typeface="微软雅黑" panose="020B0503020204020204" charset="-122"/>
                <a:sym typeface="+mn-ea"/>
              </a:rPr>
              <a:t>10</a:t>
            </a:r>
            <a:r>
              <a:rPr lang="zh-CN" sz="1400" b="1">
                <a:latin typeface="微软雅黑" panose="020B0503020204020204" charset="-122"/>
                <a:ea typeface="微软雅黑" panose="020B0503020204020204" charset="-122"/>
                <a:cs typeface="微软雅黑" panose="020B0503020204020204" charset="-122"/>
                <a:sym typeface="+mn-ea"/>
              </a:rPr>
              <a:t>个业务域</a:t>
            </a:r>
            <a:r>
              <a:rPr lang="zh-CN" sz="1400">
                <a:latin typeface="微软雅黑" panose="020B0503020204020204" charset="-122"/>
                <a:ea typeface="微软雅黑" panose="020B0503020204020204" charset="-122"/>
                <a:cs typeface="微软雅黑" panose="020B0503020204020204" charset="-122"/>
                <a:sym typeface="+mn-ea"/>
              </a:rPr>
              <a:t>的数据标准框架，涵盖</a:t>
            </a:r>
            <a:r>
              <a:rPr lang="en-US" sz="1400" b="1">
                <a:latin typeface="微软雅黑" panose="020B0503020204020204" charset="-122"/>
                <a:ea typeface="微软雅黑" panose="020B0503020204020204" charset="-122"/>
                <a:cs typeface="微软雅黑" panose="020B0503020204020204" charset="-122"/>
                <a:sym typeface="+mn-ea"/>
              </a:rPr>
              <a:t>109</a:t>
            </a:r>
            <a:r>
              <a:rPr lang="zh-CN" sz="1400" b="1">
                <a:latin typeface="微软雅黑" panose="020B0503020204020204" charset="-122"/>
                <a:ea typeface="微软雅黑" panose="020B0503020204020204" charset="-122"/>
                <a:cs typeface="微软雅黑" panose="020B0503020204020204" charset="-122"/>
                <a:sym typeface="+mn-ea"/>
              </a:rPr>
              <a:t>个二级业务域、</a:t>
            </a:r>
            <a:r>
              <a:rPr lang="en-US" sz="1400" b="1">
                <a:latin typeface="微软雅黑" panose="020B0503020204020204" charset="-122"/>
                <a:ea typeface="微软雅黑" panose="020B0503020204020204" charset="-122"/>
                <a:cs typeface="微软雅黑" panose="020B0503020204020204" charset="-122"/>
                <a:sym typeface="+mn-ea"/>
              </a:rPr>
              <a:t>6418</a:t>
            </a:r>
            <a:r>
              <a:rPr lang="zh-CN" sz="1400" b="1">
                <a:latin typeface="微软雅黑" panose="020B0503020204020204" charset="-122"/>
                <a:ea typeface="微软雅黑" panose="020B0503020204020204" charset="-122"/>
                <a:cs typeface="微软雅黑" panose="020B0503020204020204" charset="-122"/>
                <a:sym typeface="+mn-ea"/>
              </a:rPr>
              <a:t>个实体对象</a:t>
            </a:r>
            <a:r>
              <a:rPr lang="zh-CN" sz="1400">
                <a:latin typeface="微软雅黑" panose="020B0503020204020204" charset="-122"/>
                <a:ea typeface="微软雅黑" panose="020B0503020204020204" charset="-122"/>
                <a:cs typeface="微软雅黑" panose="020B0503020204020204" charset="-122"/>
                <a:sym typeface="+mn-ea"/>
              </a:rPr>
              <a:t>。</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6694805" y="5524500"/>
            <a:ext cx="4904740" cy="953135"/>
          </a:xfrm>
          <a:prstGeom prst="rect">
            <a:avLst/>
          </a:prstGeom>
          <a:noFill/>
        </p:spPr>
        <p:txBody>
          <a:bodyPr wrap="square" rtlCol="0" anchor="t">
            <a:spAutoFit/>
          </a:bodyPr>
          <a:p>
            <a:pPr fontAlgn="auto">
              <a:lnSpc>
                <a:spcPct val="150000"/>
              </a:lnSpc>
            </a:pPr>
            <a:r>
              <a:rPr lang="zh-CN" altLang="en-US" sz="1400" kern="100" dirty="0">
                <a:latin typeface="微软雅黑" panose="020B0503020204020204" charset="-122"/>
                <a:ea typeface="微软雅黑" panose="020B0503020204020204" charset="-122"/>
                <a:sym typeface="+mn-ea"/>
              </a:rPr>
              <a:t>将梳理的数据标准资料，用于数字中心平台数据接入和数据湖整合实施。各业务主题域之间的关系，指导系统间的集成。</a:t>
            </a:r>
            <a:endParaRPr lang="zh-CN" altLang="en-US" sz="1400" kern="100" dirty="0">
              <a:latin typeface="微软雅黑" panose="020B0503020204020204" charset="-122"/>
              <a:ea typeface="微软雅黑" panose="020B0503020204020204" charset="-122"/>
              <a:sym typeface="+mn-ea"/>
            </a:endParaRPr>
          </a:p>
          <a:p>
            <a:endParaRPr lang="zh-CN" altLang="en-US" sz="1400" kern="100" dirty="0">
              <a:latin typeface="微软雅黑" panose="020B0503020204020204" charset="-122"/>
              <a:ea typeface="微软雅黑" panose="020B0503020204020204" charset="-122"/>
              <a:sym typeface="+mn-ea"/>
            </a:endParaRPr>
          </a:p>
        </p:txBody>
      </p:sp>
      <p:cxnSp>
        <p:nvCxnSpPr>
          <p:cNvPr id="6" name="直接连接符 5"/>
          <p:cNvCxnSpPr/>
          <p:nvPr/>
        </p:nvCxnSpPr>
        <p:spPr>
          <a:xfrm flipH="1">
            <a:off x="6381750" y="2543175"/>
            <a:ext cx="9525" cy="3248025"/>
          </a:xfrm>
          <a:prstGeom prst="line">
            <a:avLst/>
          </a:prstGeom>
          <a:ln w="3175">
            <a:solidFill>
              <a:srgbClr val="4874CB"/>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12.2.4 </a:t>
            </a:r>
            <a:r>
              <a:rPr lang="en-US" altLang="zh-CN" dirty="0">
                <a:latin typeface="微软雅黑" panose="020B0503020204020204" charset="-122"/>
                <a:ea typeface="微软雅黑" panose="020B0503020204020204" charset="-122"/>
                <a:cs typeface="微软雅黑" panose="020B0503020204020204" charset="-122"/>
                <a:sym typeface="+mn-ea"/>
              </a:rPr>
              <a:t>智能化数字应用</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679450" y="968375"/>
            <a:ext cx="11101070" cy="829945"/>
          </a:xfrm>
          <a:prstGeom prst="rect">
            <a:avLst/>
          </a:prstGeom>
          <a:noFill/>
          <a:ln w="9525">
            <a:noFill/>
          </a:ln>
        </p:spPr>
        <p:txBody>
          <a:bodyPr wrap="square">
            <a:spAutoFit/>
          </a:bodyPr>
          <a:p>
            <a:pPr indent="457200" fontAlgn="auto">
              <a:lnSpc>
                <a:spcPct val="150000"/>
              </a:lnSpc>
            </a:pPr>
            <a:r>
              <a:rPr lang="zh-CN" sz="1600">
                <a:latin typeface="微软雅黑" panose="020B0503020204020204" charset="-122"/>
                <a:ea typeface="微软雅黑" panose="020B0503020204020204" charset="-122"/>
              </a:rPr>
              <a:t>作为公司数字化转型关键，智能化数字应用的实现过程依赖于数字中心平台所提供业务中台、数据中台和工业物联网平台所具有的数据能力和技术能力，为事业部各级用户提供数字化服务。</a:t>
            </a:r>
            <a:endParaRPr lang="zh-CN" sz="1600">
              <a:latin typeface="微软雅黑" panose="020B0503020204020204" charset="-122"/>
              <a:ea typeface="微软雅黑" panose="020B0503020204020204" charset="-122"/>
            </a:endParaRPr>
          </a:p>
        </p:txBody>
      </p:sp>
      <p:sp>
        <p:nvSpPr>
          <p:cNvPr id="79" name="圆角矩形 157"/>
          <p:cNvSpPr/>
          <p:nvPr/>
        </p:nvSpPr>
        <p:spPr bwMode="gray">
          <a:xfrm>
            <a:off x="1117600" y="1984375"/>
            <a:ext cx="3096260" cy="2132330"/>
          </a:xfrm>
          <a:prstGeom prst="roundRect">
            <a:avLst>
              <a:gd name="adj" fmla="val 9892"/>
            </a:avLst>
          </a:prstGeom>
          <a:ln>
            <a:tailEnd type="stealth" w="med" len="med"/>
          </a:ln>
        </p:spPr>
        <p:style>
          <a:lnRef idx="3">
            <a:schemeClr val="lt1"/>
          </a:lnRef>
          <a:fillRef idx="1">
            <a:schemeClr val="accent1"/>
          </a:fillRef>
          <a:effectRef idx="1">
            <a:schemeClr val="accent1"/>
          </a:effectRef>
          <a:fontRef idx="minor">
            <a:schemeClr val="lt1"/>
          </a:fontRef>
        </p:style>
        <p:txBody>
          <a:bodyPr wrap="none"/>
          <a:p>
            <a:pPr algn="ctr" eaLnBrk="1" fontAlgn="auto" hangingPunct="1">
              <a:spcBef>
                <a:spcPts val="0"/>
              </a:spcBef>
              <a:spcAft>
                <a:spcPts val="0"/>
              </a:spcAft>
              <a:defRPr/>
            </a:pPr>
            <a:r>
              <a:rPr lang="zh-CN" altLang="en-US" sz="1600" b="1" dirty="0">
                <a:latin typeface="微软雅黑" panose="020B0503020204020204" charset="-122"/>
                <a:ea typeface="微软雅黑" panose="020B0503020204020204" charset="-122"/>
              </a:rPr>
              <a:t>经营管理</a:t>
            </a:r>
            <a:endParaRPr lang="zh-CN" altLang="en-US" sz="1600" b="1" dirty="0">
              <a:latin typeface="微软雅黑" panose="020B0503020204020204" charset="-122"/>
              <a:ea typeface="微软雅黑" panose="020B0503020204020204" charset="-122"/>
            </a:endParaRPr>
          </a:p>
        </p:txBody>
      </p:sp>
      <p:sp>
        <p:nvSpPr>
          <p:cNvPr id="6" name="矩形 5"/>
          <p:cNvSpPr/>
          <p:nvPr/>
        </p:nvSpPr>
        <p:spPr>
          <a:xfrm>
            <a:off x="1343025" y="2503170"/>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行政办公</a:t>
            </a:r>
            <a:endParaRPr lang="zh-CN" altLang="en-US" sz="1400" b="1">
              <a:solidFill>
                <a:schemeClr val="tx1"/>
              </a:solidFill>
            </a:endParaRPr>
          </a:p>
        </p:txBody>
      </p:sp>
      <p:sp>
        <p:nvSpPr>
          <p:cNvPr id="7" name="圆角矩形 157"/>
          <p:cNvSpPr/>
          <p:nvPr/>
        </p:nvSpPr>
        <p:spPr bwMode="gray">
          <a:xfrm>
            <a:off x="4500880" y="2003425"/>
            <a:ext cx="3096260" cy="2113280"/>
          </a:xfrm>
          <a:prstGeom prst="roundRect">
            <a:avLst>
              <a:gd name="adj" fmla="val 9892"/>
            </a:avLst>
          </a:prstGeom>
          <a:solidFill>
            <a:schemeClr val="accent2">
              <a:lumMod val="60000"/>
              <a:lumOff val="40000"/>
            </a:schemeClr>
          </a:solidFill>
          <a:ln>
            <a:tailEnd type="stealth" w="med" len="med"/>
          </a:ln>
        </p:spPr>
        <p:style>
          <a:lnRef idx="3">
            <a:schemeClr val="lt1"/>
          </a:lnRef>
          <a:fillRef idx="1">
            <a:schemeClr val="accent2"/>
          </a:fillRef>
          <a:effectRef idx="1">
            <a:schemeClr val="accent2"/>
          </a:effectRef>
          <a:fontRef idx="minor">
            <a:schemeClr val="lt1"/>
          </a:fontRef>
        </p:style>
        <p:txBody>
          <a:bodyPr wrap="none"/>
          <a:p>
            <a:pPr algn="ctr" eaLnBrk="1" fontAlgn="auto" hangingPunct="1">
              <a:spcBef>
                <a:spcPts val="0"/>
              </a:spcBef>
              <a:spcAft>
                <a:spcPts val="0"/>
              </a:spcAft>
              <a:defRPr/>
            </a:pPr>
            <a:r>
              <a:rPr lang="zh-CN" altLang="en-US" sz="1600" b="1" dirty="0">
                <a:latin typeface="微软雅黑" panose="020B0503020204020204" charset="-122"/>
                <a:ea typeface="微软雅黑" panose="020B0503020204020204" charset="-122"/>
              </a:rPr>
              <a:t>生产作业</a:t>
            </a:r>
            <a:endParaRPr lang="zh-CN" altLang="en-US" sz="1600" b="1" dirty="0">
              <a:latin typeface="微软雅黑" panose="020B0503020204020204" charset="-122"/>
              <a:ea typeface="微软雅黑" panose="020B0503020204020204" charset="-122"/>
            </a:endParaRPr>
          </a:p>
        </p:txBody>
      </p:sp>
      <p:sp>
        <p:nvSpPr>
          <p:cNvPr id="8" name="圆角矩形 157"/>
          <p:cNvSpPr/>
          <p:nvPr/>
        </p:nvSpPr>
        <p:spPr bwMode="gray">
          <a:xfrm>
            <a:off x="7884160" y="1984375"/>
            <a:ext cx="3096260" cy="2132330"/>
          </a:xfrm>
          <a:prstGeom prst="roundRect">
            <a:avLst>
              <a:gd name="adj" fmla="val 9892"/>
            </a:avLst>
          </a:prstGeom>
          <a:ln>
            <a:tailEnd type="stealth" w="med" len="med"/>
          </a:ln>
        </p:spPr>
        <p:style>
          <a:lnRef idx="3">
            <a:schemeClr val="lt1"/>
          </a:lnRef>
          <a:fillRef idx="1">
            <a:schemeClr val="accent4"/>
          </a:fillRef>
          <a:effectRef idx="1">
            <a:schemeClr val="accent4"/>
          </a:effectRef>
          <a:fontRef idx="minor">
            <a:schemeClr val="lt1"/>
          </a:fontRef>
        </p:style>
        <p:txBody>
          <a:bodyPr wrap="none"/>
          <a:p>
            <a:pPr algn="ctr" eaLnBrk="1" fontAlgn="auto" hangingPunct="1">
              <a:spcBef>
                <a:spcPts val="0"/>
              </a:spcBef>
              <a:spcAft>
                <a:spcPts val="0"/>
              </a:spcAft>
              <a:defRPr/>
            </a:pPr>
            <a:r>
              <a:rPr lang="zh-CN" altLang="en-US" sz="1600" b="1" dirty="0">
                <a:latin typeface="微软雅黑" panose="020B0503020204020204" charset="-122"/>
                <a:ea typeface="微软雅黑" panose="020B0503020204020204" charset="-122"/>
              </a:rPr>
              <a:t>物资装备</a:t>
            </a:r>
            <a:endParaRPr lang="zh-CN" altLang="en-US" sz="1600" b="1" dirty="0">
              <a:latin typeface="微软雅黑" panose="020B0503020204020204" charset="-122"/>
              <a:ea typeface="微软雅黑" panose="020B0503020204020204" charset="-122"/>
            </a:endParaRPr>
          </a:p>
        </p:txBody>
      </p:sp>
      <p:sp>
        <p:nvSpPr>
          <p:cNvPr id="9" name="矩形 8"/>
          <p:cNvSpPr/>
          <p:nvPr/>
        </p:nvSpPr>
        <p:spPr>
          <a:xfrm>
            <a:off x="2771775" y="2512695"/>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人力资源</a:t>
            </a:r>
            <a:endParaRPr lang="zh-CN" altLang="en-US" sz="1400" b="1">
              <a:solidFill>
                <a:schemeClr val="tx1"/>
              </a:solidFill>
            </a:endParaRPr>
          </a:p>
        </p:txBody>
      </p:sp>
      <p:sp>
        <p:nvSpPr>
          <p:cNvPr id="10" name="矩形 9"/>
          <p:cNvSpPr/>
          <p:nvPr/>
        </p:nvSpPr>
        <p:spPr>
          <a:xfrm>
            <a:off x="1343025" y="3007995"/>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市场营销</a:t>
            </a:r>
            <a:endParaRPr lang="zh-CN" altLang="en-US" sz="1400" b="1">
              <a:solidFill>
                <a:schemeClr val="tx1"/>
              </a:solidFill>
            </a:endParaRPr>
          </a:p>
        </p:txBody>
      </p:sp>
      <p:sp>
        <p:nvSpPr>
          <p:cNvPr id="11" name="矩形 10"/>
          <p:cNvSpPr/>
          <p:nvPr/>
        </p:nvSpPr>
        <p:spPr>
          <a:xfrm>
            <a:off x="2771775" y="3007995"/>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计划财务</a:t>
            </a:r>
            <a:endParaRPr lang="zh-CN" altLang="en-US" sz="1400" b="1">
              <a:solidFill>
                <a:schemeClr val="tx1"/>
              </a:solidFill>
            </a:endParaRPr>
          </a:p>
        </p:txBody>
      </p:sp>
      <p:sp>
        <p:nvSpPr>
          <p:cNvPr id="14" name="矩形 13"/>
          <p:cNvSpPr/>
          <p:nvPr/>
        </p:nvSpPr>
        <p:spPr>
          <a:xfrm>
            <a:off x="1343025" y="3512820"/>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作业安全环保</a:t>
            </a:r>
            <a:endParaRPr lang="zh-CN" altLang="en-US" sz="1400" b="1">
              <a:solidFill>
                <a:schemeClr val="tx1"/>
              </a:solidFill>
            </a:endParaRPr>
          </a:p>
        </p:txBody>
      </p:sp>
      <p:sp>
        <p:nvSpPr>
          <p:cNvPr id="17" name="矩形 16"/>
          <p:cNvSpPr/>
          <p:nvPr/>
        </p:nvSpPr>
        <p:spPr>
          <a:xfrm>
            <a:off x="2771775" y="3503295"/>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钻井研究</a:t>
            </a:r>
            <a:endParaRPr lang="zh-CN" altLang="en-US" sz="1400" b="1">
              <a:solidFill>
                <a:schemeClr val="tx1"/>
              </a:solidFill>
            </a:endParaRPr>
          </a:p>
        </p:txBody>
      </p:sp>
      <p:sp>
        <p:nvSpPr>
          <p:cNvPr id="18" name="矩形 17"/>
          <p:cNvSpPr/>
          <p:nvPr/>
        </p:nvSpPr>
        <p:spPr>
          <a:xfrm>
            <a:off x="4676775" y="2512695"/>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平台作业</a:t>
            </a:r>
            <a:endParaRPr lang="zh-CN" altLang="en-US" sz="1400" b="1">
              <a:solidFill>
                <a:schemeClr val="tx1"/>
              </a:solidFill>
            </a:endParaRPr>
          </a:p>
        </p:txBody>
      </p:sp>
      <p:sp>
        <p:nvSpPr>
          <p:cNvPr id="19" name="矩形 18"/>
          <p:cNvSpPr/>
          <p:nvPr/>
        </p:nvSpPr>
        <p:spPr>
          <a:xfrm>
            <a:off x="5525770" y="3122295"/>
            <a:ext cx="180911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平台及设备巡检作业</a:t>
            </a:r>
            <a:endParaRPr lang="zh-CN" altLang="en-US" sz="1400" b="1">
              <a:solidFill>
                <a:schemeClr val="tx1"/>
              </a:solidFill>
            </a:endParaRPr>
          </a:p>
        </p:txBody>
      </p:sp>
      <p:sp>
        <p:nvSpPr>
          <p:cNvPr id="20" name="矩形 19"/>
          <p:cNvSpPr/>
          <p:nvPr/>
        </p:nvSpPr>
        <p:spPr>
          <a:xfrm>
            <a:off x="8058785" y="2512695"/>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采办管理</a:t>
            </a:r>
            <a:endParaRPr lang="zh-CN" altLang="en-US" sz="1400" b="1">
              <a:solidFill>
                <a:schemeClr val="tx1"/>
              </a:solidFill>
            </a:endParaRPr>
          </a:p>
        </p:txBody>
      </p:sp>
      <p:sp>
        <p:nvSpPr>
          <p:cNvPr id="21" name="矩形 20"/>
          <p:cNvSpPr/>
          <p:nvPr/>
        </p:nvSpPr>
        <p:spPr>
          <a:xfrm>
            <a:off x="9592310" y="2503170"/>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物资管理</a:t>
            </a:r>
            <a:endParaRPr lang="zh-CN" altLang="en-US" sz="1400" b="1">
              <a:solidFill>
                <a:schemeClr val="tx1"/>
              </a:solidFill>
            </a:endParaRPr>
          </a:p>
        </p:txBody>
      </p:sp>
      <p:sp>
        <p:nvSpPr>
          <p:cNvPr id="22" name="矩形 21"/>
          <p:cNvSpPr/>
          <p:nvPr/>
        </p:nvSpPr>
        <p:spPr>
          <a:xfrm>
            <a:off x="8058785" y="3122295"/>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装备管理</a:t>
            </a:r>
            <a:endParaRPr lang="zh-CN" altLang="en-US" sz="1400" b="1">
              <a:solidFill>
                <a:schemeClr val="tx1"/>
              </a:solidFill>
            </a:endParaRPr>
          </a:p>
        </p:txBody>
      </p:sp>
      <p:sp>
        <p:nvSpPr>
          <p:cNvPr id="23" name="矩形 22"/>
          <p:cNvSpPr/>
          <p:nvPr/>
        </p:nvSpPr>
        <p:spPr>
          <a:xfrm>
            <a:off x="9592310" y="3131820"/>
            <a:ext cx="126746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rPr>
              <a:t>装备建造</a:t>
            </a:r>
            <a:endParaRPr lang="zh-CN" altLang="en-US" sz="1400" b="1">
              <a:solidFill>
                <a:schemeClr val="tx1"/>
              </a:solidFill>
            </a:endParaRPr>
          </a:p>
        </p:txBody>
      </p:sp>
      <p:sp>
        <p:nvSpPr>
          <p:cNvPr id="24" name="矩形 23"/>
          <p:cNvSpPr/>
          <p:nvPr/>
        </p:nvSpPr>
        <p:spPr>
          <a:xfrm>
            <a:off x="571500" y="4429125"/>
            <a:ext cx="11049000" cy="152400"/>
          </a:xfrm>
          <a:prstGeom prst="rect">
            <a:avLst/>
          </a:prstGeom>
          <a:solidFill>
            <a:srgbClr val="F2BA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zh-CN" altLang="en-US"/>
          </a:p>
        </p:txBody>
      </p:sp>
      <p:sp>
        <p:nvSpPr>
          <p:cNvPr id="25" name="文本框 24"/>
          <p:cNvSpPr txBox="1"/>
          <p:nvPr/>
        </p:nvSpPr>
        <p:spPr>
          <a:xfrm>
            <a:off x="2133600" y="4321175"/>
            <a:ext cx="8982075" cy="368300"/>
          </a:xfrm>
          <a:prstGeom prst="rect">
            <a:avLst/>
          </a:prstGeom>
          <a:noFill/>
        </p:spPr>
        <p:txBody>
          <a:bodyPr wrap="square" rtlCol="0">
            <a:spAutoFit/>
          </a:bodyPr>
          <a:p>
            <a:pPr algn="ctr"/>
            <a:r>
              <a:rPr lang="zh-CN" altLang="en-US"/>
              <a:t>有效连通现有系统，并不断建设还未实现在线化的业务流程</a:t>
            </a:r>
            <a:endParaRPr lang="zh-CN" altLang="en-US"/>
          </a:p>
        </p:txBody>
      </p:sp>
      <p:sp>
        <p:nvSpPr>
          <p:cNvPr id="27" name="矩形 26"/>
          <p:cNvSpPr/>
          <p:nvPr/>
        </p:nvSpPr>
        <p:spPr>
          <a:xfrm>
            <a:off x="1343025" y="5774055"/>
            <a:ext cx="2094865" cy="4095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p>
            <a:pPr algn="ctr"/>
            <a:r>
              <a:rPr lang="zh-CN" sz="1600">
                <a:solidFill>
                  <a:schemeClr val="tx1"/>
                </a:solidFill>
                <a:latin typeface="微软雅黑" panose="020B0503020204020204" charset="-122"/>
                <a:ea typeface="微软雅黑" panose="020B0503020204020204" charset="-122"/>
                <a:sym typeface="+mn-ea"/>
              </a:rPr>
              <a:t>企业应用门户</a:t>
            </a:r>
            <a:endParaRPr lang="zh-CN" altLang="en-US" sz="1600">
              <a:solidFill>
                <a:schemeClr val="tx1"/>
              </a:solidFill>
              <a:latin typeface="微软雅黑" panose="020B0503020204020204" charset="-122"/>
              <a:ea typeface="微软雅黑" panose="020B0503020204020204" charset="-122"/>
              <a:sym typeface="+mn-ea"/>
            </a:endParaRPr>
          </a:p>
        </p:txBody>
      </p:sp>
      <p:sp>
        <p:nvSpPr>
          <p:cNvPr id="29" name="矩形 28"/>
          <p:cNvSpPr/>
          <p:nvPr/>
        </p:nvSpPr>
        <p:spPr>
          <a:xfrm>
            <a:off x="5053965" y="5774055"/>
            <a:ext cx="2094865" cy="4095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p>
            <a:pPr algn="ctr"/>
            <a:r>
              <a:rPr lang="zh-CN" sz="1600">
                <a:latin typeface="微软雅黑" panose="020B0503020204020204" charset="-122"/>
                <a:ea typeface="微软雅黑" panose="020B0503020204020204" charset="-122"/>
                <a:sym typeface="+mn-ea"/>
              </a:rPr>
              <a:t>一站式检索</a:t>
            </a:r>
            <a:endParaRPr lang="zh-CN" sz="1600">
              <a:latin typeface="微软雅黑" panose="020B0503020204020204" charset="-122"/>
              <a:ea typeface="微软雅黑" panose="020B0503020204020204" charset="-122"/>
              <a:sym typeface="+mn-ea"/>
            </a:endParaRPr>
          </a:p>
        </p:txBody>
      </p:sp>
      <p:sp>
        <p:nvSpPr>
          <p:cNvPr id="30" name="矩形 29"/>
          <p:cNvSpPr/>
          <p:nvPr/>
        </p:nvSpPr>
        <p:spPr>
          <a:xfrm>
            <a:off x="8764905" y="5774055"/>
            <a:ext cx="2094865" cy="4095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p>
            <a:pPr algn="ctr"/>
            <a:r>
              <a:rPr lang="zh-CN" sz="1600">
                <a:latin typeface="微软雅黑" panose="020B0503020204020204" charset="-122"/>
                <a:ea typeface="微软雅黑" panose="020B0503020204020204" charset="-122"/>
                <a:sym typeface="+mn-ea"/>
              </a:rPr>
              <a:t>报表填报</a:t>
            </a:r>
            <a:endParaRPr lang="zh-CN" sz="1600">
              <a:latin typeface="微软雅黑" panose="020B0503020204020204" charset="-122"/>
              <a:ea typeface="微软雅黑" panose="020B0503020204020204" charset="-122"/>
              <a:sym typeface="+mn-ea"/>
            </a:endParaRPr>
          </a:p>
        </p:txBody>
      </p:sp>
      <p:sp>
        <p:nvSpPr>
          <p:cNvPr id="31" name="矩形 30"/>
          <p:cNvSpPr/>
          <p:nvPr/>
        </p:nvSpPr>
        <p:spPr>
          <a:xfrm>
            <a:off x="1014730" y="5530850"/>
            <a:ext cx="10067925" cy="763270"/>
          </a:xfrm>
          <a:prstGeom prst="rect">
            <a:avLst/>
          </a:prstGeom>
          <a:noFill/>
          <a:ln>
            <a:solidFill>
              <a:schemeClr val="accent3"/>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32" name="等腰三角形 31"/>
          <p:cNvSpPr/>
          <p:nvPr/>
        </p:nvSpPr>
        <p:spPr>
          <a:xfrm>
            <a:off x="4881245" y="4800600"/>
            <a:ext cx="2834640" cy="511175"/>
          </a:xfrm>
          <a:prstGeom prst="triangle">
            <a:avLst>
              <a:gd name="adj" fmla="val 48991"/>
            </a:avLst>
          </a:prstGeom>
          <a:gradFill>
            <a:gsLst>
              <a:gs pos="0">
                <a:schemeClr val="accent3">
                  <a:lumMod val="40000"/>
                  <a:lumOff val="60000"/>
                </a:schemeClr>
              </a:gs>
              <a:gs pos="100000">
                <a:srgbClr val="F2BA02"/>
              </a:gs>
            </a:gsLst>
          </a:gradFill>
          <a:ln>
            <a:solidFill>
              <a:schemeClr val="accent3">
                <a:lumMod val="60000"/>
                <a:lumOff val="40000"/>
              </a:schemeClr>
            </a:solidFill>
          </a:ln>
          <a:extLst>
            <a:ext uri="{909E8E84-426E-40DD-AFC4-6F175D3DCCD1}">
              <a14:hiddenFill xmlns:a14="http://schemas.microsoft.com/office/drawing/2010/main">
                <a:solidFill>
                  <a:schemeClr val="accent1"/>
                </a:solidFill>
              </a14:hiddenFill>
            </a:ext>
          </a:extLst>
        </p:spPr>
        <p:style>
          <a:lnRef idx="1">
            <a:schemeClr val="accent2"/>
          </a:lnRef>
          <a:fillRef idx="3">
            <a:schemeClr val="accent2"/>
          </a:fillRef>
          <a:effectRef idx="2">
            <a:schemeClr val="accent2"/>
          </a:effectRef>
          <a:fontRef idx="minor">
            <a:schemeClr val="lt1"/>
          </a:fontRef>
        </p:style>
        <p:txBody>
          <a:bodyPr rtlCol="0" anchor="ctr"/>
          <a:p>
            <a:pPr algn="ctr"/>
            <a:endParaRPr lang="zh-CN" altLang="en-US"/>
          </a:p>
        </p:txBody>
      </p:sp>
      <p:sp>
        <p:nvSpPr>
          <p:cNvPr id="33" name="等腰三角形 32"/>
          <p:cNvSpPr/>
          <p:nvPr/>
        </p:nvSpPr>
        <p:spPr>
          <a:xfrm>
            <a:off x="5523865" y="5077460"/>
            <a:ext cx="1624965" cy="229235"/>
          </a:xfrm>
          <a:prstGeom prst="triangle">
            <a:avLst/>
          </a:prstGeom>
          <a:gradFill>
            <a:gsLst>
              <a:gs pos="0">
                <a:schemeClr val="accent3">
                  <a:lumMod val="40000"/>
                  <a:lumOff val="60000"/>
                </a:schemeClr>
              </a:gs>
              <a:gs pos="100000">
                <a:schemeClr val="accent3"/>
              </a:gs>
            </a:gsLst>
          </a:gradFill>
          <a:ln>
            <a:solidFill>
              <a:schemeClr val="accent3">
                <a:lumMod val="60000"/>
                <a:lumOff val="40000"/>
              </a:schemeClr>
            </a:solidFill>
          </a:ln>
          <a:extLst>
            <a:ext uri="{909E8E84-426E-40DD-AFC4-6F175D3DCCD1}">
              <a14:hiddenFill xmlns:a14="http://schemas.microsoft.com/office/drawing/2010/main">
                <a:solidFill>
                  <a:schemeClr val="accent1"/>
                </a:solidFill>
              </a14:hiddenFill>
            </a:ext>
          </a:extLst>
        </p:spPr>
        <p:style>
          <a:lnRef idx="1">
            <a:schemeClr val="accent3"/>
          </a:lnRef>
          <a:fillRef idx="3">
            <a:schemeClr val="accent3"/>
          </a:fillRef>
          <a:effectRef idx="2">
            <a:schemeClr val="accent3"/>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12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12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15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15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1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7_4*l_h_f*1_3_1"/>
  <p:tag name="KSO_WM_TEMPLATE_CATEGORY" val="diagram"/>
  <p:tag name="KSO_WM_TEMPLATE_INDEX" val="2023092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7_4*l_h_f*1_3_1"/>
  <p:tag name="KSO_WM_TEMPLATE_CATEGORY" val="diagram"/>
  <p:tag name="KSO_WM_TEMPLATE_INDEX" val="2023092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7_4*l_h_f*1_3_1"/>
  <p:tag name="KSO_WM_TEMPLATE_CATEGORY" val="diagram"/>
  <p:tag name="KSO_WM_TEMPLATE_INDEX" val="2023092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7_4*l_h_f*1_3_1"/>
  <p:tag name="KSO_WM_TEMPLATE_CATEGORY" val="diagram"/>
  <p:tag name="KSO_WM_TEMPLATE_INDEX" val="2023092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7_4*l_h_f*1_3_1"/>
  <p:tag name="KSO_WM_TEMPLATE_CATEGORY" val="diagram"/>
  <p:tag name="KSO_WM_TEMPLATE_INDEX" val="2023092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 name="KSO_WM_UNIT_PLACING_PICTURE_USER_VIEWPORT" val="{&quot;height&quot;:1407,&quot;width&quot;:1402}"/>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 name="KSO_WM_UNIT_PLACING_PICTURE_USER_VIEWPORT" val="{&quot;height&quot;:1407,&quot;width&quot;:1402}"/>
</p:tagLst>
</file>

<file path=ppt/tags/tag171.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 name="KSO_WM_UNIT_PLACING_PICTURE_USER_VIEWPORT" val="{&quot;height&quot;:1407,&quot;width&quot;:1402}"/>
</p:tagLst>
</file>

<file path=ppt/tags/tag176.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 name="KSO_WM_UNIT_PLACING_PICTURE_USER_VIEWPORT" val="{&quot;height&quot;:1407,&quot;width&quot;:1402}"/>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 name="KSO_WM_UNIT_PLACING_PICTURE_USER_VIEWPORT" val="{&quot;height&quot;:1407,&quot;width&quot;:1402}"/>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 name="KSO_WM_UNIT_PLACING_PICTURE_USER_VIEWPORT" val="{&quot;height&quot;:1407,&quot;width&quot;:1402}"/>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 name="KSO_WM_UNIT_PLACING_PICTURE_USER_VIEWPORT" val="{&quot;height&quot;:1407,&quot;width&quot;:1402}"/>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 name="KSO_WM_UNIT_PLACING_PICTURE_USER_VIEWPORT" val="{&quot;height&quot;:1407,&quot;width&quot;:1402}"/>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 name="KSO_WM_UNIT_PLACING_PICTURE_USER_VIEWPORT" val="{&quot;height&quot;:1407,&quot;width&quot;:1402}"/>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 name="KSO_WM_UNIT_PLACING_PICTURE_USER_VIEWPORT" val="{&quot;height&quot;:1407,&quot;width&quot;:1402}"/>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 name="KSO_WM_UNIT_PLACING_PICTURE_USER_VIEWPORT" val="{&quot;height&quot;:1407,&quot;width&quot;:140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 name="KSO_WM_UNIT_PLACING_PICTURE_USER_VIEWPORT" val="{&quot;height&quot;:1407,&quot;width&quot;:1402}"/>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 name="KSO_WM_UNIT_PLACING_PICTURE_USER_VIEWPORT" val="{&quot;height&quot;:1407,&quot;width&quot;:1402}"/>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 name="KSO_WM_UNIT_PLACING_PICTURE_USER_VIEWPORT" val="{&quot;height&quot;:1407,&quot;width&quot;:1402}"/>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 name="KSO_WM_UNIT_PLACING_PICTURE_USER_VIEWPORT" val="{&quot;height&quot;:1407,&quot;width&quot;:1402}"/>
</p:tagLst>
</file>

<file path=ppt/tags/tag226.xml><?xml version="1.0" encoding="utf-8"?>
<p:tagLst xmlns:p="http://schemas.openxmlformats.org/presentationml/2006/main">
  <p:tag name="resource_record_key" val="{&quot;70&quot;:[3316790,3316158,3315969,3316114,3315919,3312187,3314086,3320073,3316068,3316400,3316234,3314060,3316338,3316342]}"/>
  <p:tag name="commondata" val="eyJoZGlkIjoiMjM0MWZlMjNjZTdmZTRkZDEyMmRjNmJiM2ZlOWRhMjIifQ=="/>
  <p:tag name="KSO_WPP_MARK_KEY" val="5b6d74c7-3b74-4ba6-9472-c844c4e048a2"/>
  <p:tag name="COMMONDATA" val="eyJoZGlkIjoiMGMyMDMxN2Q1MmUwNzY5YWJlMjgxNzkzOTMwZTljOWUifQ=="/>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017_4*l_h_i*1_1_2"/>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017_4*l_h_i*1_2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017_4*l_h_i*1_3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7"/>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017_4*l_h_i*1_4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8"/>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017_4*l_h_i*1_5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9"/>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9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9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6753</Words>
  <Application>WPS 演示</Application>
  <PresentationFormat>宽屏</PresentationFormat>
  <Paragraphs>297</Paragraphs>
  <Slides>30</Slides>
  <Notes>4</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30</vt:i4>
      </vt:variant>
    </vt:vector>
  </HeadingPairs>
  <TitlesOfParts>
    <vt:vector size="48" baseType="lpstr">
      <vt:lpstr>Arial</vt:lpstr>
      <vt:lpstr>宋体</vt:lpstr>
      <vt:lpstr>Wingdings</vt:lpstr>
      <vt:lpstr>Wingdings</vt:lpstr>
      <vt:lpstr>思源黑体 CN Normal</vt:lpstr>
      <vt:lpstr>思源黑体 CN Normal</vt:lpstr>
      <vt:lpstr>微软雅黑</vt:lpstr>
      <vt:lpstr>Times New Roman</vt:lpstr>
      <vt:lpstr>黑体</vt:lpstr>
      <vt:lpstr>阿里巴巴普惠体</vt:lpstr>
      <vt:lpstr>Gill Sans</vt:lpstr>
      <vt:lpstr>Calibri</vt:lpstr>
      <vt:lpstr>Arial Unicode MS</vt:lpstr>
      <vt:lpstr>Segoe Print</vt:lpstr>
      <vt:lpstr>Segoe UI</vt:lpstr>
      <vt:lpstr>等线</vt:lpstr>
      <vt:lpstr>WPS-Bullets</vt:lpstr>
      <vt:lpstr>WPS</vt:lpstr>
      <vt:lpstr>PowerPoint 演示文稿</vt:lpstr>
      <vt:lpstr> 提纲</vt:lpstr>
      <vt:lpstr>PowerPoint 演示文稿</vt:lpstr>
      <vt:lpstr>12.1 项目背景</vt:lpstr>
      <vt:lpstr>PowerPoint 演示文稿</vt:lpstr>
      <vt:lpstr>12.2.1 数字中心平台蓝图</vt:lpstr>
      <vt:lpstr>12.2.2 数据汇聚融合</vt:lpstr>
      <vt:lpstr>12.2.3 统一数据标准</vt:lpstr>
      <vt:lpstr>12.2.4 智能化数字应用</vt:lpstr>
      <vt:lpstr>PowerPoint 演示文稿</vt:lpstr>
      <vt:lpstr>12.3 建设效果</vt:lpstr>
      <vt:lpstr>12.3 建设效果</vt:lpstr>
      <vt:lpstr>12.3 建设效果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林子雨</cp:lastModifiedBy>
  <cp:revision>259</cp:revision>
  <dcterms:created xsi:type="dcterms:W3CDTF">2019-06-19T02:08:00Z</dcterms:created>
  <dcterms:modified xsi:type="dcterms:W3CDTF">2024-08-16T07:40:07Z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096679F4451E4D048F3560466CEE97BF_11</vt:lpwstr>
  </property>
</Properties>
</file>