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3"/>
    <p:sldMasterId id="2147483661" r:id="rId4"/>
  </p:sldMasterIdLst>
  <p:notesMasterIdLst>
    <p:notesMasterId r:id="rId6"/>
  </p:notesMasterIdLst>
  <p:handoutMasterIdLst>
    <p:handoutMasterId r:id="rId22"/>
  </p:handoutMasterIdLst>
  <p:sldIdLst>
    <p:sldId id="435" r:id="rId5"/>
    <p:sldId id="448" r:id="rId7"/>
    <p:sldId id="449" r:id="rId8"/>
    <p:sldId id="450" r:id="rId9"/>
    <p:sldId id="405" r:id="rId10"/>
    <p:sldId id="404" r:id="rId11"/>
    <p:sldId id="423" r:id="rId12"/>
    <p:sldId id="424" r:id="rId13"/>
    <p:sldId id="426" r:id="rId14"/>
    <p:sldId id="427" r:id="rId15"/>
    <p:sldId id="430" r:id="rId16"/>
    <p:sldId id="428" r:id="rId17"/>
    <p:sldId id="407" r:id="rId18"/>
    <p:sldId id="421" r:id="rId19"/>
    <p:sldId id="422" r:id="rId20"/>
    <p:sldId id="436" r:id="rId21"/>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7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敏" initials="刘敏" lastIdx="1" clrIdx="0"/>
  <p:cmAuthor id="2" name="lee kiki" initials="lk" lastIdx="3" clrIdx="1"/>
  <p:cmAuthor id="0" name="Oliver Huang" initials="" lastIdx="5" clrIdx="0"/>
  <p:cmAuthor id="7" name="冯 杰" initials="冯" lastIdx="7" clrIdx="6"/>
  <p:cmAuthor id="3" name="quhep" initials="q" lastIdx="33" clrIdx="2"/>
  <p:cmAuthor id="4" name="CEPRI-0592" initials="C" lastIdx="1" clrIdx="3"/>
  <p:cmAuthor id="5" name="24096" initials="2" lastIdx="1" clrIdx="4"/>
  <p:cmAuthor id="6" name="作者"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41A7C3"/>
    <a:srgbClr val="F2644C"/>
    <a:srgbClr val="0FCED3"/>
    <a:srgbClr val="D60093"/>
    <a:srgbClr val="FF0505"/>
    <a:srgbClr val="EA0000"/>
    <a:srgbClr val="444444"/>
    <a:srgbClr val="CC33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6" autoAdjust="0"/>
    <p:restoredTop sz="92677" autoAdjust="0"/>
  </p:normalViewPr>
  <p:slideViewPr>
    <p:cSldViewPr showGuides="1">
      <p:cViewPr varScale="1">
        <p:scale>
          <a:sx n="129" d="100"/>
          <a:sy n="129" d="100"/>
        </p:scale>
        <p:origin x="158" y="96"/>
      </p:cViewPr>
      <p:guideLst>
        <p:guide orient="horz" pos="1620"/>
        <p:guide pos="2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15436"/>
    </p:cViewPr>
  </p:sorterViewPr>
  <p:notesViewPr>
    <p:cSldViewPr>
      <p:cViewPr varScale="1">
        <p:scale>
          <a:sx n="54" d="100"/>
          <a:sy n="54" d="100"/>
        </p:scale>
        <p:origin x="1620" y="56"/>
      </p:cViewPr>
      <p:guideLst>
        <p:guide orient="horz" pos="2880"/>
        <p:guide pos="20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147.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ABB2A-1528-4AAF-9A21-F4370666C7B2}"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8927C-AB49-450F-8967-4AD52E2DC3D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90015-6979-4CAF-87BC-D33F74A1F261}"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CA0D8-6577-48B2-BA77-88519BAFBFD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31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46C7F76-5FFC-4EFD-8C3B-842628588D7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noProof="0" dirty="0">
                <a:solidFill>
                  <a:schemeClr val="bg1"/>
                </a:solidFill>
                <a:latin typeface="Times New Roman" panose="02020603050405020304" pitchFamily="18" charset="0"/>
                <a:sym typeface="+mn-ea"/>
              </a:rPr>
              <a:t>数据治理概论课程</a:t>
            </a:r>
            <a:r>
              <a:rPr lang="zh-CN" altLang="en-US" b="1" spc="300" noProof="0" dirty="0">
                <a:solidFill>
                  <a:schemeClr val="bg1"/>
                </a:solidFill>
                <a:latin typeface="微软雅黑" panose="020B0503020204020204" charset="-122"/>
                <a:ea typeface="微软雅黑" panose="020B0503020204020204" charset="-122"/>
                <a:sym typeface="+mn-ea"/>
              </a:rPr>
              <a:t>第</a:t>
            </a:r>
            <a:r>
              <a:rPr lang="en-US" altLang="zh-CN" b="1" spc="300" noProof="0" dirty="0">
                <a:solidFill>
                  <a:schemeClr val="bg1"/>
                </a:solidFill>
                <a:latin typeface="微软雅黑" panose="020B0503020204020204" charset="-122"/>
                <a:ea typeface="微软雅黑" panose="020B0503020204020204" charset="-122"/>
                <a:sym typeface="+mn-ea"/>
              </a:rPr>
              <a:t>1</a:t>
            </a:r>
            <a:r>
              <a:rPr lang="zh-CN" altLang="en-US" b="1" spc="300" noProof="0" dirty="0">
                <a:solidFill>
                  <a:schemeClr val="bg1"/>
                </a:solidFill>
                <a:latin typeface="微软雅黑" panose="020B0503020204020204" charset="-122"/>
                <a:ea typeface="微软雅黑" panose="020B0503020204020204" charset="-122"/>
                <a:sym typeface="+mn-ea"/>
              </a:rPr>
              <a:t>章： 数据治理概述</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7032AD6-41D4-4BC0-8A35-0C65536D3D0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tags" Target="../tags/tag53.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4" name="矩形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1" name="图片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圆角 19"/>
          <p:cNvSpPr/>
          <p:nvPr userDrawn="1"/>
        </p:nvSpPr>
        <p:spPr>
          <a:xfrm>
            <a:off x="-243408" y="522672"/>
            <a:ext cx="162018" cy="343214"/>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21" name="矩形: 圆角 20"/>
          <p:cNvSpPr/>
          <p:nvPr userDrawn="1"/>
        </p:nvSpPr>
        <p:spPr>
          <a:xfrm>
            <a:off x="-243408" y="935542"/>
            <a:ext cx="162018" cy="343214"/>
          </a:xfrm>
          <a:prstGeom prst="roundRect">
            <a:avLst>
              <a:gd name="adj" fmla="val 0"/>
            </a:avLst>
          </a:prstGeom>
          <a:solidFill>
            <a:srgbClr val="5D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22" name="矩形: 圆角 21"/>
          <p:cNvSpPr/>
          <p:nvPr userDrawn="1"/>
        </p:nvSpPr>
        <p:spPr>
          <a:xfrm>
            <a:off x="-243408" y="1369574"/>
            <a:ext cx="162018" cy="343214"/>
          </a:xfrm>
          <a:prstGeom prst="roundRect">
            <a:avLst>
              <a:gd name="adj" fmla="val 0"/>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23" name="矩形: 圆角 22"/>
          <p:cNvSpPr/>
          <p:nvPr userDrawn="1"/>
        </p:nvSpPr>
        <p:spPr>
          <a:xfrm>
            <a:off x="-243408" y="1828236"/>
            <a:ext cx="162018" cy="343214"/>
          </a:xfrm>
          <a:prstGeom prst="roundRect">
            <a:avLst>
              <a:gd name="adj" fmla="val 0"/>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pic>
        <p:nvPicPr>
          <p:cNvPr id="27" name="图片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304" y="360540"/>
            <a:ext cx="4543425" cy="4365569"/>
          </a:xfrm>
          <a:prstGeom prst="ellipse">
            <a:avLst/>
          </a:prstGeom>
        </p:spPr>
      </p:pic>
      <p:sp>
        <p:nvSpPr>
          <p:cNvPr id="30" name="标题 1"/>
          <p:cNvSpPr>
            <a:spLocks noGrp="1"/>
          </p:cNvSpPr>
          <p:nvPr>
            <p:ph type="title"/>
          </p:nvPr>
        </p:nvSpPr>
        <p:spPr>
          <a:xfrm>
            <a:off x="1354226" y="2479769"/>
            <a:ext cx="6435547" cy="623248"/>
          </a:xfrm>
        </p:spPr>
        <p:txBody>
          <a:bodyPr>
            <a:normAutofit/>
          </a:bodyPr>
          <a:lstStyle>
            <a:lvl1pPr algn="ctr">
              <a:defRPr sz="3000">
                <a:solidFill>
                  <a:schemeClr val="accent1">
                    <a:lumMod val="7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9" name="图片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圆角 40"/>
          <p:cNvSpPr/>
          <p:nvPr userDrawn="1"/>
        </p:nvSpPr>
        <p:spPr>
          <a:xfrm>
            <a:off x="-243408" y="522672"/>
            <a:ext cx="162018" cy="343214"/>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42" name="矩形: 圆角 41"/>
          <p:cNvSpPr/>
          <p:nvPr userDrawn="1"/>
        </p:nvSpPr>
        <p:spPr>
          <a:xfrm>
            <a:off x="-243408" y="935542"/>
            <a:ext cx="162018" cy="343214"/>
          </a:xfrm>
          <a:prstGeom prst="roundRect">
            <a:avLst>
              <a:gd name="adj" fmla="val 0"/>
            </a:avLst>
          </a:prstGeom>
          <a:solidFill>
            <a:srgbClr val="5D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43" name="矩形: 圆角 42"/>
          <p:cNvSpPr/>
          <p:nvPr userDrawn="1"/>
        </p:nvSpPr>
        <p:spPr>
          <a:xfrm>
            <a:off x="-243408" y="1369574"/>
            <a:ext cx="162018" cy="343214"/>
          </a:xfrm>
          <a:prstGeom prst="roundRect">
            <a:avLst>
              <a:gd name="adj" fmla="val 0"/>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44" name="矩形: 圆角 43"/>
          <p:cNvSpPr/>
          <p:nvPr userDrawn="1"/>
        </p:nvSpPr>
        <p:spPr>
          <a:xfrm>
            <a:off x="-243408" y="1828236"/>
            <a:ext cx="162018" cy="343214"/>
          </a:xfrm>
          <a:prstGeom prst="roundRect">
            <a:avLst>
              <a:gd name="adj" fmla="val 0"/>
            </a:avLst>
          </a:prstGeom>
          <a:solidFill>
            <a:srgbClr val="B7D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8" name="文本框 7"/>
          <p:cNvSpPr txBox="1"/>
          <p:nvPr userDrawn="1"/>
        </p:nvSpPr>
        <p:spPr>
          <a:xfrm>
            <a:off x="-1473201" y="2286898"/>
            <a:ext cx="1473201" cy="1383665"/>
          </a:xfrm>
          <a:prstGeom prst="rect">
            <a:avLst/>
          </a:prstGeom>
          <a:noFill/>
        </p:spPr>
        <p:txBody>
          <a:bodyPr wrap="square" rtlCol="0">
            <a:spAutoFit/>
          </a:bodyPr>
          <a:lstStyle/>
          <a:p>
            <a:pPr algn="l"/>
            <a:r>
              <a:rPr lang="zh-CN" altLang="en-US" sz="1050" dirty="0">
                <a:latin typeface="微软雅黑" panose="020B0503020204020204" charset="-122"/>
                <a:ea typeface="微软雅黑" panose="020B0503020204020204" charset="-122"/>
              </a:rPr>
              <a:t>字体：微软雅黑（粗），</a:t>
            </a:r>
            <a:br>
              <a:rPr lang="en-US" altLang="zh-CN" sz="1050" dirty="0">
                <a:latin typeface="微软雅黑" panose="020B0503020204020204" charset="-122"/>
                <a:ea typeface="微软雅黑" panose="020B0503020204020204" charset="-122"/>
              </a:rPr>
            </a:br>
            <a:r>
              <a:rPr lang="zh-CN" altLang="en-US" sz="1050" dirty="0">
                <a:latin typeface="微软雅黑" panose="020B0503020204020204" charset="-122"/>
                <a:ea typeface="微软雅黑" panose="020B0503020204020204" charset="-122"/>
              </a:rPr>
              <a:t>字号：</a:t>
            </a:r>
            <a:r>
              <a:rPr lang="en-US" altLang="zh-CN" sz="1050" dirty="0">
                <a:latin typeface="微软雅黑" panose="020B0503020204020204" charset="-122"/>
                <a:ea typeface="微软雅黑" panose="020B0503020204020204" charset="-122"/>
              </a:rPr>
              <a:t>18</a:t>
            </a:r>
            <a:r>
              <a:rPr lang="zh-CN" altLang="en-US" sz="1050" dirty="0">
                <a:latin typeface="微软雅黑" panose="020B0503020204020204" charset="-122"/>
                <a:ea typeface="微软雅黑" panose="020B0503020204020204" charset="-122"/>
              </a:rPr>
              <a:t>号为主，</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24</a:t>
            </a:r>
            <a:r>
              <a:rPr lang="zh-CN" altLang="en-US" sz="1050" dirty="0">
                <a:latin typeface="微软雅黑" panose="020B0503020204020204" charset="-122"/>
                <a:ea typeface="微软雅黑" panose="020B0503020204020204" charset="-122"/>
              </a:rPr>
              <a:t>号、</a:t>
            </a:r>
            <a:r>
              <a:rPr lang="en-US" altLang="zh-CN" sz="1050" dirty="0">
                <a:latin typeface="微软雅黑" panose="020B0503020204020204" charset="-122"/>
                <a:ea typeface="微软雅黑" panose="020B0503020204020204" charset="-122"/>
              </a:rPr>
              <a:t>14</a:t>
            </a:r>
            <a:r>
              <a:rPr lang="zh-CN" altLang="en-US" sz="1050" dirty="0">
                <a:latin typeface="微软雅黑" panose="020B0503020204020204" charset="-122"/>
                <a:ea typeface="微软雅黑" panose="020B0503020204020204" charset="-122"/>
              </a:rPr>
              <a:t>号为辅。</a:t>
            </a:r>
            <a:endParaRPr lang="en-US" altLang="zh-CN" sz="1050" dirty="0">
              <a:latin typeface="微软雅黑" panose="020B0503020204020204" charset="-122"/>
              <a:ea typeface="微软雅黑" panose="020B0503020204020204" charset="-122"/>
            </a:endParaRPr>
          </a:p>
          <a:p>
            <a:pPr algn="l"/>
            <a:r>
              <a:rPr lang="zh-CN" altLang="en-US" sz="1050" dirty="0">
                <a:latin typeface="微软雅黑" panose="020B0503020204020204" charset="-122"/>
                <a:ea typeface="微软雅黑" panose="020B0503020204020204" charset="-122"/>
              </a:rPr>
              <a:t>字体颜色：黑色</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                 </a:t>
            </a:r>
            <a:r>
              <a:rPr lang="zh-CN" altLang="en-US" sz="1050" dirty="0">
                <a:solidFill>
                  <a:srgbClr val="0070C0"/>
                </a:solidFill>
                <a:latin typeface="微软雅黑" panose="020B0503020204020204" charset="-122"/>
                <a:ea typeface="微软雅黑" panose="020B0503020204020204" charset="-122"/>
              </a:rPr>
              <a:t>蓝色</a:t>
            </a:r>
            <a:endParaRPr lang="en-US" altLang="zh-CN" sz="1050" dirty="0">
              <a:solidFill>
                <a:srgbClr val="0070C0"/>
              </a:solidFill>
              <a:latin typeface="微软雅黑" panose="020B0503020204020204" charset="-122"/>
              <a:ea typeface="微软雅黑" panose="020B0503020204020204" charset="-122"/>
            </a:endParaRPr>
          </a:p>
          <a:p>
            <a:pPr algn="l"/>
            <a:r>
              <a:rPr lang="en-US" altLang="zh-CN" sz="1050" dirty="0">
                <a:solidFill>
                  <a:schemeClr val="bg1"/>
                </a:solidFill>
                <a:latin typeface="微软雅黑" panose="020B0503020204020204" charset="-122"/>
                <a:ea typeface="微软雅黑" panose="020B0503020204020204" charset="-122"/>
              </a:rPr>
              <a:t>                 </a:t>
            </a:r>
            <a:r>
              <a:rPr lang="zh-CN" altLang="en-US" sz="1050" dirty="0">
                <a:solidFill>
                  <a:schemeClr val="bg1"/>
                </a:solidFill>
                <a:latin typeface="微软雅黑" panose="020B0503020204020204" charset="-122"/>
                <a:ea typeface="微软雅黑" panose="020B0503020204020204" charset="-122"/>
              </a:rPr>
              <a:t>白色</a:t>
            </a:r>
            <a:endParaRPr lang="en-US" altLang="zh-CN" sz="1050" dirty="0">
              <a:solidFill>
                <a:schemeClr val="bg1"/>
              </a:solidFill>
              <a:latin typeface="微软雅黑" panose="020B0503020204020204" charset="-122"/>
              <a:ea typeface="微软雅黑" panose="020B0503020204020204" charset="-122"/>
            </a:endParaRPr>
          </a:p>
          <a:p>
            <a:pPr algn="l"/>
            <a:r>
              <a:rPr lang="zh-CN" altLang="en-US" sz="1050" dirty="0">
                <a:solidFill>
                  <a:srgbClr val="C00000"/>
                </a:solidFill>
                <a:latin typeface="微软雅黑" panose="020B0503020204020204" charset="-122"/>
                <a:ea typeface="微软雅黑" panose="020B0503020204020204" charset="-122"/>
              </a:rPr>
              <a:t>不出现红色字体。</a:t>
            </a:r>
            <a:endParaRPr lang="zh-CN" altLang="en-US" sz="1050" dirty="0">
              <a:solidFill>
                <a:srgbClr val="C00000"/>
              </a:solidFill>
              <a:latin typeface="微软雅黑" panose="020B0503020204020204" charset="-122"/>
              <a:ea typeface="微软雅黑" panose="020B050302020402020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任意多边形: 形状 1"/>
          <p:cNvSpPr/>
          <p:nvPr userDrawn="1"/>
        </p:nvSpPr>
        <p:spPr>
          <a:xfrm>
            <a:off x="-115490" y="217885"/>
            <a:ext cx="569119" cy="357188"/>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任意多边形: 形状 2"/>
          <p:cNvSpPr/>
          <p:nvPr userDrawn="1"/>
        </p:nvSpPr>
        <p:spPr>
          <a:xfrm>
            <a:off x="-171450" y="217885"/>
            <a:ext cx="570310" cy="357188"/>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0" name="椭圆 89"/>
          <p:cNvSpPr/>
          <p:nvPr userDrawn="1">
            <p:custDataLst>
              <p:tags r:id="rId7"/>
            </p:custDataLst>
          </p:nvPr>
        </p:nvSpPr>
        <p:spPr>
          <a:xfrm>
            <a:off x="-424062" y="668"/>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椭圆 93"/>
          <p:cNvSpPr/>
          <p:nvPr userDrawn="1">
            <p:custDataLst>
              <p:tags r:id="rId8"/>
            </p:custDataLst>
          </p:nvPr>
        </p:nvSpPr>
        <p:spPr>
          <a:xfrm>
            <a:off x="-424062" y="434657"/>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8" name="椭圆 97"/>
          <p:cNvSpPr/>
          <p:nvPr userDrawn="1">
            <p:custDataLst>
              <p:tags r:id="rId9"/>
            </p:custDataLst>
          </p:nvPr>
        </p:nvSpPr>
        <p:spPr>
          <a:xfrm>
            <a:off x="-424062" y="868997"/>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2" name="椭圆 101"/>
          <p:cNvSpPr/>
          <p:nvPr userDrawn="1">
            <p:custDataLst>
              <p:tags r:id="rId10"/>
            </p:custDataLst>
          </p:nvPr>
        </p:nvSpPr>
        <p:spPr>
          <a:xfrm>
            <a:off x="-424062" y="1303337"/>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6" name="椭圆 105"/>
          <p:cNvSpPr/>
          <p:nvPr userDrawn="1">
            <p:custDataLst>
              <p:tags r:id="rId11"/>
            </p:custDataLst>
          </p:nvPr>
        </p:nvSpPr>
        <p:spPr>
          <a:xfrm>
            <a:off x="-399297" y="1737200"/>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0" name="椭圆 89"/>
          <p:cNvSpPr/>
          <p:nvPr userDrawn="1">
            <p:custDataLst>
              <p:tags r:id="rId7"/>
            </p:custDataLst>
          </p:nvPr>
        </p:nvSpPr>
        <p:spPr>
          <a:xfrm>
            <a:off x="-424062" y="668"/>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椭圆 93"/>
          <p:cNvSpPr/>
          <p:nvPr userDrawn="1">
            <p:custDataLst>
              <p:tags r:id="rId8"/>
            </p:custDataLst>
          </p:nvPr>
        </p:nvSpPr>
        <p:spPr>
          <a:xfrm>
            <a:off x="-424062" y="434657"/>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8" name="椭圆 97"/>
          <p:cNvSpPr/>
          <p:nvPr userDrawn="1">
            <p:custDataLst>
              <p:tags r:id="rId9"/>
            </p:custDataLst>
          </p:nvPr>
        </p:nvSpPr>
        <p:spPr>
          <a:xfrm>
            <a:off x="-424062" y="868997"/>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2" name="椭圆 101"/>
          <p:cNvSpPr/>
          <p:nvPr userDrawn="1">
            <p:custDataLst>
              <p:tags r:id="rId10"/>
            </p:custDataLst>
          </p:nvPr>
        </p:nvSpPr>
        <p:spPr>
          <a:xfrm>
            <a:off x="-424062" y="1303337"/>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6" name="椭圆 105"/>
          <p:cNvSpPr/>
          <p:nvPr userDrawn="1">
            <p:custDataLst>
              <p:tags r:id="rId11"/>
            </p:custDataLst>
          </p:nvPr>
        </p:nvSpPr>
        <p:spPr>
          <a:xfrm>
            <a:off x="-399297" y="1737200"/>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90" name="椭圆 89"/>
          <p:cNvSpPr/>
          <p:nvPr userDrawn="1">
            <p:custDataLst>
              <p:tags r:id="rId8"/>
            </p:custDataLst>
          </p:nvPr>
        </p:nvSpPr>
        <p:spPr>
          <a:xfrm>
            <a:off x="-424062" y="668"/>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椭圆 93"/>
          <p:cNvSpPr/>
          <p:nvPr userDrawn="1">
            <p:custDataLst>
              <p:tags r:id="rId9"/>
            </p:custDataLst>
          </p:nvPr>
        </p:nvSpPr>
        <p:spPr>
          <a:xfrm>
            <a:off x="-424062" y="434657"/>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8" name="椭圆 97"/>
          <p:cNvSpPr/>
          <p:nvPr userDrawn="1">
            <p:custDataLst>
              <p:tags r:id="rId10"/>
            </p:custDataLst>
          </p:nvPr>
        </p:nvSpPr>
        <p:spPr>
          <a:xfrm>
            <a:off x="-424062" y="868997"/>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2" name="椭圆 101"/>
          <p:cNvSpPr/>
          <p:nvPr userDrawn="1">
            <p:custDataLst>
              <p:tags r:id="rId11"/>
            </p:custDataLst>
          </p:nvPr>
        </p:nvSpPr>
        <p:spPr>
          <a:xfrm>
            <a:off x="-424062" y="1303337"/>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6" name="椭圆 105"/>
          <p:cNvSpPr/>
          <p:nvPr userDrawn="1">
            <p:custDataLst>
              <p:tags r:id="rId12"/>
            </p:custDataLst>
          </p:nvPr>
        </p:nvSpPr>
        <p:spPr>
          <a:xfrm>
            <a:off x="-399297" y="1737200"/>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90" name="椭圆 89"/>
          <p:cNvSpPr/>
          <p:nvPr userDrawn="1">
            <p:custDataLst>
              <p:tags r:id="rId6"/>
            </p:custDataLst>
          </p:nvPr>
        </p:nvSpPr>
        <p:spPr>
          <a:xfrm>
            <a:off x="-424062" y="668"/>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椭圆 93"/>
          <p:cNvSpPr/>
          <p:nvPr userDrawn="1">
            <p:custDataLst>
              <p:tags r:id="rId7"/>
            </p:custDataLst>
          </p:nvPr>
        </p:nvSpPr>
        <p:spPr>
          <a:xfrm>
            <a:off x="-424062" y="434657"/>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8" name="椭圆 97"/>
          <p:cNvSpPr/>
          <p:nvPr userDrawn="1">
            <p:custDataLst>
              <p:tags r:id="rId8"/>
            </p:custDataLst>
          </p:nvPr>
        </p:nvSpPr>
        <p:spPr>
          <a:xfrm>
            <a:off x="-424062" y="868997"/>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2" name="椭圆 101"/>
          <p:cNvSpPr/>
          <p:nvPr userDrawn="1">
            <p:custDataLst>
              <p:tags r:id="rId9"/>
            </p:custDataLst>
          </p:nvPr>
        </p:nvSpPr>
        <p:spPr>
          <a:xfrm>
            <a:off x="-424062" y="1303337"/>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6" name="椭圆 105"/>
          <p:cNvSpPr/>
          <p:nvPr userDrawn="1">
            <p:custDataLst>
              <p:tags r:id="rId10"/>
            </p:custDataLst>
          </p:nvPr>
        </p:nvSpPr>
        <p:spPr>
          <a:xfrm>
            <a:off x="-399297" y="1737200"/>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
        <p:nvSpPr>
          <p:cNvPr id="90" name="椭圆 89"/>
          <p:cNvSpPr/>
          <p:nvPr userDrawn="1">
            <p:custDataLst>
              <p:tags r:id="rId8"/>
            </p:custDataLst>
          </p:nvPr>
        </p:nvSpPr>
        <p:spPr>
          <a:xfrm>
            <a:off x="-424062" y="668"/>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4" name="椭圆 93"/>
          <p:cNvSpPr/>
          <p:nvPr userDrawn="1">
            <p:custDataLst>
              <p:tags r:id="rId9"/>
            </p:custDataLst>
          </p:nvPr>
        </p:nvSpPr>
        <p:spPr>
          <a:xfrm>
            <a:off x="-424062" y="434657"/>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8" name="椭圆 97"/>
          <p:cNvSpPr/>
          <p:nvPr userDrawn="1">
            <p:custDataLst>
              <p:tags r:id="rId10"/>
            </p:custDataLst>
          </p:nvPr>
        </p:nvSpPr>
        <p:spPr>
          <a:xfrm>
            <a:off x="-424062" y="868997"/>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2" name="椭圆 101"/>
          <p:cNvSpPr/>
          <p:nvPr userDrawn="1">
            <p:custDataLst>
              <p:tags r:id="rId11"/>
            </p:custDataLst>
          </p:nvPr>
        </p:nvSpPr>
        <p:spPr>
          <a:xfrm>
            <a:off x="-424062" y="1303337"/>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6" name="椭圆 105"/>
          <p:cNvSpPr/>
          <p:nvPr userDrawn="1">
            <p:custDataLst>
              <p:tags r:id="rId12"/>
            </p:custDataLst>
          </p:nvPr>
        </p:nvSpPr>
        <p:spPr>
          <a:xfrm>
            <a:off x="-399297" y="1737200"/>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 name="Footer Placeholder 3"/>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516715" y="53816"/>
            <a:ext cx="8634429" cy="685800"/>
          </a:xfrm>
          <a:prstGeom prst="rect">
            <a:avLst/>
          </a:prstGeom>
          <a:noFill/>
          <a:ln w="9525">
            <a:noFill/>
            <a:miter lim="800000"/>
          </a:ln>
        </p:spPr>
        <p:txBody>
          <a:bodyPr/>
          <a:lstStyle/>
          <a:p>
            <a:pPr lvl="0"/>
            <a:r>
              <a:rPr lang="zh-CN" noProof="1"/>
              <a:t>单击此处编辑母版标题样式</a:t>
            </a:r>
            <a:endParaRPr lang="zh-CN" noProof="1"/>
          </a:p>
        </p:txBody>
      </p:sp>
      <p:sp>
        <p:nvSpPr>
          <p:cNvPr id="14" name="椭圆 13"/>
          <p:cNvSpPr/>
          <p:nvPr userDrawn="1">
            <p:custDataLst>
              <p:tags r:id="rId2"/>
            </p:custDataLst>
          </p:nvPr>
        </p:nvSpPr>
        <p:spPr>
          <a:xfrm>
            <a:off x="9243337" y="-13620"/>
            <a:ext cx="399223" cy="399223"/>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 name="椭圆 14"/>
          <p:cNvSpPr/>
          <p:nvPr userDrawn="1">
            <p:custDataLst>
              <p:tags r:id="rId3"/>
            </p:custDataLst>
          </p:nvPr>
        </p:nvSpPr>
        <p:spPr>
          <a:xfrm>
            <a:off x="9243337" y="420369"/>
            <a:ext cx="399223" cy="399098"/>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6" name="椭圆 15"/>
          <p:cNvSpPr/>
          <p:nvPr userDrawn="1">
            <p:custDataLst>
              <p:tags r:id="rId4"/>
            </p:custDataLst>
          </p:nvPr>
        </p:nvSpPr>
        <p:spPr>
          <a:xfrm>
            <a:off x="9243337" y="854709"/>
            <a:ext cx="399223" cy="399098"/>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7" name="椭圆 16"/>
          <p:cNvSpPr/>
          <p:nvPr userDrawn="1">
            <p:custDataLst>
              <p:tags r:id="rId5"/>
            </p:custDataLst>
          </p:nvPr>
        </p:nvSpPr>
        <p:spPr>
          <a:xfrm>
            <a:off x="9243337" y="1289049"/>
            <a:ext cx="399223" cy="39862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8" name="椭圆 17"/>
          <p:cNvSpPr/>
          <p:nvPr userDrawn="1">
            <p:custDataLst>
              <p:tags r:id="rId6"/>
            </p:custDataLst>
          </p:nvPr>
        </p:nvSpPr>
        <p:spPr>
          <a:xfrm>
            <a:off x="9243337" y="1722913"/>
            <a:ext cx="399223" cy="399098"/>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sz="135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任意多边形: 形状 1"/>
          <p:cNvSpPr/>
          <p:nvPr userDrawn="1"/>
        </p:nvSpPr>
        <p:spPr>
          <a:xfrm>
            <a:off x="-115490" y="217885"/>
            <a:ext cx="569119" cy="357188"/>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任意多边形: 形状 2"/>
          <p:cNvSpPr/>
          <p:nvPr userDrawn="1"/>
        </p:nvSpPr>
        <p:spPr>
          <a:xfrm>
            <a:off x="-171450" y="217885"/>
            <a:ext cx="570310" cy="357188"/>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20253" y="-476250"/>
            <a:ext cx="9990534" cy="5619750"/>
          </a:xfrm>
          <a:prstGeom prst="rect">
            <a:avLst/>
          </a:prstGeom>
          <a:noFill/>
          <a:ln w="9525">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章小结">
    <p:spTree>
      <p:nvGrpSpPr>
        <p:cNvPr id="1" name=""/>
        <p:cNvGrpSpPr/>
        <p:nvPr/>
      </p:nvGrpSpPr>
      <p:grpSpPr>
        <a:xfrm>
          <a:off x="0" y="0"/>
          <a:ext cx="0" cy="0"/>
          <a:chOff x="0" y="0"/>
          <a:chExt cx="0" cy="0"/>
        </a:xfrm>
      </p:grpSpPr>
      <p:sp>
        <p:nvSpPr>
          <p:cNvPr id="3" name="文本框 2"/>
          <p:cNvSpPr txBox="1"/>
          <p:nvPr userDrawn="1"/>
        </p:nvSpPr>
        <p:spPr>
          <a:xfrm>
            <a:off x="-1675495" y="1319195"/>
            <a:ext cx="1941203" cy="1060450"/>
          </a:xfrm>
          <a:prstGeom prst="rect">
            <a:avLst/>
          </a:prstGeom>
          <a:noFill/>
        </p:spPr>
        <p:txBody>
          <a:bodyPr wrap="square" rtlCol="0">
            <a:spAutoFit/>
          </a:bodyPr>
          <a:lstStyle/>
          <a:p>
            <a:pPr algn="l">
              <a:lnSpc>
                <a:spcPct val="150000"/>
              </a:lnSpc>
            </a:pPr>
            <a:r>
              <a:rPr lang="en-US" altLang="zh-CN" sz="1050" b="1" i="1" dirty="0">
                <a:latin typeface="微软雅黑" panose="020B0503020204020204" charset="-122"/>
                <a:ea typeface="微软雅黑" panose="020B0503020204020204" charset="-122"/>
              </a:rPr>
              <a:t>【</a:t>
            </a:r>
            <a:r>
              <a:rPr lang="zh-CN" altLang="en-US" sz="1050" b="1" i="1" dirty="0">
                <a:latin typeface="微软雅黑" panose="020B0503020204020204" charset="-122"/>
                <a:ea typeface="微软雅黑" panose="020B0503020204020204" charset="-122"/>
              </a:rPr>
              <a:t>小结页</a:t>
            </a:r>
            <a:r>
              <a:rPr lang="en-US" altLang="zh-CN" sz="1050" b="1" i="1" dirty="0">
                <a:latin typeface="微软雅黑" panose="020B0503020204020204" charset="-122"/>
                <a:ea typeface="微软雅黑" panose="020B0503020204020204" charset="-122"/>
              </a:rPr>
              <a:t>】</a:t>
            </a:r>
            <a:endParaRPr lang="en-US" altLang="zh-CN" sz="1050" b="1" i="1" dirty="0">
              <a:latin typeface="微软雅黑" panose="020B0503020204020204" charset="-122"/>
              <a:ea typeface="微软雅黑" panose="020B0503020204020204" charset="-122"/>
            </a:endParaRPr>
          </a:p>
          <a:p>
            <a:pPr algn="l">
              <a:lnSpc>
                <a:spcPct val="150000"/>
              </a:lnSpc>
            </a:pPr>
            <a:r>
              <a:rPr lang="zh-CN" altLang="en-US" sz="1050" b="1" dirty="0">
                <a:latin typeface="微软雅黑" panose="020B0503020204020204" charset="-122"/>
                <a:ea typeface="微软雅黑" panose="020B0503020204020204" charset="-122"/>
              </a:rPr>
              <a:t>字体</a:t>
            </a:r>
            <a:r>
              <a:rPr lang="zh-CN" altLang="en-US" sz="1050" dirty="0">
                <a:latin typeface="微软雅黑" panose="020B0503020204020204" charset="-122"/>
                <a:ea typeface="微软雅黑" panose="020B0503020204020204" charset="-122"/>
              </a:rPr>
              <a:t>：微软雅黑（粗），</a:t>
            </a:r>
            <a:br>
              <a:rPr lang="en-US" altLang="zh-CN" sz="1050" dirty="0">
                <a:latin typeface="微软雅黑" panose="020B0503020204020204" charset="-122"/>
                <a:ea typeface="微软雅黑" panose="020B0503020204020204" charset="-122"/>
              </a:rPr>
            </a:br>
            <a:r>
              <a:rPr lang="zh-CN" altLang="en-US" sz="1050" b="1" dirty="0">
                <a:latin typeface="微软雅黑" panose="020B0503020204020204" charset="-122"/>
                <a:ea typeface="微软雅黑" panose="020B0503020204020204" charset="-122"/>
              </a:rPr>
              <a:t>字号</a:t>
            </a:r>
            <a:r>
              <a:rPr lang="zh-CN" altLang="en-US" sz="1050" dirty="0">
                <a:latin typeface="微软雅黑" panose="020B0503020204020204" charset="-122"/>
                <a:ea typeface="微软雅黑" panose="020B0503020204020204" charset="-122"/>
              </a:rPr>
              <a:t>：</a:t>
            </a:r>
            <a:r>
              <a:rPr lang="en-US" altLang="zh-CN" sz="1050" dirty="0">
                <a:latin typeface="微软雅黑" panose="020B0503020204020204" charset="-122"/>
                <a:ea typeface="微软雅黑" panose="020B0503020204020204" charset="-122"/>
              </a:rPr>
              <a:t>20</a:t>
            </a:r>
            <a:r>
              <a:rPr lang="zh-CN" altLang="en-US" sz="1050" dirty="0">
                <a:latin typeface="微软雅黑" panose="020B0503020204020204" charset="-122"/>
                <a:ea typeface="微软雅黑" panose="020B0503020204020204" charset="-122"/>
              </a:rPr>
              <a:t>号或</a:t>
            </a:r>
            <a:r>
              <a:rPr lang="en-US" altLang="zh-CN" sz="1050" dirty="0">
                <a:latin typeface="微软雅黑" panose="020B0503020204020204" charset="-122"/>
                <a:ea typeface="微软雅黑" panose="020B0503020204020204" charset="-122"/>
              </a:rPr>
              <a:t>24 </a:t>
            </a:r>
            <a:r>
              <a:rPr lang="zh-CN" altLang="en-US" sz="1050" dirty="0">
                <a:latin typeface="微软雅黑" panose="020B0503020204020204" charset="-122"/>
                <a:ea typeface="微软雅黑" panose="020B0503020204020204" charset="-122"/>
              </a:rPr>
              <a:t>号。</a:t>
            </a:r>
            <a:endParaRPr lang="en-US" altLang="zh-CN" sz="1050" dirty="0">
              <a:latin typeface="微软雅黑" panose="020B0503020204020204" charset="-122"/>
              <a:ea typeface="微软雅黑" panose="020B0503020204020204" charset="-122"/>
            </a:endParaRPr>
          </a:p>
          <a:p>
            <a:pPr algn="l">
              <a:lnSpc>
                <a:spcPct val="150000"/>
              </a:lnSpc>
            </a:pPr>
            <a:r>
              <a:rPr lang="zh-CN" altLang="en-US" sz="1050" b="1" dirty="0">
                <a:latin typeface="微软雅黑" panose="020B0503020204020204" charset="-122"/>
                <a:ea typeface="微软雅黑" panose="020B0503020204020204" charset="-122"/>
              </a:rPr>
              <a:t>字体颜色</a:t>
            </a:r>
            <a:r>
              <a:rPr lang="zh-CN" altLang="en-US" sz="1050" dirty="0">
                <a:latin typeface="微软雅黑" panose="020B0503020204020204" charset="-122"/>
                <a:ea typeface="微软雅黑" panose="020B0503020204020204" charset="-122"/>
              </a:rPr>
              <a:t>：黑色</a:t>
            </a:r>
            <a:r>
              <a:rPr lang="en-US" altLang="zh-CN" sz="1050" dirty="0">
                <a:solidFill>
                  <a:srgbClr val="C00000"/>
                </a:solidFill>
                <a:latin typeface="微软雅黑" panose="020B0503020204020204" charset="-122"/>
                <a:ea typeface="微软雅黑" panose="020B0503020204020204" charset="-122"/>
              </a:rPr>
              <a:t>.</a:t>
            </a:r>
            <a:endParaRPr lang="zh-CN" altLang="en-US" sz="1050" dirty="0">
              <a:solidFill>
                <a:srgbClr val="C00000"/>
              </a:solidFill>
              <a:latin typeface="微软雅黑" panose="020B0503020204020204" charset="-122"/>
              <a:ea typeface="微软雅黑" panose="020B0503020204020204" charset="-122"/>
            </a:endParaRPr>
          </a:p>
        </p:txBody>
      </p:sp>
      <p:sp>
        <p:nvSpPr>
          <p:cNvPr id="10" name="矩形 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userDrawn="1"/>
        </p:nvSpPr>
        <p:spPr bwMode="auto">
          <a:xfrm>
            <a:off x="265707" y="280092"/>
            <a:ext cx="1097280" cy="3683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kern="100" dirty="0">
                <a:solidFill>
                  <a:prstClr val="black">
                    <a:lumMod val="75000"/>
                    <a:lumOff val="25000"/>
                  </a:prstClr>
                </a:solidFill>
                <a:latin typeface="微软雅黑" panose="020B0503020204020204" charset="-122"/>
                <a:ea typeface="微软雅黑" panose="020B0503020204020204" charset="-122"/>
                <a:cs typeface="Times New Roman" panose="02020603050405020304" pitchFamily="18" charset="0"/>
              </a:rPr>
              <a:t>本章小结</a:t>
            </a:r>
            <a:endParaRPr kumimoji="0" lang="zh-CN" altLang="en-US" b="1" i="0" u="none" strike="noStrike" kern="1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14" name="Title 1"/>
          <p:cNvSpPr>
            <a:spLocks noGrp="1"/>
          </p:cNvSpPr>
          <p:nvPr>
            <p:ph type="title" hasCustomPrompt="1"/>
          </p:nvPr>
        </p:nvSpPr>
        <p:spPr>
          <a:xfrm>
            <a:off x="796679" y="1214277"/>
            <a:ext cx="7104309" cy="2779079"/>
          </a:xfrm>
          <a:prstGeom prst="rect">
            <a:avLst/>
          </a:prstGeom>
        </p:spPr>
        <p:txBody>
          <a:bodyPr anchor="ctr"/>
          <a:lstStyle>
            <a:lvl1pPr marL="0" indent="0">
              <a:lnSpc>
                <a:spcPct val="150000"/>
              </a:lnSpc>
              <a:buFont typeface="+mj-lt"/>
              <a:buNone/>
              <a:defRPr sz="1800" b="1" i="0">
                <a:solidFill>
                  <a:schemeClr val="tx1">
                    <a:lumMod val="65000"/>
                    <a:lumOff val="35000"/>
                  </a:schemeClr>
                </a:solidFill>
                <a:latin typeface="微软雅黑" panose="020B0503020204020204" charset="-122"/>
                <a:ea typeface="微软雅黑" panose="020B0503020204020204" charset="-122"/>
              </a:defRPr>
            </a:lvl1pPr>
          </a:lstStyle>
          <a:p>
            <a:r>
              <a:rPr lang="en-US" altLang="zh-CN" dirty="0"/>
              <a:t>1. </a:t>
            </a:r>
            <a:r>
              <a:rPr lang="zh-CN" altLang="en-US" dirty="0"/>
              <a:t>按照条目总结本章节要点即可；</a:t>
            </a:r>
            <a:br>
              <a:rPr lang="en-US" altLang="zh-CN" dirty="0"/>
            </a:br>
            <a:r>
              <a:rPr lang="en-US" altLang="zh-CN" dirty="0"/>
              <a:t>2. </a:t>
            </a:r>
            <a:r>
              <a:rPr lang="zh-CN" altLang="en-US" dirty="0"/>
              <a:t>按照条目总结本章节要点即可；</a:t>
            </a:r>
            <a:br>
              <a:rPr lang="en-US" altLang="zh-CN" dirty="0"/>
            </a:br>
            <a:r>
              <a:rPr lang="en-US" altLang="zh-CN" dirty="0"/>
              <a:t>3.……</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20253" y="-476250"/>
            <a:ext cx="9990534" cy="5619750"/>
          </a:xfrm>
          <a:prstGeom prst="rect">
            <a:avLst/>
          </a:prstGeom>
          <a:noFill/>
          <a:ln w="9525">
            <a:noFill/>
          </a:ln>
        </p:spPr>
      </p:pic>
      <p:sp>
        <p:nvSpPr>
          <p:cNvPr id="2" name="文本框 1"/>
          <p:cNvSpPr txBox="1"/>
          <p:nvPr userDrawn="1"/>
        </p:nvSpPr>
        <p:spPr>
          <a:xfrm>
            <a:off x="77403" y="-320899"/>
            <a:ext cx="4572684" cy="299085"/>
          </a:xfrm>
          <a:prstGeom prst="rect">
            <a:avLst/>
          </a:prstGeom>
          <a:noFill/>
        </p:spPr>
        <p:txBody>
          <a:bodyPr wrap="square">
            <a:spAutoFit/>
          </a:bodyPr>
          <a:p>
            <a:r>
              <a:rPr lang="zh-CN" altLang="zh-CN" sz="135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rPr>
              <a:t>高等院校数字经济专业创新驱动系列教材</a:t>
            </a:r>
            <a:endParaRPr lang="zh-CN" altLang="zh-CN" sz="135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8" name="Oval 7"/>
          <p:cNvSpPr/>
          <p:nvPr userDrawn="1"/>
        </p:nvSpPr>
        <p:spPr>
          <a:xfrm>
            <a:off x="8634659" y="177515"/>
            <a:ext cx="359723" cy="35962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83" tIns="17141" rIns="34283" bIns="17141" rtlCol="0" anchor="ctr"/>
          <a:lstStyle/>
          <a:p>
            <a:pPr algn="ctr"/>
            <a:endParaRPr lang="en-US" sz="675" dirty="0">
              <a:latin typeface="微软雅黑" panose="020B0503020204020204" charset="-122"/>
            </a:endParaRPr>
          </a:p>
        </p:txBody>
      </p:sp>
      <p:sp>
        <p:nvSpPr>
          <p:cNvPr id="9" name="TextBox 8"/>
          <p:cNvSpPr txBox="1"/>
          <p:nvPr userDrawn="1"/>
        </p:nvSpPr>
        <p:spPr>
          <a:xfrm>
            <a:off x="8710740" y="227651"/>
            <a:ext cx="218440" cy="228600"/>
          </a:xfrm>
          <a:prstGeom prst="rect">
            <a:avLst/>
          </a:prstGeom>
          <a:noFill/>
        </p:spPr>
        <p:txBody>
          <a:bodyPr wrap="none" lIns="68552" tIns="34276" rIns="68552" bIns="34276" rtlCol="0">
            <a:spAutoFit/>
          </a:bodyPr>
          <a:lstStyle/>
          <a:p>
            <a:pPr algn="ctr"/>
            <a:fld id="{260E2A6B-A809-4840-BF14-8648BC0BDF87}" type="slidenum">
              <a:rPr lang="id-ID" sz="1050" b="1" smtClean="0">
                <a:solidFill>
                  <a:schemeClr val="bg1"/>
                </a:solidFill>
                <a:latin typeface="微软雅黑" panose="020B0503020204020204" charset="-122"/>
                <a:cs typeface="Aparajita" panose="020B0604020202020204" pitchFamily="34" charset="0"/>
              </a:rPr>
            </a:fld>
            <a:endParaRPr lang="id-ID" sz="1050" dirty="0">
              <a:solidFill>
                <a:schemeClr val="bg1"/>
              </a:solidFill>
              <a:latin typeface="微软雅黑" panose="020B0503020204020204" charset="-122"/>
              <a:cs typeface="Aparajit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矩形 5"/>
          <p:cNvSpPr/>
          <p:nvPr userDrawn="1"/>
        </p:nvSpPr>
        <p:spPr>
          <a:xfrm>
            <a:off x="9791700" y="-675380"/>
            <a:ext cx="771525" cy="221705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Segoe UI" panose="020B0502040204020203" pitchFamily="34" charset="0"/>
              <a:ea typeface="微软雅黑" panose="020B0503020204020204" charset="-122"/>
              <a:sym typeface="Segoe UI" panose="020B0502040204020203" pitchFamily="34" charset="0"/>
            </a:endParaRPr>
          </a:p>
        </p:txBody>
      </p:sp>
      <p:sp>
        <p:nvSpPr>
          <p:cNvPr id="24" name="任意多边形: 形状 23"/>
          <p:cNvSpPr/>
          <p:nvPr userDrawn="1"/>
        </p:nvSpPr>
        <p:spPr>
          <a:xfrm>
            <a:off x="7672388" y="-3607"/>
            <a:ext cx="1472777" cy="912464"/>
          </a:xfrm>
          <a:custGeom>
            <a:avLst/>
            <a:gdLst>
              <a:gd name="connsiteX0" fmla="*/ 29098 w 3136293"/>
              <a:gd name="connsiteY0" fmla="*/ 4763 h 1943101"/>
              <a:gd name="connsiteX1" fmla="*/ 5973 w 3136293"/>
              <a:gd name="connsiteY1" fmla="*/ 152400 h 1943101"/>
              <a:gd name="connsiteX2" fmla="*/ 68547 w 3136293"/>
              <a:gd name="connsiteY2" fmla="*/ 417322 h 1943101"/>
              <a:gd name="connsiteX3" fmla="*/ 497880 w 3136293"/>
              <a:gd name="connsiteY3" fmla="*/ 746125 h 1943101"/>
              <a:gd name="connsiteX4" fmla="*/ 932804 w 3136293"/>
              <a:gd name="connsiteY4" fmla="*/ 793115 h 1943101"/>
              <a:gd name="connsiteX5" fmla="*/ 1438390 w 3136293"/>
              <a:gd name="connsiteY5" fmla="*/ 1154939 h 1943101"/>
              <a:gd name="connsiteX6" fmla="*/ 1952666 w 3136293"/>
              <a:gd name="connsiteY6" fmla="*/ 1780859 h 1943101"/>
              <a:gd name="connsiteX7" fmla="*/ 2610835 w 3136293"/>
              <a:gd name="connsiteY7" fmla="*/ 1940815 h 1943101"/>
              <a:gd name="connsiteX8" fmla="*/ 3137203 w 3136293"/>
              <a:gd name="connsiteY8" fmla="*/ 1816482 h 1943101"/>
              <a:gd name="connsiteX9" fmla="*/ 3137203 w 3136293"/>
              <a:gd name="connsiteY9" fmla="*/ 4826 h 1943101"/>
              <a:gd name="connsiteX10" fmla="*/ 29098 w 3136293"/>
              <a:gd name="connsiteY10" fmla="*/ 4763 h 19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93" h="1943101">
                <a:moveTo>
                  <a:pt x="29098" y="4763"/>
                </a:moveTo>
                <a:cubicBezTo>
                  <a:pt x="15797" y="4763"/>
                  <a:pt x="6275" y="143002"/>
                  <a:pt x="5973" y="152400"/>
                </a:cubicBezTo>
                <a:cubicBezTo>
                  <a:pt x="2496" y="249555"/>
                  <a:pt x="29098" y="328422"/>
                  <a:pt x="68547" y="417322"/>
                </a:cubicBezTo>
                <a:cubicBezTo>
                  <a:pt x="138831" y="575564"/>
                  <a:pt x="310080" y="693865"/>
                  <a:pt x="497880" y="746125"/>
                </a:cubicBezTo>
                <a:cubicBezTo>
                  <a:pt x="618721" y="779717"/>
                  <a:pt x="810224" y="764477"/>
                  <a:pt x="932804" y="793115"/>
                </a:cubicBezTo>
                <a:cubicBezTo>
                  <a:pt x="1130504" y="839343"/>
                  <a:pt x="1341278" y="980187"/>
                  <a:pt x="1438390" y="1154939"/>
                </a:cubicBezTo>
                <a:cubicBezTo>
                  <a:pt x="1567620" y="1387412"/>
                  <a:pt x="1702670" y="1633538"/>
                  <a:pt x="1952666" y="1780859"/>
                </a:cubicBezTo>
                <a:cubicBezTo>
                  <a:pt x="2168353" y="1907922"/>
                  <a:pt x="2338090" y="1957389"/>
                  <a:pt x="2610835" y="1940815"/>
                </a:cubicBezTo>
                <a:cubicBezTo>
                  <a:pt x="2901414" y="1923162"/>
                  <a:pt x="3137203" y="1816482"/>
                  <a:pt x="3137203" y="1816482"/>
                </a:cubicBezTo>
                <a:lnTo>
                  <a:pt x="3137203" y="4826"/>
                </a:lnTo>
                <a:cubicBezTo>
                  <a:pt x="3137278" y="4763"/>
                  <a:pt x="33179" y="4763"/>
                  <a:pt x="29098" y="4763"/>
                </a:cubicBezTo>
                <a:close/>
              </a:path>
            </a:pathLst>
          </a:custGeom>
          <a:solidFill>
            <a:srgbClr val="E1F2FF"/>
          </a:solidFill>
          <a:ln w="9525" cap="flat">
            <a:noFill/>
            <a:prstDash val="solid"/>
            <a:miter/>
          </a:ln>
        </p:spPr>
        <p:txBody>
          <a:bodyPr rtlCol="0" anchor="ctr"/>
          <a:lstStyle/>
          <a:p>
            <a:endParaRPr lang="zh-CN" altLang="en-US" sz="1350">
              <a:latin typeface="Segoe UI" panose="020B0502040204020203" pitchFamily="34" charset="0"/>
              <a:ea typeface="微软雅黑" panose="020B0503020204020204" charset="-122"/>
              <a:sym typeface="Segoe UI" panose="020B0502040204020203" pitchFamily="34" charset="0"/>
            </a:endParaRPr>
          </a:p>
        </p:txBody>
      </p:sp>
      <p:sp>
        <p:nvSpPr>
          <p:cNvPr id="2" name="任意多边形: 形状 6"/>
          <p:cNvSpPr/>
          <p:nvPr userDrawn="1">
            <p:custDataLst>
              <p:tags r:id="rId2"/>
            </p:custDataLst>
          </p:nvPr>
        </p:nvSpPr>
        <p:spPr>
          <a:xfrm>
            <a:off x="2456" y="4247563"/>
            <a:ext cx="1157042" cy="899966"/>
          </a:xfrm>
          <a:custGeom>
            <a:avLst/>
            <a:gdLst>
              <a:gd name="connsiteX0" fmla="*/ 150043 w 2499435"/>
              <a:gd name="connsiteY0" fmla="*/ 1 h 1944101"/>
              <a:gd name="connsiteX1" fmla="*/ 684480 w 2499435"/>
              <a:gd name="connsiteY1" fmla="*/ 200792 h 1944101"/>
              <a:gd name="connsiteX2" fmla="*/ 1174907 w 2499435"/>
              <a:gd name="connsiteY2" fmla="*/ 971570 h 1944101"/>
              <a:gd name="connsiteX3" fmla="*/ 1657046 w 2499435"/>
              <a:gd name="connsiteY3" fmla="*/ 1417133 h 1944101"/>
              <a:gd name="connsiteX4" fmla="*/ 2071801 w 2499435"/>
              <a:gd name="connsiteY4" fmla="*/ 1474997 h 1944101"/>
              <a:gd name="connsiteX5" fmla="*/ 2481223 w 2499435"/>
              <a:gd name="connsiteY5" fmla="*/ 1879898 h 1944101"/>
              <a:gd name="connsiteX6" fmla="*/ 2499435 w 2499435"/>
              <a:gd name="connsiteY6" fmla="*/ 1944101 h 1944101"/>
              <a:gd name="connsiteX7" fmla="*/ 0 w 2499435"/>
              <a:gd name="connsiteY7" fmla="*/ 1944101 h 1944101"/>
              <a:gd name="connsiteX8" fmla="*/ 0 w 2499435"/>
              <a:gd name="connsiteY8" fmla="*/ 11019 h 1944101"/>
              <a:gd name="connsiteX9" fmla="*/ 56834 w 2499435"/>
              <a:gd name="connsiteY9" fmla="*/ 3814 h 1944101"/>
              <a:gd name="connsiteX10" fmla="*/ 150043 w 2499435"/>
              <a:gd name="connsiteY10" fmla="*/ 1 h 19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9435" h="1944101">
                <a:moveTo>
                  <a:pt x="150043" y="1"/>
                </a:moveTo>
                <a:cubicBezTo>
                  <a:pt x="358080" y="127"/>
                  <a:pt x="504506" y="63880"/>
                  <a:pt x="684480" y="200792"/>
                </a:cubicBezTo>
                <a:cubicBezTo>
                  <a:pt x="922883" y="382207"/>
                  <a:pt x="1051670" y="685294"/>
                  <a:pt x="1174907" y="971570"/>
                </a:cubicBezTo>
                <a:cubicBezTo>
                  <a:pt x="1267515" y="1186767"/>
                  <a:pt x="1468514" y="1360206"/>
                  <a:pt x="1657046" y="1417133"/>
                </a:cubicBezTo>
                <a:cubicBezTo>
                  <a:pt x="1773942" y="1452399"/>
                  <a:pt x="1956565" y="1433633"/>
                  <a:pt x="2071801" y="1474997"/>
                </a:cubicBezTo>
                <a:cubicBezTo>
                  <a:pt x="2250893" y="1539353"/>
                  <a:pt x="2414199" y="1685034"/>
                  <a:pt x="2481223" y="1879898"/>
                </a:cubicBezTo>
                <a:lnTo>
                  <a:pt x="2499435" y="1944101"/>
                </a:lnTo>
                <a:lnTo>
                  <a:pt x="0" y="1944101"/>
                </a:lnTo>
                <a:lnTo>
                  <a:pt x="0" y="11019"/>
                </a:lnTo>
                <a:lnTo>
                  <a:pt x="56834" y="3814"/>
                </a:lnTo>
                <a:cubicBezTo>
                  <a:pt x="89346" y="1263"/>
                  <a:pt x="120323" y="-17"/>
                  <a:pt x="150043" y="1"/>
                </a:cubicBezTo>
                <a:close/>
              </a:path>
            </a:pathLst>
          </a:custGeom>
          <a:solidFill>
            <a:srgbClr val="E1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Segoe UI" panose="020B0502040204020203" pitchFamily="34" charset="0"/>
              <a:ea typeface="微软雅黑" panose="020B0503020204020204" charset="-122"/>
              <a:sym typeface="Segoe UI" panose="020B0502040204020203"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Footer Placeholder 3"/>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US" smtClean="0"/>
            </a:fld>
            <a:endParaRPr lang="en-US" dirty="0"/>
          </a:p>
        </p:txBody>
      </p:sp>
      <p:sp>
        <p:nvSpPr>
          <p:cNvPr id="30" name="Picture Placeholder 29"/>
          <p:cNvSpPr>
            <a:spLocks noGrp="1"/>
          </p:cNvSpPr>
          <p:nvPr>
            <p:ph type="pic" sz="quarter" idx="13"/>
          </p:nvPr>
        </p:nvSpPr>
        <p:spPr>
          <a:xfrm>
            <a:off x="533400" y="1200151"/>
            <a:ext cx="1828800" cy="1518666"/>
          </a:xfrm>
          <a:prstGeom prst="rect">
            <a:avLst/>
          </a:prstGeom>
        </p:spPr>
        <p:txBody>
          <a:bodyPr>
            <a:normAutofit/>
          </a:bodyPr>
          <a:lstStyle>
            <a:lvl1pPr marL="0" indent="0" algn="ctr">
              <a:buFontTx/>
              <a:buNone/>
              <a:defRPr sz="1400"/>
            </a:lvl1pPr>
          </a:lstStyle>
          <a:p>
            <a:r>
              <a:rPr lang="zh-CN" altLang="en-US" smtClean="0"/>
              <a:t>单击图标添加图片</a:t>
            </a:r>
            <a:endParaRPr lang="en-US" dirty="0"/>
          </a:p>
        </p:txBody>
      </p:sp>
      <p:sp>
        <p:nvSpPr>
          <p:cNvPr id="32" name="Picture Placeholder 29"/>
          <p:cNvSpPr>
            <a:spLocks noGrp="1"/>
          </p:cNvSpPr>
          <p:nvPr>
            <p:ph type="pic" sz="quarter" idx="14"/>
          </p:nvPr>
        </p:nvSpPr>
        <p:spPr>
          <a:xfrm>
            <a:off x="2590800" y="1200151"/>
            <a:ext cx="1828800" cy="1518666"/>
          </a:xfrm>
          <a:prstGeom prst="rect">
            <a:avLst/>
          </a:prstGeom>
        </p:spPr>
        <p:txBody>
          <a:bodyPr>
            <a:normAutofit/>
          </a:bodyPr>
          <a:lstStyle>
            <a:lvl1pPr marL="0" indent="0" algn="ctr">
              <a:buFontTx/>
              <a:buNone/>
              <a:defRPr sz="1400"/>
            </a:lvl1pPr>
          </a:lstStyle>
          <a:p>
            <a:r>
              <a:rPr lang="zh-CN" altLang="en-US" smtClean="0"/>
              <a:t>单击图标添加图片</a:t>
            </a:r>
            <a:endParaRPr lang="en-US"/>
          </a:p>
        </p:txBody>
      </p:sp>
      <p:sp>
        <p:nvSpPr>
          <p:cNvPr id="34" name="Picture Placeholder 29"/>
          <p:cNvSpPr>
            <a:spLocks noGrp="1"/>
          </p:cNvSpPr>
          <p:nvPr>
            <p:ph type="pic" sz="quarter" idx="15"/>
          </p:nvPr>
        </p:nvSpPr>
        <p:spPr>
          <a:xfrm>
            <a:off x="4648200" y="1200151"/>
            <a:ext cx="1828800" cy="1518666"/>
          </a:xfrm>
          <a:prstGeom prst="rect">
            <a:avLst/>
          </a:prstGeom>
        </p:spPr>
        <p:txBody>
          <a:bodyPr>
            <a:normAutofit/>
          </a:bodyPr>
          <a:lstStyle>
            <a:lvl1pPr marL="0" indent="0" algn="ctr">
              <a:buFontTx/>
              <a:buNone/>
              <a:defRPr sz="1400"/>
            </a:lvl1pPr>
          </a:lstStyle>
          <a:p>
            <a:r>
              <a:rPr lang="zh-CN" altLang="en-US" smtClean="0"/>
              <a:t>单击图标添加图片</a:t>
            </a:r>
            <a:endParaRPr lang="en-US"/>
          </a:p>
        </p:txBody>
      </p:sp>
      <p:sp>
        <p:nvSpPr>
          <p:cNvPr id="36" name="Picture Placeholder 29"/>
          <p:cNvSpPr>
            <a:spLocks noGrp="1"/>
          </p:cNvSpPr>
          <p:nvPr>
            <p:ph type="pic" sz="quarter" idx="16"/>
          </p:nvPr>
        </p:nvSpPr>
        <p:spPr>
          <a:xfrm>
            <a:off x="6705600" y="1200151"/>
            <a:ext cx="1828800" cy="1518666"/>
          </a:xfrm>
          <a:prstGeom prst="rect">
            <a:avLst/>
          </a:prstGeom>
        </p:spPr>
        <p:txBody>
          <a:bodyPr>
            <a:normAutofit/>
          </a:bodyPr>
          <a:lstStyle>
            <a:lvl1pPr marL="0" indent="0" algn="ctr">
              <a:buFontTx/>
              <a:buNone/>
              <a:defRPr sz="1400"/>
            </a:lvl1pPr>
          </a:lstStyle>
          <a:p>
            <a:r>
              <a:rPr lang="zh-CN" altLang="en-US" smtClean="0"/>
              <a:t>单击图标添加图片</a:t>
            </a:r>
            <a:endParaRPr lang="en-US"/>
          </a:p>
        </p:txBody>
      </p:sp>
      <p:sp>
        <p:nvSpPr>
          <p:cNvPr id="39" name="Content Placeholder 37"/>
          <p:cNvSpPr>
            <a:spLocks noGrp="1"/>
          </p:cNvSpPr>
          <p:nvPr>
            <p:ph sz="quarter" idx="18"/>
          </p:nvPr>
        </p:nvSpPr>
        <p:spPr>
          <a:xfrm>
            <a:off x="2514600" y="3238501"/>
            <a:ext cx="1901952" cy="323850"/>
          </a:xfrm>
          <a:prstGeom prst="rect">
            <a:avLst/>
          </a:prstGeo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40" name="Content Placeholder 37"/>
          <p:cNvSpPr>
            <a:spLocks noGrp="1"/>
          </p:cNvSpPr>
          <p:nvPr>
            <p:ph sz="quarter" idx="19"/>
          </p:nvPr>
        </p:nvSpPr>
        <p:spPr>
          <a:xfrm>
            <a:off x="4572000" y="3238501"/>
            <a:ext cx="1901952" cy="323850"/>
          </a:xfrm>
          <a:prstGeom prst="rect">
            <a:avLst/>
          </a:prstGeo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41" name="Content Placeholder 37"/>
          <p:cNvSpPr>
            <a:spLocks noGrp="1"/>
          </p:cNvSpPr>
          <p:nvPr>
            <p:ph sz="quarter" idx="20"/>
          </p:nvPr>
        </p:nvSpPr>
        <p:spPr>
          <a:xfrm>
            <a:off x="6629400" y="3238501"/>
            <a:ext cx="1901952" cy="323850"/>
          </a:xfrm>
          <a:prstGeom prst="rect">
            <a:avLst/>
          </a:prstGeo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37" name="Content Placeholder 37"/>
          <p:cNvSpPr>
            <a:spLocks noGrp="1"/>
          </p:cNvSpPr>
          <p:nvPr>
            <p:ph sz="quarter" idx="21"/>
          </p:nvPr>
        </p:nvSpPr>
        <p:spPr>
          <a:xfrm>
            <a:off x="457200" y="3238501"/>
            <a:ext cx="1901952" cy="323850"/>
          </a:xfrm>
          <a:prstGeom prst="rect">
            <a:avLst/>
          </a:prstGeo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25" name="Content Placeholder 37"/>
          <p:cNvSpPr>
            <a:spLocks noGrp="1"/>
          </p:cNvSpPr>
          <p:nvPr>
            <p:ph sz="quarter" idx="26"/>
          </p:nvPr>
        </p:nvSpPr>
        <p:spPr>
          <a:xfrm>
            <a:off x="2514600" y="3486151"/>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28" name="Content Placeholder 37"/>
          <p:cNvSpPr>
            <a:spLocks noGrp="1"/>
          </p:cNvSpPr>
          <p:nvPr>
            <p:ph sz="quarter" idx="27"/>
          </p:nvPr>
        </p:nvSpPr>
        <p:spPr>
          <a:xfrm>
            <a:off x="4572000" y="3486151"/>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29" name="Content Placeholder 37"/>
          <p:cNvSpPr>
            <a:spLocks noGrp="1"/>
          </p:cNvSpPr>
          <p:nvPr>
            <p:ph sz="quarter" idx="28"/>
          </p:nvPr>
        </p:nvSpPr>
        <p:spPr>
          <a:xfrm>
            <a:off x="6629400" y="3486151"/>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31" name="Content Placeholder 37"/>
          <p:cNvSpPr>
            <a:spLocks noGrp="1"/>
          </p:cNvSpPr>
          <p:nvPr>
            <p:ph sz="quarter" idx="29"/>
          </p:nvPr>
        </p:nvSpPr>
        <p:spPr>
          <a:xfrm>
            <a:off x="457200" y="3486151"/>
            <a:ext cx="1901952" cy="990600"/>
          </a:xfrm>
          <a:prstGeom prst="rect">
            <a:avLst/>
          </a:prstGeom>
        </p:spPr>
        <p:txBody>
          <a:bodyPr>
            <a:noAutofit/>
          </a:bodyPr>
          <a:lstStyle>
            <a:lvl1pPr>
              <a:buNone/>
              <a:defRPr sz="1100"/>
            </a:lvl1pPr>
            <a:lvl2pPr>
              <a:defRPr sz="1600"/>
            </a:lvl2pPr>
            <a:lvl3pPr>
              <a:defRPr sz="1600"/>
            </a:lvl3pPr>
            <a:lvl4pPr>
              <a:defRPr sz="1600"/>
            </a:lvl4pPr>
            <a:lvl5pPr algn="ctr">
              <a:buNone/>
              <a:defRPr sz="1600"/>
            </a:lvl5pPr>
          </a:lstStyle>
          <a:p>
            <a:pPr lvl="0"/>
            <a:r>
              <a:rPr lang="zh-CN" altLang="en-US" smtClean="0"/>
              <a:t>单击此处编辑母版文本样式</a:t>
            </a:r>
            <a:endParaRPr lang="zh-CN" altLang="en-US" smtClean="0"/>
          </a:p>
        </p:txBody>
      </p:sp>
      <p:sp>
        <p:nvSpPr>
          <p:cNvPr id="46" name="Text Placeholder 42"/>
          <p:cNvSpPr>
            <a:spLocks noGrp="1"/>
          </p:cNvSpPr>
          <p:nvPr>
            <p:ph type="body" sz="quarter" idx="25"/>
          </p:nvPr>
        </p:nvSpPr>
        <p:spPr>
          <a:xfrm>
            <a:off x="533400" y="2683764"/>
            <a:ext cx="1828800" cy="268986"/>
          </a:xfrm>
          <a:prstGeom prst="rect">
            <a:avLst/>
          </a:prstGeom>
          <a:solidFill>
            <a:srgbClr val="0070C0"/>
          </a:solidFill>
        </p:spPr>
        <p:txBody>
          <a:bodyPr anchor="ctr">
            <a:noAutofit/>
          </a:bodyPr>
          <a:lstStyle>
            <a:lvl1pPr>
              <a:buNone/>
              <a:defRPr sz="1400">
                <a:solidFill>
                  <a:schemeClr val="bg1"/>
                </a:solidFill>
                <a:latin typeface="Bebas Neue" pitchFamily="34" charset="0"/>
              </a:defRPr>
            </a:lvl1pPr>
          </a:lstStyle>
          <a:p>
            <a:pPr lvl="0"/>
            <a:r>
              <a:rPr lang="zh-CN" altLang="en-US" smtClean="0"/>
              <a:t>单击此处编辑母版文本样式</a:t>
            </a:r>
            <a:endParaRPr lang="zh-CN" altLang="en-US" smtClean="0"/>
          </a:p>
        </p:txBody>
      </p:sp>
      <p:sp>
        <p:nvSpPr>
          <p:cNvPr id="42" name="Text Placeholder 42"/>
          <p:cNvSpPr>
            <a:spLocks noGrp="1"/>
          </p:cNvSpPr>
          <p:nvPr>
            <p:ph type="body" sz="quarter" idx="30"/>
          </p:nvPr>
        </p:nvSpPr>
        <p:spPr>
          <a:xfrm>
            <a:off x="2590800" y="2683764"/>
            <a:ext cx="1828800" cy="268986"/>
          </a:xfrm>
          <a:prstGeom prst="rect">
            <a:avLst/>
          </a:prstGeom>
          <a:solidFill>
            <a:srgbClr val="0070C0"/>
          </a:solidFill>
        </p:spPr>
        <p:txBody>
          <a:bodyPr anchor="ctr">
            <a:noAutofit/>
          </a:bodyPr>
          <a:lstStyle>
            <a:lvl1pPr>
              <a:buNone/>
              <a:defRPr sz="1400">
                <a:solidFill>
                  <a:schemeClr val="bg1"/>
                </a:solidFill>
                <a:latin typeface="Bebas Neue" pitchFamily="34" charset="0"/>
              </a:defRPr>
            </a:lvl1pPr>
          </a:lstStyle>
          <a:p>
            <a:pPr lvl="0"/>
            <a:r>
              <a:rPr lang="zh-CN" altLang="en-US" smtClean="0"/>
              <a:t>单击此处编辑母版文本样式</a:t>
            </a:r>
            <a:endParaRPr lang="zh-CN" altLang="en-US" smtClean="0"/>
          </a:p>
        </p:txBody>
      </p:sp>
      <p:sp>
        <p:nvSpPr>
          <p:cNvPr id="47" name="Text Placeholder 42"/>
          <p:cNvSpPr>
            <a:spLocks noGrp="1"/>
          </p:cNvSpPr>
          <p:nvPr>
            <p:ph type="body" sz="quarter" idx="31"/>
          </p:nvPr>
        </p:nvSpPr>
        <p:spPr>
          <a:xfrm>
            <a:off x="4648200" y="2683764"/>
            <a:ext cx="1828800" cy="268986"/>
          </a:xfrm>
          <a:prstGeom prst="rect">
            <a:avLst/>
          </a:prstGeom>
          <a:solidFill>
            <a:srgbClr val="0070C0"/>
          </a:solidFill>
        </p:spPr>
        <p:txBody>
          <a:bodyPr anchor="ctr">
            <a:noAutofit/>
          </a:bodyPr>
          <a:lstStyle>
            <a:lvl1pPr>
              <a:buNone/>
              <a:defRPr sz="1400">
                <a:solidFill>
                  <a:schemeClr val="bg1"/>
                </a:solidFill>
                <a:latin typeface="Bebas Neue" pitchFamily="34" charset="0"/>
              </a:defRPr>
            </a:lvl1pPr>
          </a:lstStyle>
          <a:p>
            <a:pPr lvl="0"/>
            <a:r>
              <a:rPr lang="zh-CN" altLang="en-US" smtClean="0"/>
              <a:t>单击此处编辑母版文本样式</a:t>
            </a:r>
            <a:endParaRPr lang="zh-CN" altLang="en-US" smtClean="0"/>
          </a:p>
        </p:txBody>
      </p:sp>
      <p:sp>
        <p:nvSpPr>
          <p:cNvPr id="48" name="Text Placeholder 42"/>
          <p:cNvSpPr>
            <a:spLocks noGrp="1"/>
          </p:cNvSpPr>
          <p:nvPr>
            <p:ph type="body" sz="quarter" idx="32"/>
          </p:nvPr>
        </p:nvSpPr>
        <p:spPr>
          <a:xfrm>
            <a:off x="6705600" y="2683764"/>
            <a:ext cx="1828800" cy="268986"/>
          </a:xfrm>
          <a:prstGeom prst="rect">
            <a:avLst/>
          </a:prstGeom>
          <a:solidFill>
            <a:srgbClr val="0070C0"/>
          </a:solidFill>
        </p:spPr>
        <p:txBody>
          <a:bodyPr anchor="ctr">
            <a:noAutofit/>
          </a:bodyPr>
          <a:lstStyle>
            <a:lvl1pPr>
              <a:buNone/>
              <a:defRPr sz="1400">
                <a:solidFill>
                  <a:schemeClr val="bg1"/>
                </a:solidFill>
                <a:latin typeface="Bebas Neue" pitchFamily="34" charset="0"/>
              </a:defRPr>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620000" cy="422672"/>
          </a:xfrm>
        </p:spPr>
        <p:txBody>
          <a:bodyPr/>
          <a:lstStyle/>
          <a:p>
            <a:r>
              <a:rPr lang="zh-CN" altLang="en-US" smtClean="0"/>
              <a:t>单击此处编辑母版标题样式</a:t>
            </a:r>
            <a:endParaRPr lang="en-US" dirty="0"/>
          </a:p>
        </p:txBody>
      </p:sp>
      <p:sp>
        <p:nvSpPr>
          <p:cNvPr id="4" name="Footer Placeholder 3"/>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US" smtClean="0"/>
            </a:fld>
            <a:endParaRPr lang="en-US"/>
          </a:p>
        </p:txBody>
      </p:sp>
      <p:sp>
        <p:nvSpPr>
          <p:cNvPr id="10" name="Text Placeholder 9"/>
          <p:cNvSpPr>
            <a:spLocks noGrp="1"/>
          </p:cNvSpPr>
          <p:nvPr>
            <p:ph type="body" sz="quarter" idx="13"/>
          </p:nvPr>
        </p:nvSpPr>
        <p:spPr>
          <a:xfrm>
            <a:off x="457200" y="990600"/>
            <a:ext cx="8229600" cy="514350"/>
          </a:xfrm>
          <a:prstGeom prst="rect">
            <a:avLst/>
          </a:prstGeom>
        </p:spPr>
        <p:txBody>
          <a:bodyPr>
            <a:noAutofit/>
          </a:bodyPr>
          <a:lstStyle>
            <a:lvl1pPr>
              <a:buNone/>
              <a:defRPr sz="1200"/>
            </a:lvl1pPr>
            <a:lvl2pPr>
              <a:defRPr sz="1600"/>
            </a:lvl2pPr>
            <a:lvl3pPr>
              <a:defRPr sz="1600"/>
            </a:lvl3pPr>
            <a:lvl4pPr>
              <a:defRPr sz="1600"/>
            </a:lvl4pPr>
            <a:lvl5pPr>
              <a:defRPr sz="1600"/>
            </a:lvl5pPr>
          </a:lstStyle>
          <a:p>
            <a:pPr lvl="0"/>
            <a:r>
              <a:rPr lang="zh-CN" altLang="en-US" smtClean="0"/>
              <a:t>单击此处编辑母版文本样式</a:t>
            </a:r>
            <a:endParaRPr lang="zh-CN" altLang="en-US" smtClean="0"/>
          </a:p>
        </p:txBody>
      </p:sp>
      <p:sp>
        <p:nvSpPr>
          <p:cNvPr id="12" name="Picture Placeholder 11"/>
          <p:cNvSpPr>
            <a:spLocks noGrp="1"/>
          </p:cNvSpPr>
          <p:nvPr>
            <p:ph type="pic" sz="quarter" idx="14"/>
          </p:nvPr>
        </p:nvSpPr>
        <p:spPr>
          <a:xfrm>
            <a:off x="533400" y="1790700"/>
            <a:ext cx="4419600" cy="2457450"/>
          </a:xfrm>
          <a:prstGeom prst="rect">
            <a:avLst/>
          </a:prstGeom>
          <a:ln w="38100">
            <a:solidFill>
              <a:schemeClr val="bg1"/>
            </a:solidFill>
            <a:miter lim="800000"/>
          </a:ln>
          <a:effectLst/>
        </p:spPr>
        <p:txBody>
          <a:bodyPr>
            <a:normAutofit/>
          </a:bodyPr>
          <a:lstStyle>
            <a:lvl1pPr>
              <a:defRPr sz="1400"/>
            </a:lvl1pPr>
          </a:lstStyle>
          <a:p>
            <a:r>
              <a:rPr lang="zh-CN" altLang="en-US" smtClean="0"/>
              <a:t>单击图标添加图片</a:t>
            </a:r>
            <a:endParaRPr lang="en-US"/>
          </a:p>
        </p:txBody>
      </p:sp>
      <p:sp>
        <p:nvSpPr>
          <p:cNvPr id="16" name="Text Placeholder 13"/>
          <p:cNvSpPr>
            <a:spLocks noGrp="1"/>
          </p:cNvSpPr>
          <p:nvPr>
            <p:ph type="body" sz="quarter" idx="17"/>
          </p:nvPr>
        </p:nvSpPr>
        <p:spPr>
          <a:xfrm>
            <a:off x="5257800" y="37909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
        <p:nvSpPr>
          <p:cNvPr id="17" name="Text Placeholder 13"/>
          <p:cNvSpPr>
            <a:spLocks noGrp="1"/>
          </p:cNvSpPr>
          <p:nvPr>
            <p:ph type="body" sz="quarter" idx="18"/>
          </p:nvPr>
        </p:nvSpPr>
        <p:spPr>
          <a:xfrm>
            <a:off x="5257800" y="2419351"/>
            <a:ext cx="3429000" cy="1219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
        <p:nvSpPr>
          <p:cNvPr id="18" name="Text Placeholder 13"/>
          <p:cNvSpPr>
            <a:spLocks noGrp="1"/>
          </p:cNvSpPr>
          <p:nvPr>
            <p:ph type="body" sz="quarter" idx="19"/>
          </p:nvPr>
        </p:nvSpPr>
        <p:spPr>
          <a:xfrm>
            <a:off x="5257800" y="1733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Bullet List">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1047751"/>
            <a:ext cx="9144000" cy="2819400"/>
          </a:xfrm>
          <a:prstGeom prst="rect">
            <a:avLst/>
          </a:prstGeom>
        </p:spPr>
        <p:txBody>
          <a:bodyPr>
            <a:normAutofit/>
          </a:bodyPr>
          <a:lstStyle>
            <a:lvl1pPr>
              <a:defRPr sz="1400"/>
            </a:lvl1pPr>
          </a:lstStyle>
          <a:p>
            <a:r>
              <a:rPr lang="zh-CN" altLang="en-US" smtClean="0"/>
              <a:t>单击图标添加图片</a:t>
            </a:r>
            <a:endParaRPr lang="en-US"/>
          </a:p>
        </p:txBody>
      </p:sp>
      <p:sp>
        <p:nvSpPr>
          <p:cNvPr id="2" name="Title 1"/>
          <p:cNvSpPr>
            <a:spLocks noGrp="1"/>
          </p:cNvSpPr>
          <p:nvPr>
            <p:ph type="title"/>
          </p:nvPr>
        </p:nvSpPr>
        <p:spPr>
          <a:xfrm>
            <a:off x="457200" y="209550"/>
            <a:ext cx="7620000" cy="422672"/>
          </a:xfrm>
        </p:spPr>
        <p:txBody>
          <a:bodyPr/>
          <a:lstStyle/>
          <a:p>
            <a:r>
              <a:rPr lang="zh-CN" altLang="en-US" smtClean="0"/>
              <a:t>单击此处编辑母版标题样式</a:t>
            </a:r>
            <a:endParaRPr lang="en-US" dirty="0"/>
          </a:p>
        </p:txBody>
      </p:sp>
      <p:sp>
        <p:nvSpPr>
          <p:cNvPr id="4" name="Footer Placeholder 3"/>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US" smtClean="0"/>
            </a:fld>
            <a:endParaRPr lang="en-US"/>
          </a:p>
        </p:txBody>
      </p:sp>
      <p:sp>
        <p:nvSpPr>
          <p:cNvPr id="11" name="Content Placeholder 10"/>
          <p:cNvSpPr>
            <a:spLocks noGrp="1"/>
          </p:cNvSpPr>
          <p:nvPr>
            <p:ph sz="quarter" idx="13"/>
          </p:nvPr>
        </p:nvSpPr>
        <p:spPr>
          <a:xfrm>
            <a:off x="304800" y="4019551"/>
            <a:ext cx="8534400" cy="533400"/>
          </a:xfrm>
          <a:prstGeom prst="rect">
            <a:avLst/>
          </a:prstGeom>
        </p:spPr>
        <p:txBody>
          <a:bodyPr>
            <a:normAutofit/>
          </a:bodyPr>
          <a:lstStyle>
            <a:lvl1pPr>
              <a:buClr>
                <a:srgbClr val="0FCED3"/>
              </a:buClr>
              <a:buFontTx/>
              <a:buNone/>
              <a:defRPr sz="1100"/>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123950"/>
            <a:ext cx="5181600" cy="3276600"/>
          </a:xfrm>
          <a:prstGeom prst="rect">
            <a:avLst/>
          </a:prstGeom>
          <a:effectLst/>
        </p:spPr>
        <p:txBody>
          <a:bodyPr>
            <a:normAutofit/>
          </a:bodyPr>
          <a:lstStyle>
            <a:lvl1pPr>
              <a:defRPr sz="1400"/>
            </a:lvl1pPr>
          </a:lstStyle>
          <a:p>
            <a:r>
              <a:rPr lang="zh-CN" altLang="en-US" smtClean="0"/>
              <a:t>单击图标添加图片</a:t>
            </a:r>
            <a:endParaRPr lang="en-US"/>
          </a:p>
        </p:txBody>
      </p:sp>
      <p:sp>
        <p:nvSpPr>
          <p:cNvPr id="2" name="Title 1"/>
          <p:cNvSpPr>
            <a:spLocks noGrp="1"/>
          </p:cNvSpPr>
          <p:nvPr>
            <p:ph type="title"/>
          </p:nvPr>
        </p:nvSpPr>
        <p:spPr>
          <a:xfrm>
            <a:off x="457200" y="209550"/>
            <a:ext cx="7620000" cy="422672"/>
          </a:xfrm>
        </p:spPr>
        <p:txBody>
          <a:bodyPr/>
          <a:lstStyle/>
          <a:p>
            <a:r>
              <a:rPr lang="zh-CN" altLang="en-US" smtClean="0"/>
              <a:t>单击此处编辑母版标题样式</a:t>
            </a:r>
            <a:endParaRPr lang="en-US" dirty="0"/>
          </a:p>
        </p:txBody>
      </p:sp>
      <p:sp>
        <p:nvSpPr>
          <p:cNvPr id="4" name="Footer Placeholder 3"/>
          <p:cNvSpPr>
            <a:spLocks noGrp="1"/>
          </p:cNvSpPr>
          <p:nvPr>
            <p:ph type="ftr" sz="quarter" idx="11"/>
          </p:nvPr>
        </p:nvSpPr>
        <p:spPr>
          <a:xfrm>
            <a:off x="457200" y="4781550"/>
            <a:ext cx="6629400" cy="292894"/>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DF5134D-7C6B-4A7B-B28B-A8C75F870448}" type="slidenum">
              <a:rPr lang="en-US" smtClean="0"/>
            </a:fld>
            <a:endParaRPr lang="en-US"/>
          </a:p>
        </p:txBody>
      </p:sp>
      <p:sp>
        <p:nvSpPr>
          <p:cNvPr id="11" name="Content Placeholder 38"/>
          <p:cNvSpPr>
            <a:spLocks noGrp="1"/>
          </p:cNvSpPr>
          <p:nvPr>
            <p:ph sz="quarter" idx="37"/>
          </p:nvPr>
        </p:nvSpPr>
        <p:spPr>
          <a:xfrm>
            <a:off x="5410200" y="1498854"/>
            <a:ext cx="2971800" cy="310896"/>
          </a:xfrm>
          <a:prstGeom prst="rect">
            <a:avLst/>
          </a:prstGeo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r>
              <a:rPr lang="zh-CN" altLang="en-US" smtClean="0"/>
              <a:t>单击此处编辑母版文本样式</a:t>
            </a:r>
            <a:endParaRPr lang="zh-CN" altLang="en-US" smtClean="0"/>
          </a:p>
        </p:txBody>
      </p:sp>
      <p:sp>
        <p:nvSpPr>
          <p:cNvPr id="10" name="Content Placeholder 38"/>
          <p:cNvSpPr>
            <a:spLocks noGrp="1"/>
          </p:cNvSpPr>
          <p:nvPr>
            <p:ph sz="quarter" idx="36"/>
          </p:nvPr>
        </p:nvSpPr>
        <p:spPr>
          <a:xfrm>
            <a:off x="5410200" y="1143001"/>
            <a:ext cx="2438400" cy="361950"/>
          </a:xfrm>
          <a:prstGeom prst="rect">
            <a:avLst/>
          </a:prstGeom>
          <a:solidFill>
            <a:schemeClr val="tx1">
              <a:lumMod val="85000"/>
              <a:lumOff val="15000"/>
            </a:schemeClr>
          </a:solidFill>
          <a:ln>
            <a:noFill/>
          </a:ln>
        </p:spPr>
        <p:txBody>
          <a:bodyPr anchor="ctr">
            <a:noAutofit/>
          </a:bodyPr>
          <a:lstStyle>
            <a:lvl1pPr algn="l">
              <a:buNone/>
              <a:defRPr sz="1600" b="0">
                <a:solidFill>
                  <a:schemeClr val="bg1"/>
                </a:solidFill>
                <a:latin typeface="Bebas Neue" pitchFamily="34" charset="0"/>
              </a:defRPr>
            </a:lvl1pPr>
          </a:lstStyle>
          <a:p>
            <a:pPr lvl="0"/>
            <a:r>
              <a:rPr lang="zh-CN" altLang="en-US" smtClean="0"/>
              <a:t>单击此处编辑母版文本样式</a:t>
            </a:r>
            <a:endParaRPr lang="zh-CN" altLang="en-US" smtClean="0"/>
          </a:p>
        </p:txBody>
      </p:sp>
      <p:sp>
        <p:nvSpPr>
          <p:cNvPr id="17" name="Text Placeholder 13"/>
          <p:cNvSpPr>
            <a:spLocks noGrp="1"/>
          </p:cNvSpPr>
          <p:nvPr>
            <p:ph type="body" sz="quarter" idx="19"/>
          </p:nvPr>
        </p:nvSpPr>
        <p:spPr>
          <a:xfrm>
            <a:off x="5410200" y="21145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
        <p:nvSpPr>
          <p:cNvPr id="18" name="Text Placeholder 13"/>
          <p:cNvSpPr>
            <a:spLocks noGrp="1"/>
          </p:cNvSpPr>
          <p:nvPr>
            <p:ph type="body" sz="quarter" idx="41"/>
          </p:nvPr>
        </p:nvSpPr>
        <p:spPr>
          <a:xfrm>
            <a:off x="5410200" y="2724150"/>
            <a:ext cx="3429000" cy="11430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
        <p:nvSpPr>
          <p:cNvPr id="19" name="Text Placeholder 13"/>
          <p:cNvSpPr>
            <a:spLocks noGrp="1"/>
          </p:cNvSpPr>
          <p:nvPr>
            <p:ph type="body" sz="quarter" idx="42"/>
          </p:nvPr>
        </p:nvSpPr>
        <p:spPr>
          <a:xfrm>
            <a:off x="5410200" y="3943350"/>
            <a:ext cx="3429000" cy="457200"/>
          </a:xfrm>
          <a:prstGeom prst="rect">
            <a:avLst/>
          </a:prstGeo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20253" y="-476250"/>
            <a:ext cx="9990534" cy="56197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1" name="图片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p:nvPr userDrawn="1"/>
        </p:nvGrpSpPr>
        <p:grpSpPr bwMode="auto">
          <a:xfrm>
            <a:off x="219076" y="293689"/>
            <a:ext cx="390525" cy="204787"/>
            <a:chOff x="0" y="0"/>
            <a:chExt cx="1041399" cy="549275"/>
          </a:xfrm>
        </p:grpSpPr>
        <p:sp>
          <p:nvSpPr>
            <p:cNvPr id="3" name="Freeform 16"/>
            <p:cNvSpPr>
              <a:spLocks noChangeArrowheads="1"/>
            </p:cNvSpPr>
            <p:nvPr/>
          </p:nvSpPr>
          <p:spPr bwMode="auto">
            <a:xfrm>
              <a:off x="0" y="0"/>
              <a:ext cx="361950" cy="549275"/>
            </a:xfrm>
            <a:custGeom>
              <a:avLst/>
              <a:gdLst>
                <a:gd name="T0" fmla="*/ 2147483646 w 400"/>
                <a:gd name="T1" fmla="*/ 2147483646 h 608"/>
                <a:gd name="T2" fmla="*/ 2147483646 w 400"/>
                <a:gd name="T3" fmla="*/ 0 h 608"/>
                <a:gd name="T4" fmla="*/ 2147483646 w 400"/>
                <a:gd name="T5" fmla="*/ 2147483646 h 608"/>
                <a:gd name="T6" fmla="*/ 2147483646 w 400"/>
                <a:gd name="T7" fmla="*/ 2147483646 h 608"/>
                <a:gd name="T8" fmla="*/ 0 w 400"/>
                <a:gd name="T9" fmla="*/ 2147483646 h 608"/>
                <a:gd name="T10" fmla="*/ 2147483646 w 400"/>
                <a:gd name="T11" fmla="*/ 2147483646 h 608"/>
                <a:gd name="T12" fmla="*/ 2147483646 w 400"/>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17"/>
            <p:cNvSpPr>
              <a:spLocks noChangeArrowheads="1"/>
            </p:cNvSpPr>
            <p:nvPr/>
          </p:nvSpPr>
          <p:spPr bwMode="auto">
            <a:xfrm>
              <a:off x="338137" y="0"/>
              <a:ext cx="360362" cy="549275"/>
            </a:xfrm>
            <a:custGeom>
              <a:avLst/>
              <a:gdLst>
                <a:gd name="T0" fmla="*/ 2147483646 w 399"/>
                <a:gd name="T1" fmla="*/ 2147483646 h 608"/>
                <a:gd name="T2" fmla="*/ 2147483646 w 399"/>
                <a:gd name="T3" fmla="*/ 0 h 608"/>
                <a:gd name="T4" fmla="*/ 2147483646 w 399"/>
                <a:gd name="T5" fmla="*/ 2147483646 h 608"/>
                <a:gd name="T6" fmla="*/ 2147483646 w 399"/>
                <a:gd name="T7" fmla="*/ 2147483646 h 608"/>
                <a:gd name="T8" fmla="*/ 0 w 399"/>
                <a:gd name="T9" fmla="*/ 2147483646 h 608"/>
                <a:gd name="T10" fmla="*/ 2147483646 w 399"/>
                <a:gd name="T11" fmla="*/ 2147483646 h 608"/>
                <a:gd name="T12" fmla="*/ 2147483646 w 399"/>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8"/>
            <p:cNvSpPr>
              <a:spLocks noChangeArrowheads="1"/>
            </p:cNvSpPr>
            <p:nvPr/>
          </p:nvSpPr>
          <p:spPr bwMode="auto">
            <a:xfrm>
              <a:off x="681037" y="0"/>
              <a:ext cx="360362" cy="549275"/>
            </a:xfrm>
            <a:custGeom>
              <a:avLst/>
              <a:gdLst>
                <a:gd name="T0" fmla="*/ 2147483646 w 399"/>
                <a:gd name="T1" fmla="*/ 2147483646 h 608"/>
                <a:gd name="T2" fmla="*/ 2147483646 w 399"/>
                <a:gd name="T3" fmla="*/ 0 h 608"/>
                <a:gd name="T4" fmla="*/ 2147483646 w 399"/>
                <a:gd name="T5" fmla="*/ 2147483646 h 608"/>
                <a:gd name="T6" fmla="*/ 2147483646 w 399"/>
                <a:gd name="T7" fmla="*/ 2147483646 h 608"/>
                <a:gd name="T8" fmla="*/ 0 w 399"/>
                <a:gd name="T9" fmla="*/ 2147483646 h 608"/>
                <a:gd name="T10" fmla="*/ 2147483646 w 399"/>
                <a:gd name="T11" fmla="*/ 2147483646 h 608"/>
                <a:gd name="T12" fmla="*/ 2147483646 w 399"/>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2" name="直接连接符 11"/>
          <p:cNvCxnSpPr/>
          <p:nvPr/>
        </p:nvCxnSpPr>
        <p:spPr>
          <a:xfrm>
            <a:off x="755650" y="625475"/>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0819" y="192835"/>
            <a:ext cx="1358717" cy="294119"/>
          </a:xfrm>
          <a:prstGeom prst="rect">
            <a:avLst/>
          </a:prstGeom>
        </p:spPr>
      </p:pic>
      <p:sp>
        <p:nvSpPr>
          <p:cNvPr id="25" name="文本框 24"/>
          <p:cNvSpPr txBox="1"/>
          <p:nvPr userDrawn="1"/>
        </p:nvSpPr>
        <p:spPr>
          <a:xfrm>
            <a:off x="-1473201" y="2286898"/>
            <a:ext cx="1473201" cy="1383665"/>
          </a:xfrm>
          <a:prstGeom prst="rect">
            <a:avLst/>
          </a:prstGeom>
          <a:noFill/>
        </p:spPr>
        <p:txBody>
          <a:bodyPr wrap="square" rtlCol="0">
            <a:spAutoFit/>
          </a:bodyPr>
          <a:lstStyle/>
          <a:p>
            <a:pPr algn="l"/>
            <a:r>
              <a:rPr lang="zh-CN" altLang="en-US" sz="1050" dirty="0">
                <a:latin typeface="微软雅黑" panose="020B0503020204020204" charset="-122"/>
                <a:ea typeface="微软雅黑" panose="020B0503020204020204" charset="-122"/>
              </a:rPr>
              <a:t>字体：微软雅黑（粗），</a:t>
            </a:r>
            <a:br>
              <a:rPr lang="en-US" altLang="zh-CN" sz="1050" dirty="0">
                <a:latin typeface="微软雅黑" panose="020B0503020204020204" charset="-122"/>
                <a:ea typeface="微软雅黑" panose="020B0503020204020204" charset="-122"/>
              </a:rPr>
            </a:br>
            <a:r>
              <a:rPr lang="zh-CN" altLang="en-US" sz="1050" dirty="0">
                <a:latin typeface="微软雅黑" panose="020B0503020204020204" charset="-122"/>
                <a:ea typeface="微软雅黑" panose="020B0503020204020204" charset="-122"/>
              </a:rPr>
              <a:t>字号：</a:t>
            </a:r>
            <a:r>
              <a:rPr lang="en-US" altLang="zh-CN" sz="1050" dirty="0">
                <a:latin typeface="微软雅黑" panose="020B0503020204020204" charset="-122"/>
                <a:ea typeface="微软雅黑" panose="020B0503020204020204" charset="-122"/>
              </a:rPr>
              <a:t>18</a:t>
            </a:r>
            <a:r>
              <a:rPr lang="zh-CN" altLang="en-US" sz="1050" dirty="0">
                <a:latin typeface="微软雅黑" panose="020B0503020204020204" charset="-122"/>
                <a:ea typeface="微软雅黑" panose="020B0503020204020204" charset="-122"/>
              </a:rPr>
              <a:t>号为主，</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24</a:t>
            </a:r>
            <a:r>
              <a:rPr lang="zh-CN" altLang="en-US" sz="1050" dirty="0">
                <a:latin typeface="微软雅黑" panose="020B0503020204020204" charset="-122"/>
                <a:ea typeface="微软雅黑" panose="020B0503020204020204" charset="-122"/>
              </a:rPr>
              <a:t>号、</a:t>
            </a:r>
            <a:r>
              <a:rPr lang="en-US" altLang="zh-CN" sz="1050" dirty="0">
                <a:latin typeface="微软雅黑" panose="020B0503020204020204" charset="-122"/>
                <a:ea typeface="微软雅黑" panose="020B0503020204020204" charset="-122"/>
              </a:rPr>
              <a:t>14</a:t>
            </a:r>
            <a:r>
              <a:rPr lang="zh-CN" altLang="en-US" sz="1050" dirty="0">
                <a:latin typeface="微软雅黑" panose="020B0503020204020204" charset="-122"/>
                <a:ea typeface="微软雅黑" panose="020B0503020204020204" charset="-122"/>
              </a:rPr>
              <a:t>号为辅。</a:t>
            </a:r>
            <a:endParaRPr lang="en-US" altLang="zh-CN" sz="1050" dirty="0">
              <a:latin typeface="微软雅黑" panose="020B0503020204020204" charset="-122"/>
              <a:ea typeface="微软雅黑" panose="020B0503020204020204" charset="-122"/>
            </a:endParaRPr>
          </a:p>
          <a:p>
            <a:pPr algn="l"/>
            <a:r>
              <a:rPr lang="zh-CN" altLang="en-US" sz="1050" dirty="0">
                <a:latin typeface="微软雅黑" panose="020B0503020204020204" charset="-122"/>
                <a:ea typeface="微软雅黑" panose="020B0503020204020204" charset="-122"/>
              </a:rPr>
              <a:t>字体颜色：黑色</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                 </a:t>
            </a:r>
            <a:r>
              <a:rPr lang="zh-CN" altLang="en-US" sz="1050" dirty="0">
                <a:solidFill>
                  <a:srgbClr val="0070C0"/>
                </a:solidFill>
                <a:latin typeface="微软雅黑" panose="020B0503020204020204" charset="-122"/>
                <a:ea typeface="微软雅黑" panose="020B0503020204020204" charset="-122"/>
              </a:rPr>
              <a:t>蓝色</a:t>
            </a:r>
            <a:endParaRPr lang="en-US" altLang="zh-CN" sz="1050" dirty="0">
              <a:solidFill>
                <a:srgbClr val="0070C0"/>
              </a:solidFill>
              <a:latin typeface="微软雅黑" panose="020B0503020204020204" charset="-122"/>
              <a:ea typeface="微软雅黑" panose="020B0503020204020204" charset="-122"/>
            </a:endParaRPr>
          </a:p>
          <a:p>
            <a:pPr algn="l"/>
            <a:r>
              <a:rPr lang="en-US" altLang="zh-CN" sz="1050" dirty="0">
                <a:solidFill>
                  <a:schemeClr val="bg1"/>
                </a:solidFill>
                <a:latin typeface="微软雅黑" panose="020B0503020204020204" charset="-122"/>
                <a:ea typeface="微软雅黑" panose="020B0503020204020204" charset="-122"/>
              </a:rPr>
              <a:t>                 </a:t>
            </a:r>
            <a:r>
              <a:rPr lang="zh-CN" altLang="en-US" sz="1050" dirty="0">
                <a:solidFill>
                  <a:schemeClr val="bg1"/>
                </a:solidFill>
                <a:latin typeface="微软雅黑" panose="020B0503020204020204" charset="-122"/>
                <a:ea typeface="微软雅黑" panose="020B0503020204020204" charset="-122"/>
              </a:rPr>
              <a:t>白色</a:t>
            </a:r>
            <a:endParaRPr lang="en-US" altLang="zh-CN" sz="1050" dirty="0">
              <a:solidFill>
                <a:schemeClr val="bg1"/>
              </a:solidFill>
              <a:latin typeface="微软雅黑" panose="020B0503020204020204" charset="-122"/>
              <a:ea typeface="微软雅黑" panose="020B0503020204020204" charset="-122"/>
            </a:endParaRPr>
          </a:p>
          <a:p>
            <a:pPr algn="l"/>
            <a:r>
              <a:rPr lang="zh-CN" altLang="en-US" sz="1050" dirty="0">
                <a:solidFill>
                  <a:srgbClr val="C00000"/>
                </a:solidFill>
                <a:latin typeface="微软雅黑" panose="020B0503020204020204" charset="-122"/>
                <a:ea typeface="微软雅黑" panose="020B0503020204020204" charset="-122"/>
              </a:rPr>
              <a:t>不出现红色字体。</a:t>
            </a:r>
            <a:endParaRPr lang="zh-CN" altLang="en-US" sz="1050" dirty="0">
              <a:solidFill>
                <a:srgbClr val="C00000"/>
              </a:solidFill>
              <a:latin typeface="微软雅黑" panose="020B0503020204020204" charset="-122"/>
              <a:ea typeface="微软雅黑" panose="020B0503020204020204" charset="-122"/>
            </a:endParaRPr>
          </a:p>
        </p:txBody>
      </p:sp>
      <p:sp>
        <p:nvSpPr>
          <p:cNvPr id="30" name="矩形: 圆角 29"/>
          <p:cNvSpPr/>
          <p:nvPr userDrawn="1"/>
        </p:nvSpPr>
        <p:spPr>
          <a:xfrm>
            <a:off x="-243408" y="522672"/>
            <a:ext cx="162018" cy="343214"/>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1" name="矩形: 圆角 30"/>
          <p:cNvSpPr/>
          <p:nvPr userDrawn="1"/>
        </p:nvSpPr>
        <p:spPr>
          <a:xfrm>
            <a:off x="-243408" y="935542"/>
            <a:ext cx="162018" cy="343214"/>
          </a:xfrm>
          <a:prstGeom prst="roundRect">
            <a:avLst>
              <a:gd name="adj" fmla="val 0"/>
            </a:avLst>
          </a:prstGeom>
          <a:solidFill>
            <a:srgbClr val="5D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2" name="矩形: 圆角 31"/>
          <p:cNvSpPr/>
          <p:nvPr userDrawn="1"/>
        </p:nvSpPr>
        <p:spPr>
          <a:xfrm>
            <a:off x="-243408" y="1369574"/>
            <a:ext cx="162018" cy="343214"/>
          </a:xfrm>
          <a:prstGeom prst="roundRect">
            <a:avLst>
              <a:gd name="adj" fmla="val 0"/>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3" name="矩形: 圆角 32"/>
          <p:cNvSpPr/>
          <p:nvPr userDrawn="1"/>
        </p:nvSpPr>
        <p:spPr>
          <a:xfrm>
            <a:off x="-243408" y="1828236"/>
            <a:ext cx="162018" cy="34321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6" name="椭圆 5"/>
          <p:cNvSpPr/>
          <p:nvPr userDrawn="1"/>
        </p:nvSpPr>
        <p:spPr>
          <a:xfrm>
            <a:off x="-433909" y="2870201"/>
            <a:ext cx="162018"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latin typeface="微软雅黑" panose="020B0503020204020204" charset="-122"/>
              <a:ea typeface="微软雅黑" panose="020B0503020204020204" charset="-122"/>
            </a:endParaRPr>
          </a:p>
        </p:txBody>
      </p:sp>
      <p:sp>
        <p:nvSpPr>
          <p:cNvPr id="16" name="椭圆 15"/>
          <p:cNvSpPr/>
          <p:nvPr userDrawn="1"/>
        </p:nvSpPr>
        <p:spPr>
          <a:xfrm>
            <a:off x="-433909" y="2984501"/>
            <a:ext cx="162018" cy="10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solidFill>
                <a:srgbClr val="0070C0"/>
              </a:solidFill>
              <a:latin typeface="微软雅黑" panose="020B0503020204020204" charset="-122"/>
              <a:ea typeface="微软雅黑" panose="020B0503020204020204" charset="-122"/>
            </a:endParaRPr>
          </a:p>
        </p:txBody>
      </p:sp>
      <p:sp>
        <p:nvSpPr>
          <p:cNvPr id="17" name="椭圆 16"/>
          <p:cNvSpPr/>
          <p:nvPr userDrawn="1"/>
        </p:nvSpPr>
        <p:spPr>
          <a:xfrm>
            <a:off x="-440257" y="3150749"/>
            <a:ext cx="162018"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solidFill>
                <a:srgbClr val="0070C0"/>
              </a:solidFill>
              <a:latin typeface="微软雅黑" panose="020B0503020204020204" charset="-122"/>
              <a:ea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1" name="图片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p:nvPr userDrawn="1"/>
        </p:nvGrpSpPr>
        <p:grpSpPr bwMode="auto">
          <a:xfrm>
            <a:off x="219076" y="293689"/>
            <a:ext cx="390525" cy="204787"/>
            <a:chOff x="0" y="0"/>
            <a:chExt cx="1041399" cy="549275"/>
          </a:xfrm>
        </p:grpSpPr>
        <p:sp>
          <p:nvSpPr>
            <p:cNvPr id="3" name="Freeform 16"/>
            <p:cNvSpPr>
              <a:spLocks noChangeArrowheads="1"/>
            </p:cNvSpPr>
            <p:nvPr/>
          </p:nvSpPr>
          <p:spPr bwMode="auto">
            <a:xfrm>
              <a:off x="0" y="0"/>
              <a:ext cx="361950" cy="549275"/>
            </a:xfrm>
            <a:custGeom>
              <a:avLst/>
              <a:gdLst>
                <a:gd name="T0" fmla="*/ 2147483646 w 400"/>
                <a:gd name="T1" fmla="*/ 2147483646 h 608"/>
                <a:gd name="T2" fmla="*/ 2147483646 w 400"/>
                <a:gd name="T3" fmla="*/ 0 h 608"/>
                <a:gd name="T4" fmla="*/ 2147483646 w 400"/>
                <a:gd name="T5" fmla="*/ 2147483646 h 608"/>
                <a:gd name="T6" fmla="*/ 2147483646 w 400"/>
                <a:gd name="T7" fmla="*/ 2147483646 h 608"/>
                <a:gd name="T8" fmla="*/ 0 w 400"/>
                <a:gd name="T9" fmla="*/ 2147483646 h 608"/>
                <a:gd name="T10" fmla="*/ 2147483646 w 400"/>
                <a:gd name="T11" fmla="*/ 2147483646 h 608"/>
                <a:gd name="T12" fmla="*/ 2147483646 w 400"/>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17"/>
            <p:cNvSpPr>
              <a:spLocks noChangeArrowheads="1"/>
            </p:cNvSpPr>
            <p:nvPr/>
          </p:nvSpPr>
          <p:spPr bwMode="auto">
            <a:xfrm>
              <a:off x="338137" y="0"/>
              <a:ext cx="360362" cy="549275"/>
            </a:xfrm>
            <a:custGeom>
              <a:avLst/>
              <a:gdLst>
                <a:gd name="T0" fmla="*/ 2147483646 w 399"/>
                <a:gd name="T1" fmla="*/ 2147483646 h 608"/>
                <a:gd name="T2" fmla="*/ 2147483646 w 399"/>
                <a:gd name="T3" fmla="*/ 0 h 608"/>
                <a:gd name="T4" fmla="*/ 2147483646 w 399"/>
                <a:gd name="T5" fmla="*/ 2147483646 h 608"/>
                <a:gd name="T6" fmla="*/ 2147483646 w 399"/>
                <a:gd name="T7" fmla="*/ 2147483646 h 608"/>
                <a:gd name="T8" fmla="*/ 0 w 399"/>
                <a:gd name="T9" fmla="*/ 2147483646 h 608"/>
                <a:gd name="T10" fmla="*/ 2147483646 w 399"/>
                <a:gd name="T11" fmla="*/ 2147483646 h 608"/>
                <a:gd name="T12" fmla="*/ 2147483646 w 399"/>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8"/>
            <p:cNvSpPr>
              <a:spLocks noChangeArrowheads="1"/>
            </p:cNvSpPr>
            <p:nvPr/>
          </p:nvSpPr>
          <p:spPr bwMode="auto">
            <a:xfrm>
              <a:off x="681037" y="0"/>
              <a:ext cx="360362" cy="549275"/>
            </a:xfrm>
            <a:custGeom>
              <a:avLst/>
              <a:gdLst>
                <a:gd name="T0" fmla="*/ 2147483646 w 399"/>
                <a:gd name="T1" fmla="*/ 2147483646 h 608"/>
                <a:gd name="T2" fmla="*/ 2147483646 w 399"/>
                <a:gd name="T3" fmla="*/ 0 h 608"/>
                <a:gd name="T4" fmla="*/ 2147483646 w 399"/>
                <a:gd name="T5" fmla="*/ 2147483646 h 608"/>
                <a:gd name="T6" fmla="*/ 2147483646 w 399"/>
                <a:gd name="T7" fmla="*/ 2147483646 h 608"/>
                <a:gd name="T8" fmla="*/ 0 w 399"/>
                <a:gd name="T9" fmla="*/ 2147483646 h 608"/>
                <a:gd name="T10" fmla="*/ 2147483646 w 399"/>
                <a:gd name="T11" fmla="*/ 2147483646 h 608"/>
                <a:gd name="T12" fmla="*/ 2147483646 w 399"/>
                <a:gd name="T13" fmla="*/ 2147483646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2" name="直接连接符 11"/>
          <p:cNvCxnSpPr/>
          <p:nvPr/>
        </p:nvCxnSpPr>
        <p:spPr>
          <a:xfrm>
            <a:off x="755650" y="625475"/>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0819" y="192835"/>
            <a:ext cx="1358717" cy="294119"/>
          </a:xfrm>
          <a:prstGeom prst="rect">
            <a:avLst/>
          </a:prstGeom>
        </p:spPr>
      </p:pic>
      <p:sp>
        <p:nvSpPr>
          <p:cNvPr id="25" name="文本框 24"/>
          <p:cNvSpPr txBox="1"/>
          <p:nvPr userDrawn="1"/>
        </p:nvSpPr>
        <p:spPr>
          <a:xfrm>
            <a:off x="-1473201" y="2286898"/>
            <a:ext cx="1473201" cy="1383665"/>
          </a:xfrm>
          <a:prstGeom prst="rect">
            <a:avLst/>
          </a:prstGeom>
          <a:noFill/>
        </p:spPr>
        <p:txBody>
          <a:bodyPr wrap="square" rtlCol="0">
            <a:spAutoFit/>
          </a:bodyPr>
          <a:lstStyle/>
          <a:p>
            <a:pPr algn="l"/>
            <a:r>
              <a:rPr lang="zh-CN" altLang="en-US" sz="1050" dirty="0">
                <a:latin typeface="微软雅黑" panose="020B0503020204020204" charset="-122"/>
                <a:ea typeface="微软雅黑" panose="020B0503020204020204" charset="-122"/>
              </a:rPr>
              <a:t>字体：微软雅黑（粗），</a:t>
            </a:r>
            <a:br>
              <a:rPr lang="en-US" altLang="zh-CN" sz="1050" dirty="0">
                <a:latin typeface="微软雅黑" panose="020B0503020204020204" charset="-122"/>
                <a:ea typeface="微软雅黑" panose="020B0503020204020204" charset="-122"/>
              </a:rPr>
            </a:br>
            <a:r>
              <a:rPr lang="zh-CN" altLang="en-US" sz="1050" dirty="0">
                <a:latin typeface="微软雅黑" panose="020B0503020204020204" charset="-122"/>
                <a:ea typeface="微软雅黑" panose="020B0503020204020204" charset="-122"/>
              </a:rPr>
              <a:t>字号：</a:t>
            </a:r>
            <a:r>
              <a:rPr lang="en-US" altLang="zh-CN" sz="1050" dirty="0">
                <a:latin typeface="微软雅黑" panose="020B0503020204020204" charset="-122"/>
                <a:ea typeface="微软雅黑" panose="020B0503020204020204" charset="-122"/>
              </a:rPr>
              <a:t>18</a:t>
            </a:r>
            <a:r>
              <a:rPr lang="zh-CN" altLang="en-US" sz="1050" dirty="0">
                <a:latin typeface="微软雅黑" panose="020B0503020204020204" charset="-122"/>
                <a:ea typeface="微软雅黑" panose="020B0503020204020204" charset="-122"/>
              </a:rPr>
              <a:t>号为主，</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24</a:t>
            </a:r>
            <a:r>
              <a:rPr lang="zh-CN" altLang="en-US" sz="1050" dirty="0">
                <a:latin typeface="微软雅黑" panose="020B0503020204020204" charset="-122"/>
                <a:ea typeface="微软雅黑" panose="020B0503020204020204" charset="-122"/>
              </a:rPr>
              <a:t>号、</a:t>
            </a:r>
            <a:r>
              <a:rPr lang="en-US" altLang="zh-CN" sz="1050" dirty="0">
                <a:latin typeface="微软雅黑" panose="020B0503020204020204" charset="-122"/>
                <a:ea typeface="微软雅黑" panose="020B0503020204020204" charset="-122"/>
              </a:rPr>
              <a:t>14</a:t>
            </a:r>
            <a:r>
              <a:rPr lang="zh-CN" altLang="en-US" sz="1050" dirty="0">
                <a:latin typeface="微软雅黑" panose="020B0503020204020204" charset="-122"/>
                <a:ea typeface="微软雅黑" panose="020B0503020204020204" charset="-122"/>
              </a:rPr>
              <a:t>号为辅。</a:t>
            </a:r>
            <a:endParaRPr lang="en-US" altLang="zh-CN" sz="1050" dirty="0">
              <a:latin typeface="微软雅黑" panose="020B0503020204020204" charset="-122"/>
              <a:ea typeface="微软雅黑" panose="020B0503020204020204" charset="-122"/>
            </a:endParaRPr>
          </a:p>
          <a:p>
            <a:pPr algn="l"/>
            <a:r>
              <a:rPr lang="zh-CN" altLang="en-US" sz="1050" dirty="0">
                <a:latin typeface="微软雅黑" panose="020B0503020204020204" charset="-122"/>
                <a:ea typeface="微软雅黑" panose="020B0503020204020204" charset="-122"/>
              </a:rPr>
              <a:t>字体颜色：黑色</a:t>
            </a:r>
            <a:endParaRPr lang="en-US" altLang="zh-CN" sz="1050" dirty="0">
              <a:latin typeface="微软雅黑" panose="020B0503020204020204" charset="-122"/>
              <a:ea typeface="微软雅黑" panose="020B0503020204020204" charset="-122"/>
            </a:endParaRPr>
          </a:p>
          <a:p>
            <a:pPr algn="l"/>
            <a:r>
              <a:rPr lang="en-US" altLang="zh-CN" sz="1050" dirty="0">
                <a:latin typeface="微软雅黑" panose="020B0503020204020204" charset="-122"/>
                <a:ea typeface="微软雅黑" panose="020B0503020204020204" charset="-122"/>
              </a:rPr>
              <a:t>                 </a:t>
            </a:r>
            <a:r>
              <a:rPr lang="zh-CN" altLang="en-US" sz="1050" dirty="0">
                <a:solidFill>
                  <a:srgbClr val="0070C0"/>
                </a:solidFill>
                <a:latin typeface="微软雅黑" panose="020B0503020204020204" charset="-122"/>
                <a:ea typeface="微软雅黑" panose="020B0503020204020204" charset="-122"/>
              </a:rPr>
              <a:t>蓝色</a:t>
            </a:r>
            <a:endParaRPr lang="en-US" altLang="zh-CN" sz="1050" dirty="0">
              <a:solidFill>
                <a:srgbClr val="0070C0"/>
              </a:solidFill>
              <a:latin typeface="微软雅黑" panose="020B0503020204020204" charset="-122"/>
              <a:ea typeface="微软雅黑" panose="020B0503020204020204" charset="-122"/>
            </a:endParaRPr>
          </a:p>
          <a:p>
            <a:pPr algn="l"/>
            <a:r>
              <a:rPr lang="en-US" altLang="zh-CN" sz="1050" dirty="0">
                <a:solidFill>
                  <a:schemeClr val="bg1"/>
                </a:solidFill>
                <a:latin typeface="微软雅黑" panose="020B0503020204020204" charset="-122"/>
                <a:ea typeface="微软雅黑" panose="020B0503020204020204" charset="-122"/>
              </a:rPr>
              <a:t>                 </a:t>
            </a:r>
            <a:r>
              <a:rPr lang="zh-CN" altLang="en-US" sz="1050" dirty="0">
                <a:solidFill>
                  <a:schemeClr val="bg1"/>
                </a:solidFill>
                <a:latin typeface="微软雅黑" panose="020B0503020204020204" charset="-122"/>
                <a:ea typeface="微软雅黑" panose="020B0503020204020204" charset="-122"/>
              </a:rPr>
              <a:t>白色</a:t>
            </a:r>
            <a:endParaRPr lang="en-US" altLang="zh-CN" sz="1050" dirty="0">
              <a:solidFill>
                <a:schemeClr val="bg1"/>
              </a:solidFill>
              <a:latin typeface="微软雅黑" panose="020B0503020204020204" charset="-122"/>
              <a:ea typeface="微软雅黑" panose="020B0503020204020204" charset="-122"/>
            </a:endParaRPr>
          </a:p>
          <a:p>
            <a:pPr algn="l"/>
            <a:r>
              <a:rPr lang="zh-CN" altLang="en-US" sz="1050" dirty="0">
                <a:solidFill>
                  <a:srgbClr val="C00000"/>
                </a:solidFill>
                <a:latin typeface="微软雅黑" panose="020B0503020204020204" charset="-122"/>
                <a:ea typeface="微软雅黑" panose="020B0503020204020204" charset="-122"/>
              </a:rPr>
              <a:t>不出现红色字体。</a:t>
            </a:r>
            <a:endParaRPr lang="zh-CN" altLang="en-US" sz="1050" dirty="0">
              <a:solidFill>
                <a:srgbClr val="C00000"/>
              </a:solidFill>
              <a:latin typeface="微软雅黑" panose="020B0503020204020204" charset="-122"/>
              <a:ea typeface="微软雅黑" panose="020B0503020204020204" charset="-122"/>
            </a:endParaRPr>
          </a:p>
        </p:txBody>
      </p:sp>
      <p:sp>
        <p:nvSpPr>
          <p:cNvPr id="30" name="矩形: 圆角 29"/>
          <p:cNvSpPr/>
          <p:nvPr userDrawn="1"/>
        </p:nvSpPr>
        <p:spPr>
          <a:xfrm>
            <a:off x="-243408" y="522672"/>
            <a:ext cx="162018" cy="343214"/>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1" name="矩形: 圆角 30"/>
          <p:cNvSpPr/>
          <p:nvPr userDrawn="1"/>
        </p:nvSpPr>
        <p:spPr>
          <a:xfrm>
            <a:off x="-243408" y="935542"/>
            <a:ext cx="162018" cy="343214"/>
          </a:xfrm>
          <a:prstGeom prst="roundRect">
            <a:avLst>
              <a:gd name="adj" fmla="val 0"/>
            </a:avLst>
          </a:prstGeom>
          <a:solidFill>
            <a:srgbClr val="5D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2" name="矩形: 圆角 31"/>
          <p:cNvSpPr/>
          <p:nvPr userDrawn="1"/>
        </p:nvSpPr>
        <p:spPr>
          <a:xfrm>
            <a:off x="-243408" y="1369574"/>
            <a:ext cx="162018" cy="343214"/>
          </a:xfrm>
          <a:prstGeom prst="roundRect">
            <a:avLst>
              <a:gd name="adj" fmla="val 0"/>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33" name="矩形: 圆角 32"/>
          <p:cNvSpPr/>
          <p:nvPr userDrawn="1"/>
        </p:nvSpPr>
        <p:spPr>
          <a:xfrm>
            <a:off x="-243408" y="1828236"/>
            <a:ext cx="162018" cy="343214"/>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C000"/>
              </a:solidFill>
            </a:endParaRPr>
          </a:p>
        </p:txBody>
      </p:sp>
      <p:sp>
        <p:nvSpPr>
          <p:cNvPr id="6" name="椭圆 5"/>
          <p:cNvSpPr/>
          <p:nvPr userDrawn="1"/>
        </p:nvSpPr>
        <p:spPr>
          <a:xfrm>
            <a:off x="-433909" y="2870201"/>
            <a:ext cx="162018"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latin typeface="微软雅黑" panose="020B0503020204020204" charset="-122"/>
              <a:ea typeface="微软雅黑" panose="020B0503020204020204" charset="-122"/>
            </a:endParaRPr>
          </a:p>
        </p:txBody>
      </p:sp>
      <p:sp>
        <p:nvSpPr>
          <p:cNvPr id="16" name="椭圆 15"/>
          <p:cNvSpPr/>
          <p:nvPr userDrawn="1"/>
        </p:nvSpPr>
        <p:spPr>
          <a:xfrm>
            <a:off x="-433909" y="2984501"/>
            <a:ext cx="162018" cy="10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solidFill>
                <a:srgbClr val="0070C0"/>
              </a:solidFill>
              <a:latin typeface="微软雅黑" panose="020B0503020204020204" charset="-122"/>
              <a:ea typeface="微软雅黑" panose="020B0503020204020204" charset="-122"/>
            </a:endParaRPr>
          </a:p>
        </p:txBody>
      </p:sp>
      <p:sp>
        <p:nvSpPr>
          <p:cNvPr id="17" name="椭圆 16"/>
          <p:cNvSpPr/>
          <p:nvPr userDrawn="1"/>
        </p:nvSpPr>
        <p:spPr>
          <a:xfrm>
            <a:off x="-440257" y="3150749"/>
            <a:ext cx="162018"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350" b="1" dirty="0">
              <a:solidFill>
                <a:srgbClr val="0070C0"/>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4" Type="http://schemas.openxmlformats.org/officeDocument/2006/relationships/theme" Target="../theme/theme3.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slideLayout" Target="../slideLayouts/slideLayout13.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620000" cy="422672"/>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6" name="Slide Number Placeholder 5"/>
          <p:cNvSpPr>
            <a:spLocks noGrp="1"/>
          </p:cNvSpPr>
          <p:nvPr>
            <p:ph type="sldNum" sz="quarter" idx="4"/>
          </p:nvPr>
        </p:nvSpPr>
        <p:spPr>
          <a:xfrm>
            <a:off x="8305800" y="285750"/>
            <a:ext cx="457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F5134D-7C6B-4A7B-B28B-A8C75F870448}" type="slidenum">
              <a:rPr lang="en-US" smtClean="0"/>
            </a:fld>
            <a:endParaRPr lang="en-US"/>
          </a:p>
        </p:txBody>
      </p:sp>
      <p:sp>
        <p:nvSpPr>
          <p:cNvPr id="8" name="Rectangle 7"/>
          <p:cNvSpPr/>
          <p:nvPr/>
        </p:nvSpPr>
        <p:spPr>
          <a:xfrm>
            <a:off x="0" y="209550"/>
            <a:ext cx="152400" cy="400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bwMode="auto">
          <a:xfrm>
            <a:off x="0" y="392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0" y="438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91402" y="285751"/>
            <a:ext cx="1400175" cy="31273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p:titleStyle>
    <p:bodyStyle>
      <a:lvl1pPr marL="342900" indent="-342900" algn="l" defTabSz="914400" rtl="0" eaLnBrk="1" latinLnBrk="0" hangingPunct="1">
        <a:lnSpc>
          <a:spcPct val="110000"/>
        </a:lnSpc>
        <a:spcBef>
          <a:spcPts val="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0000"/>
        </a:lnSpc>
        <a:spcBef>
          <a:spcPts val="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25CF4A-F549-44C8-B5DB-FE7A0074245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F14011-55AA-4F2C-BE41-1F7B5A43F8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image" Target="../media/image17.png"/><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6" Type="http://schemas.openxmlformats.org/officeDocument/2006/relationships/slideLayout" Target="../slideLayouts/slideLayout3.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tags" Target="../tags/tag110.xml"/></Relationships>
</file>

<file path=ppt/slides/_rels/slide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1" Type="http://schemas.openxmlformats.org/officeDocument/2006/relationships/slideLayout" Target="../slideLayouts/slideLayout3.xml"/><Relationship Id="rId20" Type="http://schemas.openxmlformats.org/officeDocument/2006/relationships/tags" Target="../tags/tag130.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_rels/slide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4" Type="http://schemas.openxmlformats.org/officeDocument/2006/relationships/slideLayout" Target="../slideLayouts/slideLayout3.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21" y="-13189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txBox="1">
            <a:spLocks noChangeArrowheads="1"/>
          </p:cNvSpPr>
          <p:nvPr/>
        </p:nvSpPr>
        <p:spPr bwMode="auto">
          <a:xfrm>
            <a:off x="1712620" y="1230316"/>
            <a:ext cx="6988310" cy="14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Tx/>
              <a:buNone/>
            </a:pPr>
            <a:r>
              <a:rPr lang="zh-CN" altLang="en-US" sz="4050" b="1" dirty="0">
                <a:solidFill>
                  <a:schemeClr val="accent1"/>
                </a:solidFill>
                <a:latin typeface="微软雅黑" panose="020B0503020204020204" charset="-122"/>
                <a:ea typeface="微软雅黑" panose="020B0503020204020204" charset="-122"/>
              </a:rPr>
              <a:t>某金融集团数据中台</a:t>
            </a:r>
            <a:r>
              <a:rPr lang="zh-CN" altLang="en-US" sz="4050" b="1" dirty="0">
                <a:solidFill>
                  <a:schemeClr val="accent1"/>
                </a:solidFill>
                <a:latin typeface="微软雅黑" panose="020B0503020204020204" charset="-122"/>
                <a:ea typeface="微软雅黑" panose="020B0503020204020204" charset="-122"/>
              </a:rPr>
              <a:t>项目</a:t>
            </a:r>
            <a:endParaRPr lang="zh-CN" altLang="en-US" sz="4050" b="1" dirty="0">
              <a:solidFill>
                <a:schemeClr val="accent1"/>
              </a:solidFill>
              <a:latin typeface="微软雅黑" panose="020B0503020204020204" charset="-122"/>
              <a:ea typeface="微软雅黑" panose="020B0503020204020204" charset="-122"/>
            </a:endParaRPr>
          </a:p>
        </p:txBody>
      </p:sp>
      <p:sp>
        <p:nvSpPr>
          <p:cNvPr id="44" name="Rectangle 4"/>
          <p:cNvSpPr txBox="1">
            <a:spLocks noChangeArrowheads="1"/>
          </p:cNvSpPr>
          <p:nvPr/>
        </p:nvSpPr>
        <p:spPr>
          <a:xfrm>
            <a:off x="3825875" y="2759077"/>
            <a:ext cx="4806950" cy="323850"/>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zh-CN" altLang="en-US" sz="1400" dirty="0">
                <a:solidFill>
                  <a:schemeClr val="tx1">
                    <a:lumMod val="75000"/>
                    <a:lumOff val="25000"/>
                  </a:schemeClr>
                </a:solidFill>
                <a:latin typeface="微软雅黑" panose="020B0503020204020204" charset="-122"/>
                <a:ea typeface="微软雅黑" panose="020B0503020204020204" charset="-122"/>
              </a:rPr>
              <a:t>金融</a:t>
            </a:r>
            <a:r>
              <a:rPr lang="en-US" altLang="zh-CN" sz="1400" dirty="0">
                <a:solidFill>
                  <a:schemeClr val="tx1">
                    <a:lumMod val="75000"/>
                    <a:lumOff val="25000"/>
                  </a:schemeClr>
                </a:solidFill>
                <a:latin typeface="微软雅黑" panose="020B0503020204020204" charset="-122"/>
                <a:ea typeface="微软雅黑" panose="020B0503020204020204" charset="-122"/>
              </a:rPr>
              <a:t> · </a:t>
            </a:r>
            <a:r>
              <a:rPr lang="zh-CN" altLang="en-US" sz="1400" dirty="0">
                <a:solidFill>
                  <a:schemeClr val="tx1">
                    <a:lumMod val="75000"/>
                    <a:lumOff val="25000"/>
                  </a:schemeClr>
                </a:solidFill>
                <a:latin typeface="微软雅黑" panose="020B0503020204020204" charset="-122"/>
                <a:ea typeface="微软雅黑" panose="020B0503020204020204" charset="-122"/>
              </a:rPr>
              <a:t>数字化转型</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cxnSp>
        <p:nvCxnSpPr>
          <p:cNvPr id="12293" name="直接连接符 5"/>
          <p:cNvCxnSpPr>
            <a:cxnSpLocks noChangeShapeType="1"/>
          </p:cNvCxnSpPr>
          <p:nvPr/>
        </p:nvCxnSpPr>
        <p:spPr bwMode="auto">
          <a:xfrm flipH="1">
            <a:off x="3924300" y="2676527"/>
            <a:ext cx="4618038" cy="0"/>
          </a:xfrm>
          <a:prstGeom prst="line">
            <a:avLst/>
          </a:prstGeom>
          <a:noFill/>
          <a:ln w="12700">
            <a:solidFill>
              <a:schemeClr val="accent1"/>
            </a:solidFill>
            <a:round/>
          </a:ln>
          <a:extLst>
            <a:ext uri="{909E8E84-426E-40DD-AFC4-6F175D3DCCD1}">
              <a14:hiddenFill xmlns:a14="http://schemas.microsoft.com/office/drawing/2010/main">
                <a:noFill/>
              </a14:hiddenFill>
            </a:ext>
          </a:extLst>
        </p:spPr>
      </p:cxnSp>
      <p:sp>
        <p:nvSpPr>
          <p:cNvPr id="12294" name="矩形 9"/>
          <p:cNvSpPr>
            <a:spLocks noChangeArrowheads="1"/>
          </p:cNvSpPr>
          <p:nvPr/>
        </p:nvSpPr>
        <p:spPr bwMode="auto">
          <a:xfrm>
            <a:off x="8764588" y="2089152"/>
            <a:ext cx="379412" cy="1609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微软雅黑" panose="020B0503020204020204" charset="-122"/>
              <a:ea typeface="微软雅黑" panose="020B0503020204020204" charset="-122"/>
            </a:endParaRPr>
          </a:p>
        </p:txBody>
      </p:sp>
      <p:grpSp>
        <p:nvGrpSpPr>
          <p:cNvPr id="12295" name="组合 48"/>
          <p:cNvGrpSpPr/>
          <p:nvPr/>
        </p:nvGrpSpPr>
        <p:grpSpPr bwMode="auto">
          <a:xfrm>
            <a:off x="8120064" y="3262316"/>
            <a:ext cx="433387" cy="433387"/>
            <a:chOff x="6084168" y="1274820"/>
            <a:chExt cx="432048" cy="432834"/>
          </a:xfrm>
        </p:grpSpPr>
        <p:sp>
          <p:nvSpPr>
            <p:cNvPr id="12308"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12309" name="Freeform 59"/>
            <p:cNvSpPr>
              <a:spLocks noChangeArrowheads="1"/>
            </p:cNvSpPr>
            <p:nvPr/>
          </p:nvSpPr>
          <p:spPr bwMode="auto">
            <a:xfrm>
              <a:off x="6180302" y="136589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0 w 581"/>
                <a:gd name="T21" fmla="*/ 2147483646 h 609"/>
                <a:gd name="T22" fmla="*/ 2038427146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1952730136 h 609"/>
                <a:gd name="T76" fmla="*/ 2147483646 w 581"/>
                <a:gd name="T77" fmla="*/ 1952730136 h 609"/>
                <a:gd name="T78" fmla="*/ 2147483646 w 581"/>
                <a:gd name="T79" fmla="*/ 2147483646 h 609"/>
                <a:gd name="T80" fmla="*/ 2147483646 w 581"/>
                <a:gd name="T81" fmla="*/ 2147483646 h 609"/>
                <a:gd name="T82" fmla="*/ 2147483646 w 581"/>
                <a:gd name="T83" fmla="*/ 1952730136 h 609"/>
                <a:gd name="T84" fmla="*/ 2147483646 w 581"/>
                <a:gd name="T85" fmla="*/ 1952730136 h 609"/>
                <a:gd name="T86" fmla="*/ 2147483646 w 581"/>
                <a:gd name="T87" fmla="*/ 2147483646 h 609"/>
                <a:gd name="T88" fmla="*/ 2147483646 w 581"/>
                <a:gd name="T89" fmla="*/ 2147483646 h 609"/>
                <a:gd name="T90" fmla="*/ 2147483646 w 581"/>
                <a:gd name="T91" fmla="*/ 1952730136 h 609"/>
                <a:gd name="T92" fmla="*/ 2147483646 w 581"/>
                <a:gd name="T93" fmla="*/ 1952730136 h 609"/>
                <a:gd name="T94" fmla="*/ 2147483646 w 581"/>
                <a:gd name="T95" fmla="*/ 2147483646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296" name="组合 51"/>
          <p:cNvGrpSpPr/>
          <p:nvPr/>
        </p:nvGrpSpPr>
        <p:grpSpPr bwMode="auto">
          <a:xfrm>
            <a:off x="6824663" y="3262315"/>
            <a:ext cx="431800" cy="431800"/>
            <a:chOff x="4788024" y="1275213"/>
            <a:chExt cx="432048" cy="432048"/>
          </a:xfrm>
        </p:grpSpPr>
        <p:sp>
          <p:nvSpPr>
            <p:cNvPr id="12306"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12307" name="Freeform 110"/>
            <p:cNvSpPr>
              <a:spLocks noChangeArrowheads="1"/>
            </p:cNvSpPr>
            <p:nvPr/>
          </p:nvSpPr>
          <p:spPr bwMode="auto">
            <a:xfrm>
              <a:off x="4891102" y="1366806"/>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297" name="组合 54"/>
          <p:cNvGrpSpPr/>
          <p:nvPr/>
        </p:nvGrpSpPr>
        <p:grpSpPr bwMode="auto">
          <a:xfrm>
            <a:off x="7472364" y="3262316"/>
            <a:ext cx="433387" cy="433387"/>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
          <p:nvSpPr>
            <p:cNvPr id="12305" name="Freeform 16"/>
            <p:cNvSpPr>
              <a:spLocks noChangeArrowheads="1"/>
            </p:cNvSpPr>
            <p:nvPr/>
          </p:nvSpPr>
          <p:spPr bwMode="auto">
            <a:xfrm>
              <a:off x="5554420" y="137770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1948943732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1948943732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043071652 w 475"/>
                <a:gd name="T69" fmla="*/ 2147483646 h 552"/>
                <a:gd name="T70" fmla="*/ 0 w 475"/>
                <a:gd name="T71" fmla="*/ 2147483646 h 552"/>
                <a:gd name="T72" fmla="*/ 2043071652 w 475"/>
                <a:gd name="T73" fmla="*/ 2147483646 h 552"/>
                <a:gd name="T74" fmla="*/ 2147483646 w 475"/>
                <a:gd name="T75" fmla="*/ 2147483646 h 552"/>
                <a:gd name="T76" fmla="*/ 2147483646 w 475"/>
                <a:gd name="T77" fmla="*/ 2147483646 h 552"/>
                <a:gd name="T78" fmla="*/ 2043071652 w 475"/>
                <a:gd name="T79" fmla="*/ 2147483646 h 552"/>
                <a:gd name="T80" fmla="*/ 2043071652 w 475"/>
                <a:gd name="T81" fmla="*/ 2147483646 h 552"/>
                <a:gd name="T82" fmla="*/ 2147483646 w 475"/>
                <a:gd name="T83" fmla="*/ 2147483646 h 552"/>
                <a:gd name="T84" fmla="*/ 2147483646 w 475"/>
                <a:gd name="T85" fmla="*/ 2147483646 h 552"/>
                <a:gd name="T86" fmla="*/ 2147483646 w 475"/>
                <a:gd name="T87" fmla="*/ 2147483646 h 552"/>
                <a:gd name="T88" fmla="*/ 2043071652 w 475"/>
                <a:gd name="T89" fmla="*/ 2147483646 h 552"/>
                <a:gd name="T90" fmla="*/ 0 w 475"/>
                <a:gd name="T91" fmla="*/ 2147483646 h 552"/>
                <a:gd name="T92" fmla="*/ 2043071652 w 475"/>
                <a:gd name="T93" fmla="*/ 2147483646 h 552"/>
                <a:gd name="T94" fmla="*/ 2043071652 w 475"/>
                <a:gd name="T95" fmla="*/ 2147483646 h 552"/>
                <a:gd name="T96" fmla="*/ 2043071652 w 475"/>
                <a:gd name="T97" fmla="*/ 2147483646 h 552"/>
                <a:gd name="T98" fmla="*/ 2147483646 w 475"/>
                <a:gd name="T99" fmla="*/ 2147483646 h 552"/>
                <a:gd name="T100" fmla="*/ 2147483646 w 475"/>
                <a:gd name="T101" fmla="*/ 2147483646 h 552"/>
                <a:gd name="T102" fmla="*/ 2147483646 w 475"/>
                <a:gd name="T103" fmla="*/ 2147483646 h 552"/>
                <a:gd name="T104" fmla="*/ 2043071652 w 475"/>
                <a:gd name="T105" fmla="*/ 2147483646 h 552"/>
                <a:gd name="T106" fmla="*/ 0 w 475"/>
                <a:gd name="T107" fmla="*/ 2147483646 h 552"/>
                <a:gd name="T108" fmla="*/ 2043071652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298" name="组合 57"/>
          <p:cNvGrpSpPr/>
          <p:nvPr/>
        </p:nvGrpSpPr>
        <p:grpSpPr bwMode="auto">
          <a:xfrm>
            <a:off x="5529263" y="3262316"/>
            <a:ext cx="431800" cy="433387"/>
            <a:chOff x="3491880" y="1274820"/>
            <a:chExt cx="432833" cy="432834"/>
          </a:xfrm>
        </p:grpSpPr>
        <p:sp>
          <p:nvSpPr>
            <p:cNvPr id="12302"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12303" name="Freeform 75"/>
            <p:cNvSpPr>
              <a:spLocks noChangeArrowheads="1"/>
            </p:cNvSpPr>
            <p:nvPr/>
          </p:nvSpPr>
          <p:spPr bwMode="auto">
            <a:xfrm>
              <a:off x="3583864" y="1385879"/>
              <a:ext cx="248863" cy="210716"/>
            </a:xfrm>
            <a:custGeom>
              <a:avLst/>
              <a:gdLst>
                <a:gd name="T0" fmla="*/ 2147483646 w 602"/>
                <a:gd name="T1" fmla="*/ 2147483646 h 510"/>
                <a:gd name="T2" fmla="*/ 2147483646 w 602"/>
                <a:gd name="T3" fmla="*/ 2147483646 h 510"/>
                <a:gd name="T4" fmla="*/ 1978102024 w 602"/>
                <a:gd name="T5" fmla="*/ 2147483646 h 510"/>
                <a:gd name="T6" fmla="*/ 0 w 602"/>
                <a:gd name="T7" fmla="*/ 2147483646 h 510"/>
                <a:gd name="T8" fmla="*/ 0 w 602"/>
                <a:gd name="T9" fmla="*/ 1974924554 h 510"/>
                <a:gd name="T10" fmla="*/ 1978102024 w 602"/>
                <a:gd name="T11" fmla="*/ 0 h 510"/>
                <a:gd name="T12" fmla="*/ 2147483646 w 602"/>
                <a:gd name="T13" fmla="*/ 1974924554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299" name="组合 60"/>
          <p:cNvGrpSpPr/>
          <p:nvPr/>
        </p:nvGrpSpPr>
        <p:grpSpPr bwMode="auto">
          <a:xfrm>
            <a:off x="6176963" y="3262316"/>
            <a:ext cx="431800" cy="433387"/>
            <a:chOff x="4139952" y="1274820"/>
            <a:chExt cx="432833" cy="432834"/>
          </a:xfrm>
        </p:grpSpPr>
        <p:sp>
          <p:nvSpPr>
            <p:cNvPr id="12300"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12301" name="Freeform 84"/>
            <p:cNvSpPr>
              <a:spLocks noChangeArrowheads="1"/>
            </p:cNvSpPr>
            <p:nvPr/>
          </p:nvSpPr>
          <p:spPr bwMode="auto">
            <a:xfrm>
              <a:off x="4241546" y="136680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 name="文本框 1"/>
          <p:cNvSpPr txBox="1"/>
          <p:nvPr/>
        </p:nvSpPr>
        <p:spPr>
          <a:xfrm>
            <a:off x="3904615" y="3991610"/>
            <a:ext cx="4771390" cy="506730"/>
          </a:xfrm>
          <a:prstGeom prst="rect">
            <a:avLst/>
          </a:prstGeom>
          <a:noFill/>
        </p:spPr>
        <p:txBody>
          <a:bodyPr wrap="square" rtlCol="0">
            <a:spAutoFit/>
          </a:bodyPr>
          <a:p>
            <a:pPr algn="r">
              <a:lnSpc>
                <a:spcPct val="150000"/>
              </a:lnSpc>
            </a:pPr>
            <a:r>
              <a:rPr lang="zh-CN" altLang="en-US" dirty="0" smtClean="0">
                <a:latin typeface="微软雅黑" panose="020B0503020204020204" charset="-122"/>
                <a:ea typeface="微软雅黑" panose="020B0503020204020204" charset="-122"/>
              </a:rPr>
              <a:t>本案例来源于【美林数据】真实行业案例</a:t>
            </a:r>
            <a:endParaRPr lang="zh-CN" altLang="en-US" dirty="0"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569"/>
    </mc:Choice>
    <mc:Fallback>
      <p:transition advClick="0" advTm="55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42" name="标题 1"/>
          <p:cNvSpPr>
            <a:spLocks noGrp="1"/>
          </p:cNvSpPr>
          <p:nvPr/>
        </p:nvSpPr>
        <p:spPr>
          <a:xfrm>
            <a:off x="457200"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实施路径</a:t>
            </a:r>
            <a:r>
              <a:rPr lang="en-US" altLang="zh-CN" b="1" dirty="0">
                <a:solidFill>
                  <a:schemeClr val="tx1"/>
                </a:solidFill>
                <a:latin typeface="+mn-ea"/>
                <a:ea typeface="+mn-ea"/>
              </a:rPr>
              <a:t>-</a:t>
            </a:r>
            <a:r>
              <a:rPr lang="zh-CN" altLang="en-US" b="1" dirty="0">
                <a:solidFill>
                  <a:schemeClr val="tx1"/>
                </a:solidFill>
                <a:latin typeface="+mn-ea"/>
                <a:ea typeface="+mn-ea"/>
              </a:rPr>
              <a:t>数据治理实施</a:t>
            </a:r>
            <a:endParaRPr lang="zh-CN" altLang="en-US" b="1" dirty="0">
              <a:solidFill>
                <a:schemeClr val="tx1"/>
              </a:solidFill>
              <a:latin typeface="+mn-ea"/>
              <a:ea typeface="+mn-ea"/>
            </a:endParaRPr>
          </a:p>
        </p:txBody>
      </p:sp>
      <p:pic>
        <p:nvPicPr>
          <p:cNvPr id="2" name="图片 1"/>
          <p:cNvPicPr>
            <a:picLocks noChangeAspect="1"/>
          </p:cNvPicPr>
          <p:nvPr/>
        </p:nvPicPr>
        <p:blipFill>
          <a:blip r:embed="rId1"/>
          <a:stretch>
            <a:fillRect/>
          </a:stretch>
        </p:blipFill>
        <p:spPr>
          <a:xfrm>
            <a:off x="35560" y="987425"/>
            <a:ext cx="4491355" cy="3988435"/>
          </a:xfrm>
          <a:prstGeom prst="rect">
            <a:avLst/>
          </a:prstGeom>
        </p:spPr>
      </p:pic>
      <p:sp>
        <p:nvSpPr>
          <p:cNvPr id="61" name="文本框 60"/>
          <p:cNvSpPr txBox="1"/>
          <p:nvPr/>
        </p:nvSpPr>
        <p:spPr>
          <a:xfrm>
            <a:off x="395605" y="618490"/>
            <a:ext cx="79235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l"/>
            <a:r>
              <a:rPr lang="zh-CN" altLang="en-US" sz="1800" dirty="0">
                <a:solidFill>
                  <a:schemeClr val="tx1">
                    <a:lumMod val="90000"/>
                    <a:lumOff val="10000"/>
                  </a:schemeClr>
                </a:solidFill>
              </a:rPr>
              <a:t>梳理业务对象，基于业务职能进行主题分析，数据实体分析，形成数据架构。</a:t>
            </a:r>
            <a:endParaRPr lang="zh-CN" altLang="en-US" sz="1800" dirty="0">
              <a:solidFill>
                <a:schemeClr val="tx1">
                  <a:lumMod val="90000"/>
                  <a:lumOff val="10000"/>
                </a:schemeClr>
              </a:solidFill>
            </a:endParaRPr>
          </a:p>
        </p:txBody>
      </p:sp>
      <p:pic>
        <p:nvPicPr>
          <p:cNvPr id="3" name="图片 2"/>
          <p:cNvPicPr>
            <a:picLocks noChangeAspect="1"/>
          </p:cNvPicPr>
          <p:nvPr/>
        </p:nvPicPr>
        <p:blipFill>
          <a:blip r:embed="rId2"/>
          <a:stretch>
            <a:fillRect/>
          </a:stretch>
        </p:blipFill>
        <p:spPr>
          <a:xfrm>
            <a:off x="4211955" y="1045210"/>
            <a:ext cx="4782820" cy="3803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42" name="标题 1"/>
          <p:cNvSpPr>
            <a:spLocks noGrp="1"/>
          </p:cNvSpPr>
          <p:nvPr/>
        </p:nvSpPr>
        <p:spPr>
          <a:xfrm>
            <a:off x="457200"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实施路径</a:t>
            </a:r>
            <a:r>
              <a:rPr lang="en-US" altLang="zh-CN" b="1" dirty="0">
                <a:solidFill>
                  <a:schemeClr val="tx1"/>
                </a:solidFill>
                <a:latin typeface="+mn-ea"/>
                <a:ea typeface="+mn-ea"/>
              </a:rPr>
              <a:t>-</a:t>
            </a:r>
            <a:r>
              <a:rPr lang="zh-CN" altLang="en-US" b="1" dirty="0">
                <a:solidFill>
                  <a:schemeClr val="tx1"/>
                </a:solidFill>
                <a:latin typeface="+mn-ea"/>
                <a:ea typeface="+mn-ea"/>
              </a:rPr>
              <a:t>数据治理实施</a:t>
            </a:r>
            <a:endParaRPr lang="zh-CN" altLang="en-US" b="1" dirty="0">
              <a:solidFill>
                <a:schemeClr val="tx1"/>
              </a:solidFill>
              <a:latin typeface="+mn-ea"/>
              <a:ea typeface="+mn-ea"/>
            </a:endParaRPr>
          </a:p>
        </p:txBody>
      </p:sp>
      <p:sp>
        <p:nvSpPr>
          <p:cNvPr id="61" name="文本框 60"/>
          <p:cNvSpPr txBox="1"/>
          <p:nvPr/>
        </p:nvSpPr>
        <p:spPr>
          <a:xfrm>
            <a:off x="395605" y="699135"/>
            <a:ext cx="79235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l"/>
            <a:r>
              <a:rPr lang="zh-CN" altLang="en-US" sz="1800" dirty="0">
                <a:solidFill>
                  <a:schemeClr val="tx1">
                    <a:lumMod val="90000"/>
                    <a:lumOff val="10000"/>
                  </a:schemeClr>
                </a:solidFill>
              </a:rPr>
              <a:t>基于业务主题，以及数仓分层规划设计业务数据仓库。</a:t>
            </a:r>
            <a:endParaRPr lang="zh-CN" altLang="en-US" sz="1800" dirty="0">
              <a:solidFill>
                <a:schemeClr val="tx1">
                  <a:lumMod val="90000"/>
                  <a:lumOff val="10000"/>
                </a:schemeClr>
              </a:solidFill>
            </a:endParaRPr>
          </a:p>
        </p:txBody>
      </p:sp>
      <p:sp>
        <p:nvSpPr>
          <p:cNvPr id="4" name="object 3"/>
          <p:cNvSpPr/>
          <p:nvPr/>
        </p:nvSpPr>
        <p:spPr>
          <a:xfrm>
            <a:off x="908050" y="1419225"/>
            <a:ext cx="6898005" cy="3326765"/>
          </a:xfrm>
          <a:prstGeom prst="rect">
            <a:avLst/>
          </a:prstGeom>
          <a:blipFill>
            <a:blip r:embed="rId1" cstate="print"/>
            <a:stretch>
              <a:fillRect/>
            </a:stretch>
          </a:blipFill>
        </p:spPr>
        <p:txBody>
          <a:bodyPr wrap="square" lIns="0" tIns="0" rIns="0" bIns="0" rtlCol="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42" name="标题 1"/>
          <p:cNvSpPr>
            <a:spLocks noGrp="1"/>
          </p:cNvSpPr>
          <p:nvPr/>
        </p:nvSpPr>
        <p:spPr>
          <a:xfrm>
            <a:off x="457200"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实施路径</a:t>
            </a:r>
            <a:r>
              <a:rPr lang="en-US" altLang="zh-CN" b="1" dirty="0">
                <a:solidFill>
                  <a:schemeClr val="tx1"/>
                </a:solidFill>
                <a:latin typeface="+mn-ea"/>
                <a:ea typeface="+mn-ea"/>
              </a:rPr>
              <a:t>-</a:t>
            </a:r>
            <a:r>
              <a:rPr lang="zh-CN" altLang="en-US" b="1" dirty="0">
                <a:solidFill>
                  <a:schemeClr val="tx1"/>
                </a:solidFill>
                <a:latin typeface="+mn-ea"/>
                <a:ea typeface="+mn-ea"/>
              </a:rPr>
              <a:t>数据应用场景构建</a:t>
            </a:r>
            <a:endParaRPr lang="zh-CN" altLang="en-US" b="1" dirty="0">
              <a:solidFill>
                <a:schemeClr val="tx1"/>
              </a:solidFill>
              <a:latin typeface="+mn-ea"/>
              <a:ea typeface="+mn-ea"/>
            </a:endParaRPr>
          </a:p>
        </p:txBody>
      </p:sp>
      <p:grpSp>
        <p:nvGrpSpPr>
          <p:cNvPr id="4" name="组合 3"/>
          <p:cNvGrpSpPr/>
          <p:nvPr/>
        </p:nvGrpSpPr>
        <p:grpSpPr>
          <a:xfrm>
            <a:off x="251460" y="1102995"/>
            <a:ext cx="5146106" cy="3678555"/>
            <a:chOff x="1183205" y="1844453"/>
            <a:chExt cx="5961817" cy="3575495"/>
          </a:xfrm>
        </p:grpSpPr>
        <p:grpSp>
          <p:nvGrpSpPr>
            <p:cNvPr id="36" name="组合 35"/>
            <p:cNvGrpSpPr/>
            <p:nvPr/>
          </p:nvGrpSpPr>
          <p:grpSpPr>
            <a:xfrm>
              <a:off x="1183205" y="1844453"/>
              <a:ext cx="5878687" cy="757711"/>
              <a:chOff x="673100" y="1850802"/>
              <a:chExt cx="5878687" cy="757711"/>
            </a:xfrm>
          </p:grpSpPr>
          <p:sp>
            <p:nvSpPr>
              <p:cNvPr id="9" name="ï$ļïḑê"/>
              <p:cNvSpPr/>
              <p:nvPr/>
            </p:nvSpPr>
            <p:spPr>
              <a:xfrm>
                <a:off x="673100" y="1850802"/>
                <a:ext cx="2136237" cy="657250"/>
              </a:xfrm>
              <a:prstGeom prst="chevron">
                <a:avLst>
                  <a:gd name="adj" fmla="val 50000"/>
                </a:avLst>
              </a:prstGeom>
              <a:gradFill>
                <a:gsLst>
                  <a:gs pos="0">
                    <a:schemeClr val="accent1">
                      <a:lumMod val="60000"/>
                      <a:lumOff val="40000"/>
                    </a:schemeClr>
                  </a:gs>
                  <a:gs pos="50000">
                    <a:schemeClr val="accent1"/>
                  </a:gs>
                </a:gsLst>
                <a:lin ang="2700000" scaled="0"/>
              </a:gradFill>
            </p:spPr>
            <p:txBody>
              <a:bodyPr wrap="none" lIns="91440" tIns="45720" rIns="91440" bIns="45720" rtlCol="0" anchor="ctr" anchorCtr="0">
                <a:noAutofit/>
              </a:bodyPr>
              <a:lstStyle/>
              <a:p>
                <a:pPr algn="ctr"/>
                <a:r>
                  <a:rPr kumimoji="1" lang="en-US" altLang="zh-CN" sz="1000" b="1" dirty="0">
                    <a:solidFill>
                      <a:srgbClr val="FFFFFF"/>
                    </a:solidFill>
                    <a:latin typeface="Arial" panose="020B0604020202020204" pitchFamily="34" charset="0"/>
                    <a:ea typeface="微软雅黑" panose="020B0503020204020204" charset="-122"/>
                  </a:rPr>
                  <a:t>      </a:t>
                </a:r>
                <a:r>
                  <a:rPr kumimoji="1" lang="zh-CN" altLang="en-US" sz="1000" b="1" dirty="0">
                    <a:solidFill>
                      <a:srgbClr val="FFFFFF"/>
                    </a:solidFill>
                    <a:latin typeface="Arial" panose="020B0604020202020204" pitchFamily="34" charset="0"/>
                    <a:ea typeface="微软雅黑" panose="020B0503020204020204" charset="-122"/>
                  </a:rPr>
                  <a:t>明确</a:t>
                </a:r>
                <a:r>
                  <a:rPr kumimoji="1" lang="zh-CN" altLang="en-US" sz="1000" b="1" dirty="0">
                    <a:solidFill>
                      <a:srgbClr val="FFFFFF"/>
                    </a:solidFill>
                    <a:latin typeface="Arial" panose="020B0604020202020204" pitchFamily="34" charset="0"/>
                    <a:ea typeface="微软雅黑" panose="020B0503020204020204" charset="-122"/>
                  </a:rPr>
                  <a:t>需求，构建分析矩阵</a:t>
                </a:r>
                <a:endParaRPr kumimoji="1" lang="zh-CN" altLang="en-US" sz="1000" b="1" dirty="0">
                  <a:solidFill>
                    <a:srgbClr val="FFFFFF"/>
                  </a:solidFill>
                  <a:latin typeface="Arial" panose="020B0604020202020204" pitchFamily="34" charset="0"/>
                  <a:ea typeface="微软雅黑" panose="020B0503020204020204" charset="-122"/>
                </a:endParaRPr>
              </a:p>
            </p:txBody>
          </p:sp>
          <p:cxnSp>
            <p:nvCxnSpPr>
              <p:cNvPr id="13" name="ïSḻiḍè"/>
              <p:cNvCxnSpPr>
                <a:stCxn id="9" idx="3"/>
              </p:cNvCxnSpPr>
              <p:nvPr/>
            </p:nvCxnSpPr>
            <p:spPr>
              <a:xfrm>
                <a:off x="2809337" y="2179427"/>
                <a:ext cx="770192" cy="0"/>
              </a:xfrm>
              <a:prstGeom prst="straightConnector1">
                <a:avLst/>
              </a:prstGeom>
              <a:ln w="3175" cap="rnd">
                <a:solidFill>
                  <a:schemeClr val="bg1">
                    <a:lumMod val="75000"/>
                  </a:schemeClr>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17" name="î$liḑe"/>
              <p:cNvSpPr/>
              <p:nvPr/>
            </p:nvSpPr>
            <p:spPr bwMode="auto">
              <a:xfrm>
                <a:off x="3594447" y="1878354"/>
                <a:ext cx="2957340" cy="73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提炼业务对象</a:t>
                </a:r>
                <a:r>
                  <a:rPr kumimoji="1" lang="zh-CN" altLang="en-US" sz="1100">
                    <a:solidFill>
                      <a:schemeClr val="tx1"/>
                    </a:solidFill>
                    <a:latin typeface="Arial" panose="020B0604020202020204" pitchFamily="34" charset="0"/>
                    <a:ea typeface="微软雅黑" panose="020B0503020204020204" charset="-122"/>
                    <a:sym typeface="Arial" panose="020B0604020202020204" pitchFamily="34" charset="0"/>
                  </a:rPr>
                  <a:t>；</a:t>
                </a: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梳理业务对象的维度</a:t>
                </a:r>
                <a:endPar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endParaRPr>
              </a:p>
              <a:p>
                <a:pPr>
                  <a:lnSpc>
                    <a:spcPct val="130000"/>
                  </a:lnSpc>
                </a:pP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梳理业务对象的指标</a:t>
                </a:r>
                <a:r>
                  <a:rPr kumimoji="1" lang="zh-CN" altLang="en-US" sz="1100">
                    <a:solidFill>
                      <a:schemeClr val="tx1"/>
                    </a:solidFill>
                    <a:latin typeface="Arial" panose="020B0604020202020204" pitchFamily="34" charset="0"/>
                    <a:ea typeface="微软雅黑" panose="020B0503020204020204" charset="-122"/>
                    <a:sym typeface="Arial" panose="020B0604020202020204" pitchFamily="34" charset="0"/>
                  </a:rPr>
                  <a:t>；</a:t>
                </a: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和客户的业务专家核对矩阵</a:t>
                </a:r>
                <a:endPar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nvGrpSpPr>
            <p:cNvPr id="37" name="组合 36"/>
            <p:cNvGrpSpPr/>
            <p:nvPr/>
          </p:nvGrpSpPr>
          <p:grpSpPr>
            <a:xfrm>
              <a:off x="1183205" y="2807721"/>
              <a:ext cx="5910321" cy="943713"/>
              <a:chOff x="673100" y="2814070"/>
              <a:chExt cx="5910321" cy="943713"/>
            </a:xfrm>
          </p:grpSpPr>
          <p:sp>
            <p:nvSpPr>
              <p:cNvPr id="10" name="îSļïḓe"/>
              <p:cNvSpPr/>
              <p:nvPr/>
            </p:nvSpPr>
            <p:spPr>
              <a:xfrm>
                <a:off x="673100" y="2823550"/>
                <a:ext cx="2136237" cy="657250"/>
              </a:xfrm>
              <a:prstGeom prst="chevron">
                <a:avLst>
                  <a:gd name="adj" fmla="val 50000"/>
                </a:avLst>
              </a:prstGeom>
              <a:gradFill>
                <a:gsLst>
                  <a:gs pos="0">
                    <a:schemeClr val="accent2">
                      <a:lumMod val="60000"/>
                      <a:lumOff val="40000"/>
                    </a:schemeClr>
                  </a:gs>
                  <a:gs pos="50000">
                    <a:schemeClr val="accent2"/>
                  </a:gs>
                </a:gsLst>
                <a:lin ang="2700000" scaled="0"/>
              </a:gradFill>
              <a:ln w="22225">
                <a:noFill/>
              </a:ln>
            </p:spPr>
            <p:txBody>
              <a:bodyPr wrap="none" lIns="91440" tIns="45720" rIns="91440" bIns="45720" rtlCol="0" anchor="ctr" anchorCtr="0">
                <a:noAutofit/>
              </a:bodyPr>
              <a:lstStyle/>
              <a:p>
                <a:pPr algn="ctr"/>
                <a:r>
                  <a:rPr kumimoji="1" lang="zh-CN" altLang="en-US" sz="1000" b="1" dirty="0">
                    <a:solidFill>
                      <a:srgbClr val="FFFFFF"/>
                    </a:solidFill>
                    <a:latin typeface="Arial" panose="020B0604020202020204" pitchFamily="34" charset="0"/>
                    <a:ea typeface="微软雅黑" panose="020B0503020204020204" charset="-122"/>
                  </a:rPr>
                  <a:t>选择合适的分析类型</a:t>
                </a:r>
                <a:endParaRPr kumimoji="1" lang="zh-CN" altLang="en-US" sz="1000" b="1" dirty="0">
                  <a:solidFill>
                    <a:srgbClr val="FFFFFF"/>
                  </a:solidFill>
                  <a:latin typeface="Arial" panose="020B0604020202020204" pitchFamily="34" charset="0"/>
                  <a:ea typeface="微软雅黑" panose="020B0503020204020204" charset="-122"/>
                </a:endParaRPr>
              </a:p>
            </p:txBody>
          </p:sp>
          <p:cxnSp>
            <p:nvCxnSpPr>
              <p:cNvPr id="14" name="i$1iďe"/>
              <p:cNvCxnSpPr>
                <a:stCxn id="10" idx="3"/>
              </p:cNvCxnSpPr>
              <p:nvPr/>
            </p:nvCxnSpPr>
            <p:spPr>
              <a:xfrm>
                <a:off x="2809337" y="3152175"/>
                <a:ext cx="770192" cy="0"/>
              </a:xfrm>
              <a:prstGeom prst="straightConnector1">
                <a:avLst/>
              </a:prstGeom>
              <a:ln w="3175" cap="rnd">
                <a:solidFill>
                  <a:schemeClr val="bg1">
                    <a:lumMod val="75000"/>
                  </a:schemeClr>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18" name="ïš1ïďe"/>
              <p:cNvSpPr/>
              <p:nvPr/>
            </p:nvSpPr>
            <p:spPr bwMode="auto">
              <a:xfrm>
                <a:off x="3626081" y="2814070"/>
                <a:ext cx="2957340" cy="9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kumimoji="1" lang="zh-CN" altLang="en-US" sz="1100">
                    <a:solidFill>
                      <a:schemeClr val="tx1"/>
                    </a:solidFill>
                    <a:latin typeface="Arial" panose="020B0604020202020204" pitchFamily="34" charset="0"/>
                    <a:ea typeface="微软雅黑" panose="020B0503020204020204" charset="-122"/>
                    <a:sym typeface="Arial" panose="020B0604020202020204" pitchFamily="34" charset="0"/>
                  </a:rPr>
                  <a:t>分析需求场景，选择合适的分析手段例如，</a:t>
                </a: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相关性分析</a:t>
                </a:r>
                <a:r>
                  <a:rPr kumimoji="1" lang="zh-CN" altLang="en-US" sz="1100">
                    <a:solidFill>
                      <a:schemeClr val="tx1"/>
                    </a:solidFill>
                    <a:latin typeface="Arial" panose="020B0604020202020204" pitchFamily="34" charset="0"/>
                    <a:ea typeface="微软雅黑" panose="020B0503020204020204" charset="-122"/>
                    <a:sym typeface="Arial" panose="020B0604020202020204" pitchFamily="34" charset="0"/>
                  </a:rPr>
                  <a:t>、</a:t>
                </a: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对比分析</a:t>
                </a:r>
                <a:r>
                  <a:rPr kumimoji="1" lang="zh-CN" altLang="en-US" sz="1100">
                    <a:solidFill>
                      <a:schemeClr val="tx1"/>
                    </a:solidFill>
                    <a:latin typeface="Arial" panose="020B0604020202020204" pitchFamily="34" charset="0"/>
                    <a:ea typeface="微软雅黑" panose="020B0503020204020204" charset="-122"/>
                    <a:sym typeface="Arial" panose="020B0604020202020204" pitchFamily="34" charset="0"/>
                  </a:rPr>
                  <a:t>、</a:t>
                </a:r>
                <a:r>
                  <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rPr>
                  <a:t>时间序列分析</a:t>
                </a:r>
                <a:endPar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endParaRPr>
              </a:p>
              <a:p>
                <a:pPr>
                  <a:lnSpc>
                    <a:spcPct val="130000"/>
                  </a:lnSpc>
                </a:pPr>
                <a:endParaRPr kumimoji="1" lang="en-US" altLang="zh-CN" sz="1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nvGrpSpPr>
            <p:cNvPr id="38" name="组合 37"/>
            <p:cNvGrpSpPr/>
            <p:nvPr/>
          </p:nvGrpSpPr>
          <p:grpSpPr>
            <a:xfrm>
              <a:off x="1183205" y="3751460"/>
              <a:ext cx="5961817" cy="893190"/>
              <a:chOff x="673100" y="3757809"/>
              <a:chExt cx="5961817" cy="893190"/>
            </a:xfrm>
          </p:grpSpPr>
          <p:sp>
            <p:nvSpPr>
              <p:cNvPr id="11" name="iŝḷîḓè"/>
              <p:cNvSpPr/>
              <p:nvPr/>
            </p:nvSpPr>
            <p:spPr>
              <a:xfrm>
                <a:off x="673100" y="3796298"/>
                <a:ext cx="2136237" cy="657250"/>
              </a:xfrm>
              <a:prstGeom prst="chevron">
                <a:avLst>
                  <a:gd name="adj" fmla="val 50000"/>
                </a:avLst>
              </a:prstGeom>
              <a:gradFill>
                <a:gsLst>
                  <a:gs pos="0">
                    <a:schemeClr val="accent3">
                      <a:lumMod val="60000"/>
                      <a:lumOff val="40000"/>
                    </a:schemeClr>
                  </a:gs>
                  <a:gs pos="50000">
                    <a:schemeClr val="accent3"/>
                  </a:gs>
                </a:gsLst>
                <a:lin ang="2700000" scaled="0"/>
              </a:gradFill>
              <a:ln w="31750">
                <a:noFill/>
              </a:ln>
            </p:spPr>
            <p:txBody>
              <a:bodyPr wrap="none" lIns="91440" tIns="45720" rIns="91440" bIns="4572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algn="ctr"/>
                <a:r>
                  <a:rPr kumimoji="1" lang="zh-CN" altLang="en-US" sz="1000" b="1" dirty="0">
                    <a:solidFill>
                      <a:srgbClr val="FFFFFF"/>
                    </a:solidFill>
                    <a:latin typeface="Arial" panose="020B0604020202020204" pitchFamily="34" charset="0"/>
                    <a:ea typeface="微软雅黑" panose="020B0503020204020204" charset="-122"/>
                  </a:rPr>
                  <a:t>选择合适的图表类型</a:t>
                </a:r>
                <a:endParaRPr kumimoji="1" lang="zh-CN" altLang="en-US" sz="1000" b="1" dirty="0">
                  <a:solidFill>
                    <a:srgbClr val="FFFFFF"/>
                  </a:solidFill>
                  <a:latin typeface="Arial" panose="020B0604020202020204" pitchFamily="34" charset="0"/>
                  <a:ea typeface="微软雅黑" panose="020B0503020204020204" charset="-122"/>
                </a:endParaRPr>
              </a:p>
            </p:txBody>
          </p:sp>
          <p:cxnSp>
            <p:nvCxnSpPr>
              <p:cNvPr id="15" name="íṣḷíde"/>
              <p:cNvCxnSpPr>
                <a:stCxn id="11" idx="3"/>
              </p:cNvCxnSpPr>
              <p:nvPr/>
            </p:nvCxnSpPr>
            <p:spPr>
              <a:xfrm>
                <a:off x="2809337" y="4124923"/>
                <a:ext cx="770192" cy="0"/>
              </a:xfrm>
              <a:prstGeom prst="straightConnector1">
                <a:avLst/>
              </a:prstGeom>
              <a:ln w="3175" cap="rnd">
                <a:solidFill>
                  <a:schemeClr val="bg1">
                    <a:lumMod val="75000"/>
                  </a:schemeClr>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5" name="i$lidé"/>
              <p:cNvSpPr/>
              <p:nvPr/>
            </p:nvSpPr>
            <p:spPr bwMode="auto">
              <a:xfrm>
                <a:off x="3677577" y="3757809"/>
                <a:ext cx="2957340" cy="89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kumimoji="1" lang="zh-CN" altLang="en-US" sz="1100" dirty="0">
                    <a:solidFill>
                      <a:schemeClr val="tx1"/>
                    </a:solidFill>
                    <a:latin typeface="Arial" panose="020B0604020202020204" pitchFamily="34" charset="0"/>
                    <a:ea typeface="微软雅黑" panose="020B0503020204020204" charset="-122"/>
                    <a:sym typeface="Arial" panose="020B0604020202020204" pitchFamily="34" charset="0"/>
                  </a:rPr>
                  <a:t>基于分析手段选择合适的图表类型，例如，构成类图表、文本标签、趋势图表</a:t>
                </a:r>
                <a:endParaRPr kumimoji="1" lang="zh-CN" altLang="en-US" sz="11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nvGrpSpPr>
            <p:cNvPr id="39" name="组合 38"/>
            <p:cNvGrpSpPr/>
            <p:nvPr/>
          </p:nvGrpSpPr>
          <p:grpSpPr>
            <a:xfrm>
              <a:off x="1183205" y="4762698"/>
              <a:ext cx="5910320" cy="657250"/>
              <a:chOff x="673100" y="4769047"/>
              <a:chExt cx="5910320" cy="657250"/>
            </a:xfrm>
          </p:grpSpPr>
          <p:sp>
            <p:nvSpPr>
              <p:cNvPr id="12" name="ïṡḻiḋe"/>
              <p:cNvSpPr/>
              <p:nvPr/>
            </p:nvSpPr>
            <p:spPr>
              <a:xfrm>
                <a:off x="673100" y="4769047"/>
                <a:ext cx="2136237" cy="657250"/>
              </a:xfrm>
              <a:prstGeom prst="chevron">
                <a:avLst>
                  <a:gd name="adj" fmla="val 50000"/>
                </a:avLst>
              </a:prstGeom>
              <a:gradFill>
                <a:gsLst>
                  <a:gs pos="0">
                    <a:schemeClr val="accent4">
                      <a:lumMod val="60000"/>
                      <a:lumOff val="40000"/>
                    </a:schemeClr>
                  </a:gs>
                  <a:gs pos="50000">
                    <a:schemeClr val="accent4"/>
                  </a:gs>
                </a:gsLst>
                <a:lin ang="2700000" scaled="0"/>
              </a:gradFill>
              <a:ln w="22225">
                <a:noFill/>
              </a:ln>
            </p:spPr>
            <p:txBody>
              <a:bodyPr wrap="none" lIns="91440" tIns="45720" rIns="91440" bIns="4572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algn="ctr"/>
                <a:r>
                  <a:rPr kumimoji="1" lang="zh-CN" altLang="en-US" sz="1000" b="1" dirty="0">
                    <a:solidFill>
                      <a:srgbClr val="FFFFFF"/>
                    </a:solidFill>
                    <a:latin typeface="Arial" panose="020B0604020202020204" pitchFamily="34" charset="0"/>
                    <a:ea typeface="微软雅黑" panose="020B0503020204020204" charset="-122"/>
                  </a:rPr>
                  <a:t>选择合适的展示方式</a:t>
                </a:r>
                <a:endParaRPr kumimoji="1" lang="zh-CN" altLang="en-US" sz="1000" b="1" dirty="0">
                  <a:solidFill>
                    <a:srgbClr val="FFFFFF"/>
                  </a:solidFill>
                  <a:latin typeface="Arial" panose="020B0604020202020204" pitchFamily="34" charset="0"/>
                  <a:ea typeface="微软雅黑" panose="020B0503020204020204" charset="-122"/>
                </a:endParaRPr>
              </a:p>
            </p:txBody>
          </p:sp>
          <p:cxnSp>
            <p:nvCxnSpPr>
              <p:cNvPr id="16" name="ïṩḻíḋe"/>
              <p:cNvCxnSpPr>
                <a:stCxn id="12" idx="3"/>
              </p:cNvCxnSpPr>
              <p:nvPr/>
            </p:nvCxnSpPr>
            <p:spPr>
              <a:xfrm>
                <a:off x="2809337" y="5097672"/>
                <a:ext cx="770192" cy="0"/>
              </a:xfrm>
              <a:prstGeom prst="straightConnector1">
                <a:avLst/>
              </a:prstGeom>
              <a:ln w="3175" cap="rnd">
                <a:solidFill>
                  <a:schemeClr val="bg1">
                    <a:lumMod val="75000"/>
                  </a:schemeClr>
                </a:solidFill>
                <a:prstDash val="sysDash"/>
                <a:round/>
                <a:tailEnd type="oval"/>
              </a:ln>
            </p:spPr>
            <p:style>
              <a:lnRef idx="1">
                <a:schemeClr val="accent1"/>
              </a:lnRef>
              <a:fillRef idx="0">
                <a:schemeClr val="accent1"/>
              </a:fillRef>
              <a:effectRef idx="0">
                <a:schemeClr val="accent1"/>
              </a:effectRef>
              <a:fontRef idx="minor">
                <a:schemeClr val="tx1"/>
              </a:fontRef>
            </p:style>
          </p:cxnSp>
          <p:sp>
            <p:nvSpPr>
              <p:cNvPr id="20" name="ïšḷïḑé"/>
              <p:cNvSpPr/>
              <p:nvPr/>
            </p:nvSpPr>
            <p:spPr bwMode="auto">
              <a:xfrm>
                <a:off x="3626080" y="4842890"/>
                <a:ext cx="2957340" cy="5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kumimoji="1" lang="zh-CN" altLang="en-US" sz="1100" dirty="0">
                    <a:solidFill>
                      <a:schemeClr val="tx1"/>
                    </a:solidFill>
                    <a:latin typeface="Arial" panose="020B0604020202020204" pitchFamily="34" charset="0"/>
                    <a:ea typeface="微软雅黑" panose="020B0503020204020204" charset="-122"/>
                    <a:sym typeface="Arial" panose="020B0604020202020204" pitchFamily="34" charset="0"/>
                  </a:rPr>
                  <a:t>基于最终用户使用场景选择合适的展示方式，看板，</a:t>
                </a:r>
                <a:r>
                  <a:rPr kumimoji="1" lang="en-US" altLang="zh-CN" sz="1100" dirty="0">
                    <a:solidFill>
                      <a:schemeClr val="tx1"/>
                    </a:solidFill>
                    <a:latin typeface="Arial" panose="020B0604020202020204" pitchFamily="34" charset="0"/>
                    <a:ea typeface="微软雅黑" panose="020B0503020204020204" charset="-122"/>
                    <a:sym typeface="Arial" panose="020B0604020202020204" pitchFamily="34" charset="0"/>
                  </a:rPr>
                  <a:t>word</a:t>
                </a:r>
                <a:r>
                  <a:rPr kumimoji="1" lang="zh-CN" altLang="en-US" sz="1100" dirty="0">
                    <a:solidFill>
                      <a:schemeClr val="tx1"/>
                    </a:solidFill>
                    <a:latin typeface="Arial" panose="020B0604020202020204" pitchFamily="34" charset="0"/>
                    <a:ea typeface="微软雅黑" panose="020B0503020204020204" charset="-122"/>
                    <a:sym typeface="Arial" panose="020B0604020202020204" pitchFamily="34" charset="0"/>
                  </a:rPr>
                  <a:t>报告等。</a:t>
                </a:r>
                <a:endParaRPr kumimoji="1" lang="zh-CN" altLang="en-US" sz="11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pic>
        <p:nvPicPr>
          <p:cNvPr id="1277609126" name="图片 1"/>
          <p:cNvPicPr>
            <a:picLocks noChangeAspect="1"/>
          </p:cNvPicPr>
          <p:nvPr/>
        </p:nvPicPr>
        <p:blipFill>
          <a:blip r:embed="rId1"/>
          <a:stretch>
            <a:fillRect/>
          </a:stretch>
        </p:blipFill>
        <p:spPr>
          <a:xfrm>
            <a:off x="5148580" y="1131570"/>
            <a:ext cx="3872865" cy="3585210"/>
          </a:xfrm>
          <a:prstGeom prst="rect">
            <a:avLst/>
          </a:prstGeom>
        </p:spPr>
      </p:pic>
      <p:sp>
        <p:nvSpPr>
          <p:cNvPr id="61" name="文本框 60"/>
          <p:cNvSpPr txBox="1"/>
          <p:nvPr/>
        </p:nvSpPr>
        <p:spPr>
          <a:xfrm>
            <a:off x="395605" y="676275"/>
            <a:ext cx="79235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l"/>
            <a:r>
              <a:rPr lang="zh-CN" altLang="en-US" sz="1800" dirty="0">
                <a:solidFill>
                  <a:schemeClr val="tx1">
                    <a:lumMod val="90000"/>
                    <a:lumOff val="10000"/>
                  </a:schemeClr>
                </a:solidFill>
              </a:rPr>
              <a:t>基于业务需求，构建数据应用场景，例如业务分析驾驶舱。</a:t>
            </a:r>
            <a:endParaRPr lang="zh-CN" altLang="en-US" sz="1800" dirty="0">
              <a:solidFill>
                <a:schemeClr val="tx1">
                  <a:lumMod val="90000"/>
                  <a:lumOff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9"/>
          <p:cNvCxnSpPr>
            <a:cxnSpLocks noChangeShapeType="1"/>
          </p:cNvCxnSpPr>
          <p:nvPr/>
        </p:nvCxnSpPr>
        <p:spPr bwMode="auto">
          <a:xfrm flipH="1">
            <a:off x="76200" y="730110"/>
            <a:ext cx="8686800" cy="1284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42" name="标题 1"/>
          <p:cNvSpPr>
            <a:spLocks noGrp="1"/>
          </p:cNvSpPr>
          <p:nvPr>
            <p:ph type="title"/>
          </p:nvPr>
        </p:nvSpPr>
        <p:spPr>
          <a:xfrm>
            <a:off x="457200" y="228600"/>
            <a:ext cx="7620000" cy="422672"/>
          </a:xfrm>
        </p:spPr>
        <p:txBody>
          <a:bodyPr/>
          <a:lstStyle/>
          <a:p>
            <a:r>
              <a:rPr lang="zh-CN" altLang="en-US" b="1" dirty="0">
                <a:solidFill>
                  <a:schemeClr val="tx1"/>
                </a:solidFill>
                <a:latin typeface="+mn-ea"/>
                <a:ea typeface="+mn-ea"/>
              </a:rPr>
              <a:t>项目成效</a:t>
            </a:r>
            <a:endParaRPr lang="zh-CN" altLang="en-US" b="1" dirty="0">
              <a:solidFill>
                <a:schemeClr val="tx1"/>
              </a:solidFill>
              <a:latin typeface="+mn-ea"/>
              <a:ea typeface="+mn-ea"/>
            </a:endParaRPr>
          </a:p>
        </p:txBody>
      </p:sp>
      <p:sp>
        <p:nvSpPr>
          <p:cNvPr id="2" name="文本框 1"/>
          <p:cNvSpPr txBox="1"/>
          <p:nvPr/>
        </p:nvSpPr>
        <p:spPr>
          <a:xfrm>
            <a:off x="201227" y="3088278"/>
            <a:ext cx="8686799" cy="418191"/>
          </a:xfrm>
          <a:prstGeom prst="rect">
            <a:avLst/>
          </a:prstGeom>
          <a:noFill/>
        </p:spPr>
        <p:txBody>
          <a:bodyPr wrap="square" rtlCol="0">
            <a:spAutoFit/>
          </a:bodyPr>
          <a:lstStyle/>
          <a:p>
            <a:pPr>
              <a:lnSpc>
                <a:spcPct val="150000"/>
              </a:lnSpc>
              <a:buFont typeface="Arial" panose="020B0604020202020204" pitchFamily="34" charset="0"/>
              <a:buNone/>
            </a:pPr>
            <a:endParaRPr lang="zh-CN" altLang="zh-CN" sz="1600" dirty="0">
              <a:latin typeface="微软雅黑" panose="020B0503020204020204" charset="-122"/>
              <a:ea typeface="微软雅黑" panose="020B0503020204020204" charset="-122"/>
            </a:endParaRPr>
          </a:p>
        </p:txBody>
      </p:sp>
      <p:pic>
        <p:nvPicPr>
          <p:cNvPr id="33" name="图片 32" descr="/Users/niuqingna/Library/Containers/com.kingsoft.wpsoffice.mac/Data/tmp/photoeditapp/20240830103408/temp.pngtemp"/>
          <p:cNvPicPr>
            <a:picLocks noChangeAspect="1"/>
          </p:cNvPicPr>
          <p:nvPr>
            <p:custDataLst>
              <p:tags r:id="rId1"/>
            </p:custDataLst>
          </p:nvPr>
        </p:nvPicPr>
        <p:blipFill>
          <a:blip r:embed="rId2"/>
          <a:srcRect t="6448"/>
          <a:stretch>
            <a:fillRect/>
          </a:stretch>
        </p:blipFill>
        <p:spPr>
          <a:xfrm>
            <a:off x="396875" y="1491615"/>
            <a:ext cx="3724275" cy="2082165"/>
          </a:xfrm>
          <a:prstGeom prst="rect">
            <a:avLst/>
          </a:prstGeom>
        </p:spPr>
      </p:pic>
      <p:sp>
        <p:nvSpPr>
          <p:cNvPr id="25" name="Bullet3"/>
          <p:cNvSpPr txBox="1"/>
          <p:nvPr>
            <p:custDataLst>
              <p:tags r:id="rId3"/>
            </p:custDataLst>
          </p:nvPr>
        </p:nvSpPr>
        <p:spPr>
          <a:xfrm>
            <a:off x="3719830" y="3310890"/>
            <a:ext cx="1703070" cy="318135"/>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rPr>
              <a:t>业务总览</a:t>
            </a:r>
            <a:endParaRPr kumimoji="0" lang="zh-CN" altLang="en-US" sz="1200" b="1"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23" name="Bullet4"/>
          <p:cNvSpPr txBox="1"/>
          <p:nvPr>
            <p:custDataLst>
              <p:tags r:id="rId4"/>
            </p:custDataLst>
          </p:nvPr>
        </p:nvSpPr>
        <p:spPr>
          <a:xfrm>
            <a:off x="5454650" y="3310890"/>
            <a:ext cx="1703070" cy="318135"/>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Calibri" panose="020F0502020204030204"/>
                <a:ea typeface="微软雅黑" panose="020B0503020204020204" charset="-122"/>
              </a:rPr>
              <a:t>金服平台</a:t>
            </a:r>
            <a:endParaRPr kumimoji="0" lang="zh-CN" altLang="en-US" sz="1200" b="1"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15" name="文本框 14"/>
          <p:cNvSpPr txBox="1"/>
          <p:nvPr/>
        </p:nvSpPr>
        <p:spPr>
          <a:xfrm>
            <a:off x="395605" y="3867785"/>
            <a:ext cx="3673475" cy="640715"/>
          </a:xfrm>
          <a:prstGeom prst="rect">
            <a:avLst/>
          </a:prstGeom>
          <a:noFill/>
          <a:effectLst/>
        </p:spPr>
        <p:txBody>
          <a:bodyPr wrap="square" rtlCol="0">
            <a:no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rPr>
              <a:t>构建业务驾驶舱，为集团领导提供业务管理抓手。</a:t>
            </a:r>
            <a:endParaRPr lang="en-US" altLang="zh-CN" sz="1800" dirty="0">
              <a:solidFill>
                <a:schemeClr val="tx1">
                  <a:lumMod val="90000"/>
                  <a:lumOff val="10000"/>
                </a:schemeClr>
              </a:solidFill>
            </a:endParaRPr>
          </a:p>
        </p:txBody>
      </p:sp>
      <p:sp>
        <p:nvSpPr>
          <p:cNvPr id="5" name="文本框 4"/>
          <p:cNvSpPr txBox="1"/>
          <p:nvPr/>
        </p:nvSpPr>
        <p:spPr>
          <a:xfrm>
            <a:off x="4716145" y="3863340"/>
            <a:ext cx="3922395" cy="64516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cs typeface="+mn-ea"/>
                <a:sym typeface="+mn-lt"/>
              </a:rPr>
              <a:t>搭建标签应用场景，帮助业务人员快速筛选优质企业客户。</a:t>
            </a:r>
            <a:endParaRPr lang="zh-CN" altLang="en-US" sz="1800" dirty="0">
              <a:solidFill>
                <a:schemeClr val="tx1">
                  <a:lumMod val="90000"/>
                  <a:lumOff val="10000"/>
                </a:schemeClr>
              </a:solidFill>
              <a:cs typeface="+mn-ea"/>
              <a:sym typeface="+mn-lt"/>
            </a:endParaRPr>
          </a:p>
        </p:txBody>
      </p:sp>
      <p:pic>
        <p:nvPicPr>
          <p:cNvPr id="7" name="图片 6"/>
          <p:cNvPicPr>
            <a:picLocks noChangeAspect="1"/>
          </p:cNvPicPr>
          <p:nvPr/>
        </p:nvPicPr>
        <p:blipFill>
          <a:blip r:embed="rId5"/>
          <a:srcRect t="8947"/>
          <a:stretch>
            <a:fillRect/>
          </a:stretch>
        </p:blipFill>
        <p:spPr>
          <a:xfrm>
            <a:off x="4614545" y="1564005"/>
            <a:ext cx="4144645" cy="2009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9"/>
          <p:cNvCxnSpPr>
            <a:cxnSpLocks noChangeShapeType="1"/>
          </p:cNvCxnSpPr>
          <p:nvPr/>
        </p:nvCxnSpPr>
        <p:spPr bwMode="auto">
          <a:xfrm flipH="1">
            <a:off x="76200" y="730110"/>
            <a:ext cx="8686800" cy="1284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42" name="标题 1"/>
          <p:cNvSpPr>
            <a:spLocks noGrp="1"/>
          </p:cNvSpPr>
          <p:nvPr>
            <p:ph type="title"/>
          </p:nvPr>
        </p:nvSpPr>
        <p:spPr>
          <a:xfrm>
            <a:off x="457200" y="228600"/>
            <a:ext cx="7620000" cy="422672"/>
          </a:xfrm>
        </p:spPr>
        <p:txBody>
          <a:bodyPr/>
          <a:lstStyle/>
          <a:p>
            <a:r>
              <a:rPr lang="zh-CN" altLang="en-US" b="1" dirty="0">
                <a:solidFill>
                  <a:schemeClr val="tx1"/>
                </a:solidFill>
                <a:latin typeface="+mn-ea"/>
                <a:ea typeface="+mn-ea"/>
              </a:rPr>
              <a:t>项目成效</a:t>
            </a:r>
            <a:endParaRPr lang="zh-CN" altLang="en-US" b="1" dirty="0">
              <a:solidFill>
                <a:schemeClr val="tx1"/>
              </a:solidFill>
              <a:latin typeface="+mn-ea"/>
              <a:ea typeface="+mn-ea"/>
            </a:endParaRPr>
          </a:p>
        </p:txBody>
      </p:sp>
      <p:pic>
        <p:nvPicPr>
          <p:cNvPr id="8" name="图片 7"/>
          <p:cNvPicPr>
            <a:picLocks noChangeAspect="1"/>
          </p:cNvPicPr>
          <p:nvPr/>
        </p:nvPicPr>
        <p:blipFill>
          <a:blip r:embed="rId1"/>
          <a:stretch>
            <a:fillRect/>
          </a:stretch>
        </p:blipFill>
        <p:spPr>
          <a:xfrm>
            <a:off x="323215" y="1275715"/>
            <a:ext cx="4104640" cy="3665220"/>
          </a:xfrm>
          <a:prstGeom prst="rect">
            <a:avLst/>
          </a:prstGeom>
        </p:spPr>
      </p:pic>
      <p:pic>
        <p:nvPicPr>
          <p:cNvPr id="5" name="图片 4"/>
          <p:cNvPicPr>
            <a:picLocks noChangeAspect="1"/>
          </p:cNvPicPr>
          <p:nvPr/>
        </p:nvPicPr>
        <p:blipFill>
          <a:blip r:embed="rId2"/>
          <a:stretch>
            <a:fillRect/>
          </a:stretch>
        </p:blipFill>
        <p:spPr>
          <a:xfrm>
            <a:off x="4427855" y="1275715"/>
            <a:ext cx="4351655" cy="3637280"/>
          </a:xfrm>
          <a:prstGeom prst="rect">
            <a:avLst/>
          </a:prstGeom>
        </p:spPr>
      </p:pic>
      <p:sp>
        <p:nvSpPr>
          <p:cNvPr id="6" name="文本框 5"/>
          <p:cNvSpPr txBox="1"/>
          <p:nvPr/>
        </p:nvSpPr>
        <p:spPr>
          <a:xfrm>
            <a:off x="-108299" y="742269"/>
            <a:ext cx="86463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cs typeface="+mn-ea"/>
                <a:sym typeface="+mn-lt"/>
              </a:rPr>
              <a:t>企业</a:t>
            </a:r>
            <a:r>
              <a:rPr lang="en-US" altLang="zh-CN" sz="1800" dirty="0">
                <a:solidFill>
                  <a:schemeClr val="tx1">
                    <a:lumMod val="90000"/>
                    <a:lumOff val="10000"/>
                  </a:schemeClr>
                </a:solidFill>
                <a:cs typeface="+mn-ea"/>
                <a:sym typeface="+mn-lt"/>
              </a:rPr>
              <a:t>360</a:t>
            </a:r>
            <a:r>
              <a:rPr lang="zh-CN" altLang="en-US" sz="1800" dirty="0">
                <a:solidFill>
                  <a:schemeClr val="tx1">
                    <a:lumMod val="90000"/>
                    <a:lumOff val="10000"/>
                  </a:schemeClr>
                </a:solidFill>
                <a:cs typeface="+mn-ea"/>
                <a:sym typeface="+mn-lt"/>
              </a:rPr>
              <a:t>，实现全公司层面服务客户信息共享，减少业务侧客户信息搜集成本。</a:t>
            </a:r>
            <a:endParaRPr lang="zh-CN" altLang="en-US" sz="1800" dirty="0">
              <a:solidFill>
                <a:schemeClr val="tx1">
                  <a:lumMod val="90000"/>
                  <a:lumOff val="1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9"/>
          <p:cNvCxnSpPr>
            <a:cxnSpLocks noChangeShapeType="1"/>
          </p:cNvCxnSpPr>
          <p:nvPr/>
        </p:nvCxnSpPr>
        <p:spPr bwMode="auto">
          <a:xfrm flipH="1">
            <a:off x="76200" y="730110"/>
            <a:ext cx="8686800" cy="1284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42" name="标题 1"/>
          <p:cNvSpPr>
            <a:spLocks noGrp="1"/>
          </p:cNvSpPr>
          <p:nvPr>
            <p:ph type="title"/>
          </p:nvPr>
        </p:nvSpPr>
        <p:spPr>
          <a:xfrm>
            <a:off x="457200" y="228600"/>
            <a:ext cx="7620000" cy="422672"/>
          </a:xfrm>
        </p:spPr>
        <p:txBody>
          <a:bodyPr/>
          <a:lstStyle/>
          <a:p>
            <a:r>
              <a:rPr lang="zh-CN" altLang="en-US" b="1" dirty="0">
                <a:solidFill>
                  <a:schemeClr val="tx1"/>
                </a:solidFill>
                <a:latin typeface="+mn-ea"/>
                <a:ea typeface="+mn-ea"/>
              </a:rPr>
              <a:t>项目成效</a:t>
            </a:r>
            <a:endParaRPr lang="zh-CN" altLang="en-US" b="1" dirty="0">
              <a:solidFill>
                <a:schemeClr val="tx1"/>
              </a:solidFill>
              <a:latin typeface="+mn-ea"/>
              <a:ea typeface="+mn-ea"/>
            </a:endParaRPr>
          </a:p>
        </p:txBody>
      </p:sp>
      <p:sp>
        <p:nvSpPr>
          <p:cNvPr id="3" name="文本框 2"/>
          <p:cNvSpPr txBox="1"/>
          <p:nvPr/>
        </p:nvSpPr>
        <p:spPr>
          <a:xfrm>
            <a:off x="179070" y="821690"/>
            <a:ext cx="6567805"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cs typeface="+mn-ea"/>
                <a:sym typeface="+mn-lt"/>
              </a:rPr>
              <a:t>基于数据资源目录，构建数据服务，实现集团层面数据共享。</a:t>
            </a:r>
            <a:endParaRPr lang="en-US" altLang="zh-CN" sz="1800" dirty="0">
              <a:solidFill>
                <a:schemeClr val="tx1">
                  <a:lumMod val="90000"/>
                  <a:lumOff val="10000"/>
                </a:schemeClr>
              </a:solidFill>
              <a:cs typeface="+mn-ea"/>
              <a:sym typeface="+mn-lt"/>
            </a:endParaRPr>
          </a:p>
        </p:txBody>
      </p:sp>
      <p:pic>
        <p:nvPicPr>
          <p:cNvPr id="2" name="图片 1"/>
          <p:cNvPicPr>
            <a:picLocks noChangeAspect="1"/>
          </p:cNvPicPr>
          <p:nvPr/>
        </p:nvPicPr>
        <p:blipFill>
          <a:blip r:embed="rId1"/>
          <a:srcRect t="5968"/>
          <a:stretch>
            <a:fillRect/>
          </a:stretch>
        </p:blipFill>
        <p:spPr>
          <a:xfrm>
            <a:off x="179705" y="1708150"/>
            <a:ext cx="4295140" cy="2342515"/>
          </a:xfrm>
          <a:prstGeom prst="rect">
            <a:avLst/>
          </a:prstGeom>
        </p:spPr>
      </p:pic>
      <p:pic>
        <p:nvPicPr>
          <p:cNvPr id="4" name="图片 3"/>
          <p:cNvPicPr>
            <a:picLocks noChangeAspect="1"/>
          </p:cNvPicPr>
          <p:nvPr/>
        </p:nvPicPr>
        <p:blipFill>
          <a:blip r:embed="rId2"/>
          <a:srcRect t="9324"/>
          <a:stretch>
            <a:fillRect/>
          </a:stretch>
        </p:blipFill>
        <p:spPr>
          <a:xfrm>
            <a:off x="4572000" y="1651000"/>
            <a:ext cx="4392295" cy="2429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48" name="直接连接符 5"/>
          <p:cNvCxnSpPr>
            <a:cxnSpLocks noChangeShapeType="1"/>
          </p:cNvCxnSpPr>
          <p:nvPr/>
        </p:nvCxnSpPr>
        <p:spPr bwMode="auto">
          <a:xfrm flipH="1">
            <a:off x="3924300" y="2712721"/>
            <a:ext cx="4803776"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49" name="矩形 9"/>
          <p:cNvSpPr>
            <a:spLocks noChangeArrowheads="1"/>
          </p:cNvSpPr>
          <p:nvPr/>
        </p:nvSpPr>
        <p:spPr bwMode="auto">
          <a:xfrm>
            <a:off x="8728076" y="1898651"/>
            <a:ext cx="415925" cy="1609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78" rIns="68556" bIns="34278"/>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200" fontAlgn="base">
              <a:spcBef>
                <a:spcPct val="0"/>
              </a:spcBef>
              <a:spcAft>
                <a:spcPct val="0"/>
              </a:spcAft>
              <a:buNone/>
            </a:pPr>
            <a:endParaRPr lang="zh-CN" altLang="en-US" sz="1800">
              <a:solidFill>
                <a:prstClr val="black"/>
              </a:solidFill>
              <a:latin typeface="微软雅黑" panose="020B0503020204020204" charset="-122"/>
              <a:ea typeface="微软雅黑" panose="020B0503020204020204" charset="-122"/>
            </a:endParaRPr>
          </a:p>
        </p:txBody>
      </p:sp>
      <p:sp>
        <p:nvSpPr>
          <p:cNvPr id="2" name="文本框 1"/>
          <p:cNvSpPr txBox="1"/>
          <p:nvPr/>
        </p:nvSpPr>
        <p:spPr>
          <a:xfrm>
            <a:off x="3923846" y="915617"/>
            <a:ext cx="4570810" cy="1568450"/>
          </a:xfrm>
          <a:prstGeom prst="rect">
            <a:avLst/>
          </a:prstGeom>
          <a:noFill/>
        </p:spPr>
        <p:txBody>
          <a:bodyPr wrap="square" rtlCol="0" anchor="t">
            <a:spAutoFit/>
          </a:bodyPr>
          <a:p>
            <a:pPr marR="0" algn="ctr" defTabSz="457200" eaLnBrk="1" fontAlgn="auto" hangingPunct="1">
              <a:lnSpc>
                <a:spcPct val="200000"/>
              </a:lnSpc>
              <a:spcBef>
                <a:spcPts val="0"/>
              </a:spcBef>
              <a:spcAft>
                <a:spcPts val="0"/>
              </a:spcAft>
              <a:buClrTx/>
              <a:buSzTx/>
              <a:buFontTx/>
              <a:buNone/>
              <a:defRPr/>
            </a:pPr>
            <a:r>
              <a:rPr lang="en-US" altLang="zh-CN" sz="4800" b="1" noProof="0" dirty="0">
                <a:solidFill>
                  <a:schemeClr val="tx1"/>
                </a:solidFill>
                <a:latin typeface="微软雅黑" panose="020B0503020204020204" charset="-122"/>
                <a:ea typeface="微软雅黑" panose="020B0503020204020204" charset="-122"/>
                <a:sym typeface="+mn-ea"/>
              </a:rPr>
              <a:t>《</a:t>
            </a:r>
            <a:r>
              <a:rPr lang="zh-CN" altLang="en-US" sz="4800" b="1" noProof="0" dirty="0">
                <a:solidFill>
                  <a:schemeClr val="tx1"/>
                </a:solidFill>
                <a:latin typeface="微软雅黑" panose="020B0503020204020204" charset="-122"/>
                <a:ea typeface="微软雅黑" panose="020B0503020204020204" charset="-122"/>
                <a:sym typeface="+mn-ea"/>
              </a:rPr>
              <a:t>数据治理概论</a:t>
            </a:r>
            <a:r>
              <a:rPr lang="en-US" altLang="zh-CN" sz="4800" noProof="0" dirty="0">
                <a:solidFill>
                  <a:schemeClr val="tx1"/>
                </a:solidFill>
                <a:latin typeface="微软雅黑" panose="020B0503020204020204" charset="-122"/>
                <a:ea typeface="微软雅黑" panose="020B0503020204020204" charset="-122"/>
                <a:sym typeface="+mn-ea"/>
              </a:rPr>
              <a:t>》</a:t>
            </a:r>
            <a:endParaRPr lang="en-US" altLang="zh-CN" sz="4800" noProof="0"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3995570" y="2859793"/>
            <a:ext cx="7546598" cy="1938020"/>
          </a:xfrm>
          <a:prstGeom prst="rect">
            <a:avLst/>
          </a:prstGeom>
          <a:noFill/>
        </p:spPr>
        <p:txBody>
          <a:bodyPr>
            <a:spAutoFit/>
          </a:bodyPr>
          <a:p>
            <a:pPr marR="0" defTabSz="457200" eaLnBrk="1" fontAlgn="auto" hangingPunct="1">
              <a:lnSpc>
                <a:spcPct val="200000"/>
              </a:lnSpc>
              <a:spcBef>
                <a:spcPts val="0"/>
              </a:spcBef>
              <a:spcAft>
                <a:spcPts val="0"/>
              </a:spcAft>
              <a:buClrTx/>
              <a:buSzTx/>
              <a:buFontTx/>
              <a:buNone/>
              <a:defRPr/>
            </a:pPr>
            <a:r>
              <a:rPr kumimoji="0" lang="zh-CN" altLang="en-US" sz="1500" b="1" baseline="0" noProof="0" dirty="0">
                <a:solidFill>
                  <a:schemeClr val="tx1"/>
                </a:solidFill>
                <a:uFillTx/>
                <a:latin typeface="微软雅黑" panose="020B0503020204020204" charset="-122"/>
                <a:ea typeface="微软雅黑" panose="020B0503020204020204" charset="-122"/>
                <a:cs typeface="+mn-ea"/>
              </a:rPr>
              <a:t>美林数据技术股份有限公司</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刘宏</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高级副总裁</a:t>
            </a:r>
            <a:endParaRPr kumimoji="0" lang="zh-CN" altLang="en-US" sz="1500" b="1" baseline="0" noProof="0" dirty="0">
              <a:solidFill>
                <a:schemeClr val="tx1"/>
              </a:solidFill>
              <a:uFillTx/>
              <a:latin typeface="微软雅黑" panose="020B0503020204020204" charset="-122"/>
              <a:ea typeface="微软雅黑" panose="020B0503020204020204" charset="-122"/>
              <a:cs typeface="+mn-ea"/>
            </a:endParaRPr>
          </a:p>
          <a:p>
            <a:pPr marR="0" defTabSz="457200" eaLnBrk="1" fontAlgn="auto" hangingPunct="1">
              <a:lnSpc>
                <a:spcPct val="200000"/>
              </a:lnSpc>
              <a:spcBef>
                <a:spcPts val="0"/>
              </a:spcBef>
              <a:spcAft>
                <a:spcPts val="0"/>
              </a:spcAft>
              <a:buClrTx/>
              <a:buSzTx/>
              <a:buFontTx/>
              <a:buNone/>
              <a:defRPr/>
            </a:pP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厦门大学计算机科学与技术系</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林子雨</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博士</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副教授</a:t>
            </a:r>
            <a:endParaRPr kumimoji="0" lang="zh-CN" altLang="en-US" sz="1500" b="1" baseline="0" noProof="0" dirty="0">
              <a:solidFill>
                <a:schemeClr val="tx1"/>
              </a:solidFill>
              <a:uFillTx/>
              <a:latin typeface="微软雅黑" panose="020B0503020204020204" charset="-122"/>
              <a:ea typeface="微软雅黑" panose="020B0503020204020204" charset="-122"/>
              <a:cs typeface="+mn-ea"/>
            </a:endParaRPr>
          </a:p>
          <a:p>
            <a:pPr marR="0" defTabSz="457200" eaLnBrk="1" fontAlgn="auto" hangingPunct="1">
              <a:lnSpc>
                <a:spcPct val="200000"/>
              </a:lnSpc>
              <a:spcBef>
                <a:spcPts val="0"/>
              </a:spcBef>
              <a:spcAft>
                <a:spcPts val="0"/>
              </a:spcAft>
              <a:buClrTx/>
              <a:buSzTx/>
              <a:buFontTx/>
              <a:buNone/>
              <a:defRPr/>
            </a:pP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厦门大学大数据课程虚拟教研室</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夏小云</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  </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副主任</a:t>
            </a:r>
            <a:endParaRPr kumimoji="0" lang="zh-CN" altLang="en-US" sz="1500" b="1" baseline="0" noProof="0" dirty="0">
              <a:solidFill>
                <a:schemeClr val="tx1"/>
              </a:solidFill>
              <a:uFillTx/>
              <a:latin typeface="微软雅黑" panose="020B0503020204020204" charset="-122"/>
              <a:ea typeface="微软雅黑" panose="020B0503020204020204" charset="-122"/>
              <a:cs typeface="+mn-ea"/>
            </a:endParaRPr>
          </a:p>
          <a:p>
            <a:pPr marR="0" defTabSz="457200" eaLnBrk="1" fontAlgn="auto" hangingPunct="1">
              <a:lnSpc>
                <a:spcPct val="200000"/>
              </a:lnSpc>
              <a:spcBef>
                <a:spcPts val="0"/>
              </a:spcBef>
              <a:spcAft>
                <a:spcPts val="0"/>
              </a:spcAft>
              <a:buClrTx/>
              <a:buSzTx/>
              <a:buFontTx/>
              <a:buNone/>
              <a:defRPr/>
            </a:pPr>
            <a:r>
              <a:rPr kumimoji="0" lang="en-US" altLang="zh-CN" sz="1500" b="1" baseline="0" noProof="0" dirty="0">
                <a:solidFill>
                  <a:schemeClr val="tx1"/>
                </a:solidFill>
                <a:uFillTx/>
                <a:latin typeface="微软雅黑" panose="020B0503020204020204" charset="-122"/>
                <a:ea typeface="微软雅黑" panose="020B0503020204020204" charset="-122"/>
                <a:cs typeface="+mn-ea"/>
              </a:rPr>
              <a:t>2024</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年</a:t>
            </a:r>
            <a:r>
              <a:rPr kumimoji="0" lang="en-US" altLang="zh-CN" sz="1500" b="1" baseline="0" noProof="0" dirty="0">
                <a:solidFill>
                  <a:schemeClr val="tx1"/>
                </a:solidFill>
                <a:uFillTx/>
                <a:latin typeface="微软雅黑" panose="020B0503020204020204" charset="-122"/>
                <a:ea typeface="微软雅黑" panose="020B0503020204020204" charset="-122"/>
                <a:cs typeface="+mn-ea"/>
              </a:rPr>
              <a:t>8</a:t>
            </a:r>
            <a:r>
              <a:rPr kumimoji="0" lang="zh-CN" altLang="en-US" sz="1500" b="1" baseline="0" noProof="0" dirty="0">
                <a:solidFill>
                  <a:schemeClr val="tx1"/>
                </a:solidFill>
                <a:uFillTx/>
                <a:latin typeface="微软雅黑" panose="020B0503020204020204" charset="-122"/>
                <a:ea typeface="微软雅黑" panose="020B0503020204020204" charset="-122"/>
                <a:cs typeface="+mn-ea"/>
              </a:rPr>
              <a:t>月</a:t>
            </a:r>
            <a:endParaRPr kumimoji="0" lang="zh-CN" altLang="en-US" sz="1500" b="1" baseline="0" noProof="0" dirty="0">
              <a:solidFill>
                <a:schemeClr val="tx1"/>
              </a:solidFill>
              <a:uFillTx/>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连接符 9"/>
          <p:cNvCxnSpPr/>
          <p:nvPr/>
        </p:nvCxnSpPr>
        <p:spPr>
          <a:xfrm>
            <a:off x="421481" y="2145506"/>
            <a:ext cx="40505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8138" y="2304098"/>
            <a:ext cx="7548563" cy="2399665"/>
          </a:xfrm>
          <a:prstGeom prst="rect">
            <a:avLst/>
          </a:prstGeom>
          <a:noFill/>
        </p:spPr>
        <p:txBody>
          <a:bodyPr>
            <a:spAutoFit/>
          </a:bodyPr>
          <a:lstStyle/>
          <a:p>
            <a:pPr marR="0" defTabSz="457200" eaLnBrk="1" fontAlgn="auto" hangingPunct="1">
              <a:lnSpc>
                <a:spcPct val="200000"/>
              </a:lnSpc>
              <a:spcBef>
                <a:spcPts val="0"/>
              </a:spcBef>
              <a:spcAft>
                <a:spcPts val="0"/>
              </a:spcAft>
              <a:buClrTx/>
              <a:buSzTx/>
              <a:buFontTx/>
              <a:buNone/>
              <a:defRPr/>
            </a:pP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美林数据技术股份有限公司</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刘宏</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高级副总裁</a:t>
            </a:r>
            <a:endPar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厦门大学计算机科学与技术系</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林子雨</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博士</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副教授</a:t>
            </a:r>
            <a:endPar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厦门大学大数据课程虚拟教研室</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夏小云</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副主任</a:t>
            </a:r>
            <a:endPar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lang="en-US" altLang="zh-CN" sz="1500" b="1" spc="300" noProof="0" dirty="0">
                <a:solidFill>
                  <a:schemeClr val="bg1"/>
                </a:solidFill>
                <a:latin typeface="微软雅黑" panose="020B0503020204020204" charset="-122"/>
                <a:ea typeface="微软雅黑" panose="020B0503020204020204" charset="-122"/>
                <a:sym typeface="+mn-ea"/>
              </a:rPr>
              <a:t>E-mail:ziyulin@xmu.edu.cn</a:t>
            </a:r>
            <a:endPar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2024</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年</a:t>
            </a:r>
            <a:r>
              <a:rPr kumimoji="0" lang="en-US" altLang="zh-CN" sz="1500" b="1" kern="1200" cap="none" spc="300" normalizeH="0" baseline="0" noProof="0" dirty="0">
                <a:solidFill>
                  <a:schemeClr val="bg1"/>
                </a:solidFill>
                <a:latin typeface="微软雅黑" panose="020B0503020204020204" charset="-122"/>
                <a:ea typeface="微软雅黑" panose="020B0503020204020204" charset="-122"/>
                <a:cs typeface="+mn-cs"/>
              </a:rPr>
              <a:t>8</a:t>
            </a:r>
            <a:r>
              <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rPr>
              <a:t>月</a:t>
            </a:r>
            <a:endParaRPr kumimoji="0" lang="zh-CN" altLang="en-US" sz="15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
        <p:nvSpPr>
          <p:cNvPr id="2" name="文本框 1"/>
          <p:cNvSpPr txBox="1"/>
          <p:nvPr/>
        </p:nvSpPr>
        <p:spPr>
          <a:xfrm>
            <a:off x="134620" y="628015"/>
            <a:ext cx="4227195" cy="1322070"/>
          </a:xfrm>
          <a:prstGeom prst="rect">
            <a:avLst/>
          </a:prstGeom>
          <a:noFill/>
        </p:spPr>
        <p:txBody>
          <a:bodyPr wrap="square" rtlCol="0" anchor="t">
            <a:spAutoFit/>
          </a:bodyPr>
          <a:p>
            <a:pPr marR="0" algn="l" defTabSz="457200" eaLnBrk="1" fontAlgn="auto" hangingPunct="1">
              <a:lnSpc>
                <a:spcPct val="200000"/>
              </a:lnSpc>
              <a:spcBef>
                <a:spcPts val="0"/>
              </a:spcBef>
              <a:spcAft>
                <a:spcPts val="0"/>
              </a:spcAft>
              <a:buClrTx/>
              <a:buSzTx/>
              <a:buFontTx/>
              <a:buNone/>
              <a:defRPr/>
            </a:pPr>
            <a:r>
              <a:rPr lang="en-US" altLang="zh-CN" sz="4000" b="1" noProof="0" dirty="0">
                <a:solidFill>
                  <a:schemeClr val="bg1"/>
                </a:solidFill>
                <a:latin typeface="Times New Roman" panose="02020603050405020304" pitchFamily="18" charset="0"/>
                <a:sym typeface="+mn-ea"/>
              </a:rPr>
              <a:t>《</a:t>
            </a:r>
            <a:r>
              <a:rPr lang="zh-CN" altLang="en-US" sz="4000" b="1" noProof="0" dirty="0">
                <a:solidFill>
                  <a:schemeClr val="bg1"/>
                </a:solidFill>
                <a:latin typeface="Times New Roman" panose="02020603050405020304" pitchFamily="18" charset="0"/>
                <a:sym typeface="+mn-ea"/>
              </a:rPr>
              <a:t>数据治理概论</a:t>
            </a:r>
            <a:r>
              <a:rPr lang="en-US" altLang="zh-CN" sz="4000" noProof="0" dirty="0">
                <a:solidFill>
                  <a:schemeClr val="bg1"/>
                </a:solidFill>
                <a:latin typeface="Times New Roman" panose="02020603050405020304" pitchFamily="18" charset="0"/>
                <a:sym typeface="+mn-ea"/>
              </a:rPr>
              <a:t>》</a:t>
            </a:r>
            <a:endParaRPr lang="en-US" altLang="zh-CN" sz="4000" noProof="0" dirty="0">
              <a:solidFill>
                <a:schemeClr val="bg1"/>
              </a:solidFill>
              <a:latin typeface="Times New Roman" panose="02020603050405020304" pitchFamily="18" charset="0"/>
              <a:sym typeface="+mn-ea"/>
            </a:endParaRPr>
          </a:p>
        </p:txBody>
      </p:sp>
      <p:sp>
        <p:nvSpPr>
          <p:cNvPr id="3" name="文本框 2"/>
          <p:cNvSpPr txBox="1"/>
          <p:nvPr/>
        </p:nvSpPr>
        <p:spPr>
          <a:xfrm>
            <a:off x="467201" y="328613"/>
            <a:ext cx="4026694" cy="299085"/>
          </a:xfrm>
          <a:prstGeom prst="rect">
            <a:avLst/>
          </a:prstGeom>
          <a:noFill/>
        </p:spPr>
        <p:txBody>
          <a:bodyPr wrap="square" rtlCol="0">
            <a:spAutoFit/>
          </a:bodyPr>
          <a:p>
            <a:r>
              <a:rPr lang="zh-CN" altLang="en-US" sz="1350" i="1">
                <a:solidFill>
                  <a:schemeClr val="bg1"/>
                </a:solidFill>
              </a:rPr>
              <a:t>高等院校数字经济专业创新驱动系列教材</a:t>
            </a:r>
            <a:endParaRPr lang="zh-CN" altLang="en-US" sz="1350" i="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538163" y="21431"/>
            <a:ext cx="8634600" cy="757238"/>
          </a:xfrm>
        </p:spPr>
        <p:txBody>
          <a:bodyPr vert="horz" wrap="square" lIns="68580" tIns="34290" rIns="68580" bIns="34290" anchor="ctr" anchorCtr="0"/>
          <a:p>
            <a:pPr algn="l" eaLnBrk="1" hangingPunct="1">
              <a:buClrTx/>
              <a:buSzTx/>
              <a:buFontTx/>
            </a:pPr>
            <a:r>
              <a:rPr lang="zh-CN" altLang="en-US" sz="2700" dirty="0">
                <a:latin typeface="微软雅黑" panose="020B0503020204020204" charset="-122"/>
                <a:ea typeface="微软雅黑" panose="020B0503020204020204" charset="-122"/>
                <a:cs typeface="微软雅黑" panose="020B0503020204020204" charset="-122"/>
              </a:rPr>
              <a:t>教材简介</a:t>
            </a:r>
            <a:endParaRPr lang="zh-CN" altLang="en-US" sz="2700" dirty="0">
              <a:latin typeface="微软雅黑" panose="020B0503020204020204" charset="-122"/>
              <a:ea typeface="微软雅黑" panose="020B0503020204020204" charset="-122"/>
              <a:cs typeface="微软雅黑" panose="020B0503020204020204" charset="-122"/>
            </a:endParaRPr>
          </a:p>
        </p:txBody>
      </p:sp>
      <p:pic>
        <p:nvPicPr>
          <p:cNvPr id="39939" name="图片 6" descr="数据治理概论-封面-立体"/>
          <p:cNvPicPr>
            <a:picLocks noChangeAspect="1"/>
          </p:cNvPicPr>
          <p:nvPr/>
        </p:nvPicPr>
        <p:blipFill>
          <a:blip r:embed="rId1"/>
          <a:stretch>
            <a:fillRect/>
          </a:stretch>
        </p:blipFill>
        <p:spPr>
          <a:xfrm>
            <a:off x="538163" y="994886"/>
            <a:ext cx="2938939" cy="3563779"/>
          </a:xfrm>
          <a:prstGeom prst="rect">
            <a:avLst/>
          </a:prstGeom>
          <a:noFill/>
          <a:ln w="9525">
            <a:noFill/>
          </a:ln>
        </p:spPr>
      </p:pic>
      <p:sp>
        <p:nvSpPr>
          <p:cNvPr id="39938" name="文本框 4"/>
          <p:cNvSpPr txBox="1"/>
          <p:nvPr/>
        </p:nvSpPr>
        <p:spPr>
          <a:xfrm>
            <a:off x="3630295" y="515620"/>
            <a:ext cx="5220335" cy="4351655"/>
          </a:xfrm>
          <a:prstGeom prst="rect">
            <a:avLst/>
          </a:prstGeom>
          <a:noFill/>
          <a:ln w="9525">
            <a:noFill/>
          </a:ln>
        </p:spPr>
        <p:txBody>
          <a:bodyPr wrap="square" anchor="t" anchorCtr="0">
            <a:spAutoFit/>
          </a:bodyPr>
          <a:p>
            <a:pPr algn="l">
              <a:lnSpc>
                <a:spcPct val="130000"/>
              </a:lnSpc>
              <a:spcBef>
                <a:spcPts val="0"/>
              </a:spcBef>
              <a:spcAft>
                <a:spcPts val="0"/>
              </a:spcAft>
            </a:pPr>
            <a:r>
              <a:rPr lang="zh-CN" altLang="en-US" sz="1050" b="1">
                <a:latin typeface="微软雅黑" panose="020B0503020204020204" charset="-122"/>
                <a:ea typeface="微软雅黑" panose="020B0503020204020204" charset="-122"/>
                <a:cs typeface="微软雅黑" panose="020B0503020204020204" charset="-122"/>
              </a:rPr>
              <a:t>主</a:t>
            </a:r>
            <a:r>
              <a:rPr lang="en-US" altLang="zh-CN" sz="1050" b="1">
                <a:latin typeface="微软雅黑" panose="020B0503020204020204" charset="-122"/>
                <a:ea typeface="微软雅黑" panose="020B0503020204020204" charset="-122"/>
                <a:cs typeface="微软雅黑" panose="020B0503020204020204" charset="-122"/>
              </a:rPr>
              <a:t>   </a:t>
            </a:r>
            <a:r>
              <a:rPr lang="zh-CN" altLang="en-US" sz="1050" b="1">
                <a:latin typeface="微软雅黑" panose="020B0503020204020204" charset="-122"/>
                <a:ea typeface="微软雅黑" panose="020B0503020204020204" charset="-122"/>
                <a:cs typeface="微软雅黑" panose="020B0503020204020204" charset="-122"/>
              </a:rPr>
              <a:t>编：</a:t>
            </a:r>
            <a:r>
              <a:rPr lang="zh-CN" altLang="en-US" sz="1050">
                <a:latin typeface="微软雅黑" panose="020B0503020204020204" charset="-122"/>
                <a:ea typeface="微软雅黑" panose="020B0503020204020204" charset="-122"/>
                <a:cs typeface="微软雅黑" panose="020B0503020204020204" charset="-122"/>
              </a:rPr>
              <a:t>刘宏，林子雨，夏小云</a:t>
            </a:r>
            <a:endParaRPr lang="zh-CN" altLang="en-US" sz="1050">
              <a:latin typeface="微软雅黑" panose="020B0503020204020204" charset="-122"/>
              <a:ea typeface="微软雅黑" panose="020B0503020204020204" charset="-122"/>
              <a:cs typeface="微软雅黑" panose="020B0503020204020204" charset="-122"/>
            </a:endParaRPr>
          </a:p>
          <a:p>
            <a:pPr algn="l">
              <a:lnSpc>
                <a:spcPct val="130000"/>
              </a:lnSpc>
              <a:spcBef>
                <a:spcPts val="0"/>
              </a:spcBef>
              <a:spcAft>
                <a:spcPts val="0"/>
              </a:spcAft>
            </a:pPr>
            <a:r>
              <a:rPr lang="zh-CN" altLang="en-US" sz="1050" b="1">
                <a:latin typeface="微软雅黑" panose="020B0503020204020204" charset="-122"/>
                <a:ea typeface="微软雅黑" panose="020B0503020204020204" charset="-122"/>
                <a:cs typeface="微软雅黑" panose="020B0503020204020204" charset="-122"/>
              </a:rPr>
              <a:t>副主编：</a:t>
            </a:r>
            <a:r>
              <a:rPr lang="zh-CN" altLang="en-US" sz="1050">
                <a:latin typeface="微软雅黑" panose="020B0503020204020204" charset="-122"/>
                <a:ea typeface="微软雅黑" panose="020B0503020204020204" charset="-122"/>
                <a:cs typeface="微软雅黑" panose="020B0503020204020204" charset="-122"/>
              </a:rPr>
              <a:t>毕珍，蒋梦琴，石秀峰</a:t>
            </a:r>
            <a:endParaRPr lang="zh-CN" altLang="en-US" sz="1050">
              <a:latin typeface="微软雅黑" panose="020B0503020204020204" charset="-122"/>
              <a:ea typeface="微软雅黑" panose="020B0503020204020204" charset="-122"/>
              <a:cs typeface="微软雅黑" panose="020B0503020204020204" charset="-122"/>
            </a:endParaRPr>
          </a:p>
          <a:p>
            <a:pPr algn="l">
              <a:lnSpc>
                <a:spcPct val="130000"/>
              </a:lnSpc>
              <a:spcBef>
                <a:spcPts val="0"/>
              </a:spcBef>
              <a:spcAft>
                <a:spcPts val="0"/>
              </a:spcAft>
            </a:pPr>
            <a:r>
              <a:rPr lang="zh-CN" altLang="en-US" sz="1200" b="1">
                <a:latin typeface="微软雅黑" panose="020B0503020204020204" charset="-122"/>
                <a:ea typeface="微软雅黑" panose="020B0503020204020204" charset="-122"/>
                <a:cs typeface="微软雅黑" panose="020B0503020204020204" charset="-122"/>
              </a:rPr>
              <a:t>参</a:t>
            </a:r>
            <a:r>
              <a:rPr lang="en-US" altLang="zh-CN" sz="1200" b="1">
                <a:latin typeface="微软雅黑" panose="020B0503020204020204" charset="-122"/>
                <a:ea typeface="微软雅黑" panose="020B0503020204020204" charset="-122"/>
                <a:cs typeface="微软雅黑" panose="020B0503020204020204" charset="-122"/>
              </a:rPr>
              <a:t>  </a:t>
            </a:r>
            <a:r>
              <a:rPr lang="zh-CN" altLang="en-US" sz="1200" b="1">
                <a:latin typeface="微软雅黑" panose="020B0503020204020204" charset="-122"/>
                <a:ea typeface="微软雅黑" panose="020B0503020204020204" charset="-122"/>
                <a:cs typeface="微软雅黑" panose="020B0503020204020204" charset="-122"/>
              </a:rPr>
              <a:t>编：</a:t>
            </a:r>
            <a:r>
              <a:rPr lang="zh-CN" altLang="en-US" sz="1050">
                <a:latin typeface="微软雅黑" panose="020B0503020204020204" charset="-122"/>
                <a:ea typeface="微软雅黑" panose="020B0503020204020204" charset="-122"/>
                <a:cs typeface="微软雅黑" panose="020B0503020204020204" charset="-122"/>
              </a:rPr>
              <a:t>李晓燕、肖西伟、牛清娜、申镇、郭田奇、吴元全、赵佳、张靖笙、林建兴</a:t>
            </a:r>
            <a:endParaRPr lang="zh-CN" altLang="en-US" sz="1200">
              <a:latin typeface="微软雅黑" panose="020B0503020204020204" charset="-122"/>
              <a:ea typeface="微软雅黑" panose="020B0503020204020204" charset="-122"/>
              <a:cs typeface="微软雅黑" panose="020B0503020204020204" charset="-122"/>
            </a:endParaRPr>
          </a:p>
          <a:p>
            <a:pPr algn="ctr"/>
            <a:endParaRPr lang="zh-CN" altLang="en-US" sz="1350">
              <a:latin typeface="微软雅黑" panose="020B0503020204020204" charset="-122"/>
              <a:ea typeface="微软雅黑" panose="020B0503020204020204" charset="-122"/>
              <a:cs typeface="微软雅黑" panose="020B0503020204020204" charset="-122"/>
            </a:endParaRPr>
          </a:p>
          <a:p>
            <a:pPr algn="ctr"/>
            <a:r>
              <a:rPr lang="zh-CN" altLang="en-US" b="1">
                <a:latin typeface="微软雅黑" panose="020B0503020204020204" charset="-122"/>
                <a:ea typeface="微软雅黑" panose="020B0503020204020204" charset="-122"/>
                <a:cs typeface="微软雅黑" panose="020B0503020204020204" charset="-122"/>
              </a:rPr>
              <a:t>《数据治理概论》</a:t>
            </a:r>
            <a:endParaRPr lang="zh-CN" altLang="en-US" b="1">
              <a:latin typeface="微软雅黑" panose="020B0503020204020204" charset="-122"/>
              <a:ea typeface="微软雅黑" panose="020B0503020204020204" charset="-122"/>
              <a:cs typeface="微软雅黑" panose="020B0503020204020204" charset="-122"/>
            </a:endParaRPr>
          </a:p>
          <a:p>
            <a:pPr algn="ctr"/>
            <a:endParaRPr lang="zh-CN" altLang="en-US" b="1">
              <a:latin typeface="微软雅黑" panose="020B0503020204020204" charset="-122"/>
              <a:ea typeface="微软雅黑" panose="020B0503020204020204" charset="-122"/>
              <a:cs typeface="微软雅黑" panose="020B0503020204020204" charset="-122"/>
            </a:endParaRPr>
          </a:p>
          <a:p>
            <a:pPr algn="ctr"/>
            <a:r>
              <a:rPr lang="zh-CN" altLang="en-US" sz="1350">
                <a:latin typeface="微软雅黑" panose="020B0503020204020204" charset="-122"/>
                <a:ea typeface="微软雅黑" panose="020B0503020204020204" charset="-122"/>
                <a:cs typeface="微软雅黑" panose="020B0503020204020204" charset="-122"/>
              </a:rPr>
              <a:t>ISBN：978-7-111-76115-0 ，定价：79元</a:t>
            </a:r>
            <a:endParaRPr lang="zh-CN" altLang="en-US" sz="1350">
              <a:latin typeface="微软雅黑" panose="020B0503020204020204" charset="-122"/>
              <a:ea typeface="微软雅黑" panose="020B0503020204020204" charset="-122"/>
              <a:cs typeface="微软雅黑" panose="020B0503020204020204" charset="-122"/>
            </a:endParaRPr>
          </a:p>
          <a:p>
            <a:pPr algn="ctr"/>
            <a:r>
              <a:rPr lang="zh-CN" altLang="en-US" sz="1350">
                <a:latin typeface="微软雅黑" panose="020B0503020204020204" charset="-122"/>
                <a:ea typeface="微软雅黑" panose="020B0503020204020204" charset="-122"/>
                <a:cs typeface="微软雅黑" panose="020B0503020204020204" charset="-122"/>
              </a:rPr>
              <a:t>机械工业出版社，2024年8月</a:t>
            </a:r>
            <a:endParaRPr lang="zh-CN" altLang="en-US" sz="1350">
              <a:latin typeface="微软雅黑" panose="020B0503020204020204" charset="-122"/>
              <a:ea typeface="微软雅黑" panose="020B0503020204020204" charset="-122"/>
              <a:cs typeface="微软雅黑" panose="020B0503020204020204" charset="-122"/>
            </a:endParaRPr>
          </a:p>
          <a:p>
            <a:endParaRPr lang="zh-CN" altLang="en-US" sz="1350">
              <a:latin typeface="微软雅黑" panose="020B0503020204020204" charset="-122"/>
              <a:ea typeface="微软雅黑" panose="020B0503020204020204" charset="-122"/>
              <a:cs typeface="微软雅黑" panose="020B0503020204020204" charset="-122"/>
            </a:endParaRPr>
          </a:p>
          <a:p>
            <a:r>
              <a:rPr lang="zh-CN" altLang="en-US" sz="1200">
                <a:latin typeface="微软雅黑" panose="020B0503020204020204" charset="-122"/>
                <a:ea typeface="微软雅黑" panose="020B0503020204020204" charset="-122"/>
                <a:cs typeface="微软雅黑" panose="020B0503020204020204" charset="-122"/>
              </a:rPr>
              <a:t>本书是一本面向刚刚涉足数据治理领域的业务人员以及在校大学生的实用教程。全书共四篇，前三篇（概念篇、体系篇、保障篇）包括11章：数据治理概述，数据治理框架，数据战略规划，数据采集，数据存储，数据管理，数据应用、数据治理价值评估，数据治理组织、制度与规范，数据治理文化，数据治理工具。第四篇为典型案例篇，详细介绍了三个具有代表性的典型数据治理案例。本书语言通俗易懂、体系完整、案例丰富，系统、全面地讲解了数据治理的目标、价值、方式、方法、工具等各个领域的相关知识，可以帮助读者快速理解数据治理的概念，认识数据治理的架构，掌握数据治理的基本方法。</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a:latin typeface="微软雅黑" panose="020B0503020204020204" charset="-122"/>
                <a:ea typeface="微软雅黑" panose="020B0503020204020204" charset="-122"/>
                <a:cs typeface="微软雅黑" panose="020B0503020204020204" charset="-122"/>
              </a:rPr>
              <a:t>【教材官网】提供全部教学配套资源</a:t>
            </a:r>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a:latin typeface="微软雅黑" panose="020B0503020204020204" charset="-122"/>
                <a:ea typeface="微软雅黑" panose="020B0503020204020204" charset="-122"/>
                <a:cs typeface="微软雅黑" panose="020B0503020204020204" charset="-122"/>
              </a:rPr>
              <a:t>https://dblab.xmu.edu.cn/post/data-governance/</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763328" y="183595"/>
            <a:ext cx="3810000" cy="275590"/>
          </a:xfrm>
          <a:prstGeom prst="rect">
            <a:avLst/>
          </a:prstGeom>
        </p:spPr>
        <p:txBody>
          <a:bodyPr>
            <a:spAutoFit/>
          </a:bodyPr>
          <a:p>
            <a:pPr algn="ctr"/>
            <a:r>
              <a:rPr lang="zh-CN" altLang="en-US" sz="1200">
                <a:solidFill>
                  <a:srgbClr val="FF0000"/>
                </a:solidFill>
              </a:rPr>
              <a:t>企业数据治理专家和高校教学名师合作编写</a:t>
            </a:r>
            <a:endParaRPr lang="zh-CN" altLang="en-US" sz="12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538163" y="21431"/>
            <a:ext cx="8634600" cy="757238"/>
          </a:xfrm>
        </p:spPr>
        <p:txBody>
          <a:bodyPr vert="horz" wrap="square" lIns="68580" tIns="34290" rIns="68580" bIns="34290" anchor="ctr" anchorCtr="0"/>
          <a:p>
            <a:pPr algn="l" eaLnBrk="1" hangingPunct="1">
              <a:buClrTx/>
              <a:buSzTx/>
              <a:buFontTx/>
            </a:pPr>
            <a:r>
              <a:rPr lang="zh-CN" altLang="en-US" sz="2700" dirty="0">
                <a:latin typeface="微软雅黑" panose="020B0503020204020204" charset="-122"/>
                <a:ea typeface="微软雅黑" panose="020B0503020204020204" charset="-122"/>
                <a:cs typeface="微软雅黑" panose="020B0503020204020204" charset="-122"/>
              </a:rPr>
              <a:t>作者简介</a:t>
            </a:r>
            <a:endParaRPr lang="zh-CN" altLang="en-US" sz="2700" dirty="0">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a:clrChange>
              <a:clrFrom>
                <a:srgbClr val="F8F8FA">
                  <a:alpha val="100000"/>
                </a:srgbClr>
              </a:clrFrom>
              <a:clrTo>
                <a:srgbClr val="F8F8FA">
                  <a:alpha val="100000"/>
                  <a:alpha val="0"/>
                </a:srgbClr>
              </a:clrTo>
            </a:clrChange>
          </a:blip>
        </p:blipFill>
        <p:spPr>
          <a:xfrm>
            <a:off x="820420" y="2098993"/>
            <a:ext cx="992505" cy="1391603"/>
          </a:xfrm>
          <a:prstGeom prst="ellipse">
            <a:avLst/>
          </a:prstGeom>
        </p:spPr>
      </p:pic>
      <p:pic>
        <p:nvPicPr>
          <p:cNvPr id="3" name="图片 2"/>
          <p:cNvPicPr/>
          <p:nvPr/>
        </p:nvPicPr>
        <p:blipFill>
          <a:blip r:embed="rId2"/>
        </p:blipFill>
        <p:spPr>
          <a:xfrm>
            <a:off x="827088" y="3556953"/>
            <a:ext cx="959168" cy="1339215"/>
          </a:xfrm>
          <a:prstGeom prst="ellipse">
            <a:avLst/>
          </a:prstGeom>
        </p:spPr>
      </p:pic>
      <p:sp>
        <p:nvSpPr>
          <p:cNvPr id="4" name="文本框 3"/>
          <p:cNvSpPr txBox="1"/>
          <p:nvPr/>
        </p:nvSpPr>
        <p:spPr>
          <a:xfrm>
            <a:off x="2030095" y="3839845"/>
            <a:ext cx="6439376" cy="1060450"/>
          </a:xfrm>
          <a:prstGeom prst="rect">
            <a:avLst/>
          </a:prstGeom>
          <a:noFill/>
        </p:spPr>
        <p:txBody>
          <a:bodyPr wrap="square" rtlCol="0">
            <a:spAutoFit/>
          </a:bodyPr>
          <a:p>
            <a:pPr algn="just"/>
            <a:r>
              <a:rPr lang="zh-CN" altLang="en-US" sz="1050"/>
              <a:t>夏小云（</a:t>
            </a:r>
            <a:r>
              <a:rPr lang="en-US" altLang="zh-CN" sz="1050"/>
              <a:t>1992-</a:t>
            </a:r>
            <a:r>
              <a:rPr lang="zh-CN" altLang="en-US" sz="1050"/>
              <a:t>），女，厦门大学数据库实验室老师，厦门大学大数据课程虚拟教研室副主任，厦门大数据研发与教育中心副主任，厦门云大物智数据研究院副院长，工信部新职业大数据工程技术人员（中级）教材编委会专家。数据治理工程师（CDGA）、CDMP数据治理专家（Master徽章），大数据百家讲坛栏目主理人。曾任福建省物联网科学研究院书记兼副院长。获得2020年福建省线上线下混合一流本科课程、2021年福建省线上一流本科课程、2021年国家级线上一流本科课程（主要建设者）、2023年福建省线上一流本科课程，2022年福建省高等教育教学成果奖特等奖、2022年厦门大学高等教育教学成果奖特等奖等。</a:t>
            </a:r>
            <a:endParaRPr lang="zh-CN" altLang="en-US" sz="1050"/>
          </a:p>
        </p:txBody>
      </p:sp>
      <p:sp>
        <p:nvSpPr>
          <p:cNvPr id="5" name="文本框 4"/>
          <p:cNvSpPr txBox="1"/>
          <p:nvPr/>
        </p:nvSpPr>
        <p:spPr>
          <a:xfrm>
            <a:off x="2027714" y="2020888"/>
            <a:ext cx="6334601" cy="1545590"/>
          </a:xfrm>
          <a:prstGeom prst="rect">
            <a:avLst/>
          </a:prstGeom>
          <a:noFill/>
        </p:spPr>
        <p:txBody>
          <a:bodyPr wrap="square" rtlCol="0">
            <a:spAutoFit/>
          </a:bodyPr>
          <a:p>
            <a:pPr algn="just"/>
            <a:r>
              <a:rPr lang="zh-CN" altLang="en-US" sz="1050"/>
              <a:t>林子雨（1978－），男，博士（毕业于北京大学），国内高校知名大数据教师，厦门大学计算机科学与技术系副教授，厦门大学数据库实验室负责人，中国计算机学会数据库专委会委员，中国计算机学会信息系统专委会委员，全国工业大数据行业产教融合共同体特聘专家，入选“2021年高校计算机专业优秀教师奖励计划”，荣获“2022年福建省高等教育教学成果奖特等奖（个人排名第一）”和“2018年福建省高等教育教学成果奖二等奖（个人排名第一）”，编著出版13本大数据系列教材，被国内500多所高校采用，建设了国内高校首个大数据课程公共服务平台，平台累计网络访问量超过2500万次，成为全国高校大数据教学知名品牌，主持的课程《大数据技术原理与应用》获评“2018年国家精品在线开放课程”和“2020年国家级线上一流本科课程”，主持的课程《Spark编程基础》获评“2021年国家级线上一流本科课程”。建设的大数据系列MOOC课程入选“2023年教育部国家智慧教育公共服务平台应用典型案例”。</a:t>
            </a:r>
            <a:endParaRPr lang="zh-CN" altLang="en-US" sz="1050"/>
          </a:p>
        </p:txBody>
      </p:sp>
      <p:pic>
        <p:nvPicPr>
          <p:cNvPr id="6" name="图片 5" descr="美林数据-刘宏"/>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27088" y="651510"/>
            <a:ext cx="985838" cy="1470660"/>
          </a:xfrm>
          <a:prstGeom prst="ellipse">
            <a:avLst/>
          </a:prstGeom>
        </p:spPr>
      </p:pic>
      <p:sp>
        <p:nvSpPr>
          <p:cNvPr id="7" name="文本框 6"/>
          <p:cNvSpPr txBox="1"/>
          <p:nvPr/>
        </p:nvSpPr>
        <p:spPr>
          <a:xfrm>
            <a:off x="2042478" y="991553"/>
            <a:ext cx="6219825" cy="737235"/>
          </a:xfrm>
          <a:prstGeom prst="rect">
            <a:avLst/>
          </a:prstGeom>
          <a:noFill/>
        </p:spPr>
        <p:txBody>
          <a:bodyPr wrap="square" rtlCol="0">
            <a:spAutoFit/>
          </a:bodyPr>
          <a:p>
            <a:pPr algn="just"/>
            <a:r>
              <a:rPr lang="zh-CN" altLang="en-US" sz="1050"/>
              <a:t>刘宏（1975-），男，硕士（毕业于西安交通大学），美林数据技术股份有限公司高级副总裁，全国信标委大数据标准工作组成员，2016CCF大数据与计算智能大赛优秀指导老师，中关村大数据联盟智能制造与能源大数据专业委员会委员，能源大数据领域专家。主要研究面向能源行业的大数据分析、人工智能技术、产品及解决方案。</a:t>
            </a:r>
            <a:endParaRPr lang="zh-CN" altLang="en-US" sz="10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9"/>
          <p:cNvCxnSpPr>
            <a:cxnSpLocks noChangeShapeType="1"/>
          </p:cNvCxnSpPr>
          <p:nvPr/>
        </p:nvCxnSpPr>
        <p:spPr bwMode="auto">
          <a:xfrm flipH="1">
            <a:off x="76200" y="730110"/>
            <a:ext cx="8686800" cy="1284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42" name="标题 1"/>
          <p:cNvSpPr>
            <a:spLocks noGrp="1"/>
          </p:cNvSpPr>
          <p:nvPr>
            <p:ph type="title"/>
          </p:nvPr>
        </p:nvSpPr>
        <p:spPr>
          <a:xfrm>
            <a:off x="457200" y="228600"/>
            <a:ext cx="7620000" cy="422672"/>
          </a:xfrm>
        </p:spPr>
        <p:txBody>
          <a:bodyPr/>
          <a:lstStyle/>
          <a:p>
            <a:r>
              <a:rPr lang="zh-CN" altLang="en-US" b="1" dirty="0">
                <a:solidFill>
                  <a:schemeClr val="tx1"/>
                </a:solidFill>
                <a:latin typeface="+mn-ea"/>
                <a:ea typeface="+mn-ea"/>
              </a:rPr>
              <a:t>项目问题</a:t>
            </a:r>
            <a:endParaRPr lang="zh-CN" altLang="en-US" b="1" dirty="0">
              <a:solidFill>
                <a:schemeClr val="tx1"/>
              </a:solidFill>
              <a:latin typeface="+mn-ea"/>
              <a:ea typeface="+mn-ea"/>
            </a:endParaRPr>
          </a:p>
        </p:txBody>
      </p:sp>
      <p:grpSp>
        <p:nvGrpSpPr>
          <p:cNvPr id="64" name="组合 54"/>
          <p:cNvGrpSpPr/>
          <p:nvPr/>
        </p:nvGrpSpPr>
        <p:grpSpPr>
          <a:xfrm rot="0">
            <a:off x="160020" y="1131570"/>
            <a:ext cx="8639175" cy="3613150"/>
            <a:chOff x="672879" y="1779923"/>
            <a:chExt cx="10708914" cy="3879969"/>
          </a:xfrm>
        </p:grpSpPr>
        <p:grpSp>
          <p:nvGrpSpPr>
            <p:cNvPr id="65" name="组合 64"/>
            <p:cNvGrpSpPr/>
            <p:nvPr/>
          </p:nvGrpSpPr>
          <p:grpSpPr>
            <a:xfrm>
              <a:off x="4249277" y="1969986"/>
              <a:ext cx="3689906" cy="3689906"/>
              <a:chOff x="4249277" y="1969986"/>
              <a:chExt cx="3689906" cy="3689906"/>
            </a:xfrm>
          </p:grpSpPr>
          <p:sp>
            <p:nvSpPr>
              <p:cNvPr id="66" name="椭圆 65"/>
              <p:cNvSpPr/>
              <p:nvPr/>
            </p:nvSpPr>
            <p:spPr>
              <a:xfrm>
                <a:off x="4507006" y="2227714"/>
                <a:ext cx="3177988" cy="3177988"/>
              </a:xfrm>
              <a:prstGeom prst="ellipse">
                <a:avLst/>
              </a:prstGeom>
              <a:gradFill>
                <a:gsLst>
                  <a:gs pos="0">
                    <a:schemeClr val="accent1">
                      <a:alpha val="0"/>
                    </a:schemeClr>
                  </a:gs>
                  <a:gs pos="100000">
                    <a:schemeClr val="accent4">
                      <a:alpha val="23000"/>
                    </a:schemeClr>
                  </a:gs>
                </a:gsLst>
                <a:lin ang="5400000" scaled="1"/>
              </a:gradFill>
              <a:ln>
                <a:noFill/>
              </a:ln>
              <a:effectLst>
                <a:outerShdw blurRad="127000" sx="102000" sy="102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838700" y="2559408"/>
                <a:ext cx="2514600" cy="25146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5134748" y="2877016"/>
                <a:ext cx="1987505" cy="1916207"/>
                <a:chOff x="4743663" y="2489308"/>
                <a:chExt cx="1987505" cy="1916207"/>
              </a:xfrm>
            </p:grpSpPr>
            <p:sp>
              <p:nvSpPr>
                <p:cNvPr id="69" name="椭圆 68"/>
                <p:cNvSpPr/>
                <p:nvPr/>
              </p:nvSpPr>
              <p:spPr>
                <a:xfrm>
                  <a:off x="4743663" y="2489308"/>
                  <a:ext cx="1916206" cy="1916206"/>
                </a:xfrm>
                <a:prstGeom prst="ellipse">
                  <a:avLst/>
                </a:prstGeom>
                <a:blipFill rotWithShape="1">
                  <a:blip r:embed="rId1"/>
                  <a:srcRect/>
                  <a:stretch>
                    <a:fillRect l="-11667" r="-3833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768065" y="2489309"/>
                  <a:ext cx="1916206" cy="1916206"/>
                </a:xfrm>
                <a:prstGeom prst="ellipse">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4768064" y="3199840"/>
                  <a:ext cx="1963104" cy="494372"/>
                </a:xfrm>
                <a:prstGeom prst="rect">
                  <a:avLst/>
                </a:prstGeom>
                <a:noFill/>
              </p:spPr>
              <p:txBody>
                <a:bodyPr wrap="square">
                  <a:spAutoFit/>
                </a:bodyPr>
                <a:lstStyle/>
                <a:p>
                  <a:pPr algn="ctr"/>
                  <a:r>
                    <a:rPr lang="zh-CN" altLang="en-US" sz="2400" b="1" dirty="0">
                      <a:solidFill>
                        <a:schemeClr val="bg1"/>
                      </a:solidFill>
                      <a:latin typeface="+mj-ea"/>
                      <a:ea typeface="+mj-ea"/>
                    </a:rPr>
                    <a:t>需求痛点</a:t>
                  </a:r>
                  <a:endParaRPr lang="zh-CN" altLang="en-US" sz="2400" b="1" dirty="0">
                    <a:solidFill>
                      <a:schemeClr val="bg1"/>
                    </a:solidFill>
                    <a:latin typeface="+mj-ea"/>
                    <a:ea typeface="+mj-ea"/>
                  </a:endParaRPr>
                </a:p>
              </p:txBody>
            </p:sp>
          </p:grpSp>
          <p:sp>
            <p:nvSpPr>
              <p:cNvPr id="72" name="弧形 71"/>
              <p:cNvSpPr/>
              <p:nvPr/>
            </p:nvSpPr>
            <p:spPr>
              <a:xfrm>
                <a:off x="4249277" y="1969986"/>
                <a:ext cx="3689906" cy="3689906"/>
              </a:xfrm>
              <a:prstGeom prst="arc">
                <a:avLst>
                  <a:gd name="adj1" fmla="val 16200000"/>
                  <a:gd name="adj2" fmla="val 13077227"/>
                </a:avLst>
              </a:prstGeom>
              <a:ln>
                <a:gradFill>
                  <a:gsLst>
                    <a:gs pos="0">
                      <a:schemeClr val="accent1">
                        <a:lumMod val="5000"/>
                        <a:lumOff val="95000"/>
                      </a:schemeClr>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rot="11597011">
                <a:off x="4996173" y="2716882"/>
                <a:ext cx="2196114" cy="2196114"/>
              </a:xfrm>
              <a:prstGeom prst="arc">
                <a:avLst>
                  <a:gd name="adj1" fmla="val 16200000"/>
                  <a:gd name="adj2" fmla="val 13077227"/>
                </a:avLst>
              </a:prstGeom>
              <a:ln>
                <a:gradFill>
                  <a:gsLst>
                    <a:gs pos="0">
                      <a:schemeClr val="accent1">
                        <a:lumMod val="5000"/>
                        <a:lumOff val="95000"/>
                      </a:schemeClr>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4" name="组合 73"/>
            <p:cNvGrpSpPr/>
            <p:nvPr/>
          </p:nvGrpSpPr>
          <p:grpSpPr>
            <a:xfrm>
              <a:off x="672879" y="1779923"/>
              <a:ext cx="4129665" cy="1519537"/>
              <a:chOff x="672879" y="1779923"/>
              <a:chExt cx="4129665" cy="1519537"/>
            </a:xfrm>
          </p:grpSpPr>
          <p:grpSp>
            <p:nvGrpSpPr>
              <p:cNvPr id="75" name="组合 74"/>
              <p:cNvGrpSpPr/>
              <p:nvPr/>
            </p:nvGrpSpPr>
            <p:grpSpPr>
              <a:xfrm>
                <a:off x="672879" y="1779923"/>
                <a:ext cx="3166969" cy="1519537"/>
                <a:chOff x="672879" y="1779923"/>
                <a:chExt cx="3166969" cy="1519537"/>
              </a:xfrm>
            </p:grpSpPr>
            <p:sp>
              <p:nvSpPr>
                <p:cNvPr id="76" name="矩形: 圆角 18"/>
                <p:cNvSpPr/>
                <p:nvPr/>
              </p:nvSpPr>
              <p:spPr>
                <a:xfrm>
                  <a:off x="784860" y="2098174"/>
                  <a:ext cx="3038218" cy="1201286"/>
                </a:xfrm>
                <a:prstGeom prst="roundRect">
                  <a:avLst>
                    <a:gd name="adj" fmla="val 5249"/>
                  </a:avLst>
                </a:prstGeom>
                <a:solidFill>
                  <a:schemeClr val="bg1"/>
                </a:solidFill>
                <a:ln w="6350">
                  <a:gradFill>
                    <a:gsLst>
                      <a:gs pos="17000">
                        <a:schemeClr val="accent1">
                          <a:lumMod val="5000"/>
                          <a:lumOff val="95000"/>
                        </a:schemeClr>
                      </a:gs>
                      <a:gs pos="100000">
                        <a:schemeClr val="accent1"/>
                      </a:gs>
                    </a:gsLst>
                    <a:lin ang="5400000" scaled="1"/>
                  </a:gradFill>
                </a:ln>
                <a:effectLst>
                  <a:outerShdw blurRad="1270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995049" y="2407871"/>
                  <a:ext cx="2844799" cy="692803"/>
                </a:xfrm>
                <a:prstGeom prst="rect">
                  <a:avLst/>
                </a:prstGeom>
                <a:noFill/>
              </p:spPr>
              <p:txBody>
                <a:bodyPr wrap="square">
                  <a:spAutoFit/>
                </a:bodyPr>
                <a:lstStyle/>
                <a:p>
                  <a:pPr>
                    <a:lnSpc>
                      <a:spcPct val="150000"/>
                    </a:lnSpc>
                  </a:pPr>
                  <a:r>
                    <a:rPr lang="zh-CN" altLang="en-US" sz="800" dirty="0"/>
                    <a:t>客户想要去建设数据中台，但需要一个比较成熟的建设路径，能够帮助客户快速看到项目成效与价值。</a:t>
                  </a:r>
                  <a:endParaRPr lang="zh-CN" altLang="en-US" sz="800" dirty="0"/>
                </a:p>
              </p:txBody>
            </p:sp>
            <p:sp>
              <p:nvSpPr>
                <p:cNvPr id="78" name="文本框 77"/>
                <p:cNvSpPr txBox="1"/>
                <p:nvPr/>
              </p:nvSpPr>
              <p:spPr>
                <a:xfrm>
                  <a:off x="672879" y="1779923"/>
                  <a:ext cx="697028" cy="926092"/>
                </a:xfrm>
                <a:prstGeom prst="rect">
                  <a:avLst/>
                </a:prstGeom>
                <a:noFill/>
              </p:spPr>
              <p:txBody>
                <a:bodyPr wrap="square" rtlCol="0">
                  <a:spAutoFit/>
                </a:bodyPr>
                <a:lstStyle/>
                <a:p>
                  <a:pPr algn="ctr"/>
                  <a:r>
                    <a:rPr lang="en-US" altLang="zh-CN" sz="4800" b="1" i="1" dirty="0">
                      <a:solidFill>
                        <a:schemeClr val="accent2"/>
                      </a:solidFill>
                      <a:latin typeface="+mn-ea"/>
                    </a:rPr>
                    <a:t>1</a:t>
                  </a:r>
                  <a:endParaRPr lang="zh-CN" altLang="en-US" sz="4800" b="1" i="1" dirty="0">
                    <a:solidFill>
                      <a:schemeClr val="accent2"/>
                    </a:solidFill>
                    <a:latin typeface="+mn-ea"/>
                  </a:endParaRPr>
                </a:p>
              </p:txBody>
            </p:sp>
          </p:grpSp>
          <p:grpSp>
            <p:nvGrpSpPr>
              <p:cNvPr id="79" name="组合 78"/>
              <p:cNvGrpSpPr/>
              <p:nvPr/>
            </p:nvGrpSpPr>
            <p:grpSpPr>
              <a:xfrm>
                <a:off x="4161352" y="2449345"/>
                <a:ext cx="641192" cy="641192"/>
                <a:chOff x="4161352" y="2449345"/>
                <a:chExt cx="641192" cy="641192"/>
              </a:xfrm>
            </p:grpSpPr>
            <p:sp>
              <p:nvSpPr>
                <p:cNvPr id="80" name="椭圆 79"/>
                <p:cNvSpPr/>
                <p:nvPr/>
              </p:nvSpPr>
              <p:spPr>
                <a:xfrm>
                  <a:off x="4161352" y="2449345"/>
                  <a:ext cx="641192" cy="641192"/>
                </a:xfrm>
                <a:prstGeom prst="ellipse">
                  <a:avLst/>
                </a:prstGeom>
                <a:gradFill flip="none" rotWithShape="1">
                  <a:gsLst>
                    <a:gs pos="0">
                      <a:schemeClr val="accent1"/>
                    </a:gs>
                    <a:gs pos="100000">
                      <a:schemeClr val="accent4"/>
                    </a:gs>
                  </a:gsLst>
                  <a:path path="circle">
                    <a:fillToRect t="100000" r="100000"/>
                  </a:path>
                  <a:tileRect l="-100000" b="-100000"/>
                </a:gradFill>
                <a:ln>
                  <a:noFill/>
                </a:ln>
                <a:effectLst>
                  <a:outerShdw blurRad="127000" sx="102000" sy="102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Rounded Rectangle 52"/>
                <p:cNvSpPr/>
                <p:nvPr/>
              </p:nvSpPr>
              <p:spPr>
                <a:xfrm>
                  <a:off x="4326018" y="2611145"/>
                  <a:ext cx="322780" cy="322330"/>
                </a:xfrm>
                <a:custGeom>
                  <a:avLst/>
                  <a:gdLst>
                    <a:gd name="T0" fmla="*/ 5760 w 5893"/>
                    <a:gd name="T1" fmla="*/ 2813 h 5893"/>
                    <a:gd name="T2" fmla="*/ 5022 w 5893"/>
                    <a:gd name="T3" fmla="*/ 2813 h 5893"/>
                    <a:gd name="T4" fmla="*/ 3080 w 5893"/>
                    <a:gd name="T5" fmla="*/ 871 h 5893"/>
                    <a:gd name="T6" fmla="*/ 3080 w 5893"/>
                    <a:gd name="T7" fmla="*/ 133 h 5893"/>
                    <a:gd name="T8" fmla="*/ 2947 w 5893"/>
                    <a:gd name="T9" fmla="*/ 0 h 5893"/>
                    <a:gd name="T10" fmla="*/ 2813 w 5893"/>
                    <a:gd name="T11" fmla="*/ 133 h 5893"/>
                    <a:gd name="T12" fmla="*/ 2813 w 5893"/>
                    <a:gd name="T13" fmla="*/ 871 h 5893"/>
                    <a:gd name="T14" fmla="*/ 871 w 5893"/>
                    <a:gd name="T15" fmla="*/ 2813 h 5893"/>
                    <a:gd name="T16" fmla="*/ 133 w 5893"/>
                    <a:gd name="T17" fmla="*/ 2813 h 5893"/>
                    <a:gd name="T18" fmla="*/ 0 w 5893"/>
                    <a:gd name="T19" fmla="*/ 2947 h 5893"/>
                    <a:gd name="T20" fmla="*/ 133 w 5893"/>
                    <a:gd name="T21" fmla="*/ 3080 h 5893"/>
                    <a:gd name="T22" fmla="*/ 871 w 5893"/>
                    <a:gd name="T23" fmla="*/ 3080 h 5893"/>
                    <a:gd name="T24" fmla="*/ 2813 w 5893"/>
                    <a:gd name="T25" fmla="*/ 5022 h 5893"/>
                    <a:gd name="T26" fmla="*/ 2813 w 5893"/>
                    <a:gd name="T27" fmla="*/ 5760 h 5893"/>
                    <a:gd name="T28" fmla="*/ 2947 w 5893"/>
                    <a:gd name="T29" fmla="*/ 5893 h 5893"/>
                    <a:gd name="T30" fmla="*/ 3080 w 5893"/>
                    <a:gd name="T31" fmla="*/ 5760 h 5893"/>
                    <a:gd name="T32" fmla="*/ 3080 w 5893"/>
                    <a:gd name="T33" fmla="*/ 5022 h 5893"/>
                    <a:gd name="T34" fmla="*/ 5022 w 5893"/>
                    <a:gd name="T35" fmla="*/ 3080 h 5893"/>
                    <a:gd name="T36" fmla="*/ 5760 w 5893"/>
                    <a:gd name="T37" fmla="*/ 3080 h 5893"/>
                    <a:gd name="T38" fmla="*/ 5893 w 5893"/>
                    <a:gd name="T39" fmla="*/ 2947 h 5893"/>
                    <a:gd name="T40" fmla="*/ 5760 w 5893"/>
                    <a:gd name="T41" fmla="*/ 2813 h 5893"/>
                    <a:gd name="T42" fmla="*/ 4755 w 5893"/>
                    <a:gd name="T43" fmla="*/ 2813 h 5893"/>
                    <a:gd name="T44" fmla="*/ 4416 w 5893"/>
                    <a:gd name="T45" fmla="*/ 2813 h 5893"/>
                    <a:gd name="T46" fmla="*/ 3080 w 5893"/>
                    <a:gd name="T47" fmla="*/ 1477 h 5893"/>
                    <a:gd name="T48" fmla="*/ 3080 w 5893"/>
                    <a:gd name="T49" fmla="*/ 1138 h 5893"/>
                    <a:gd name="T50" fmla="*/ 4755 w 5893"/>
                    <a:gd name="T51" fmla="*/ 2813 h 5893"/>
                    <a:gd name="T52" fmla="*/ 2813 w 5893"/>
                    <a:gd name="T53" fmla="*/ 2813 h 5893"/>
                    <a:gd name="T54" fmla="*/ 1745 w 5893"/>
                    <a:gd name="T55" fmla="*/ 2813 h 5893"/>
                    <a:gd name="T56" fmla="*/ 2813 w 5893"/>
                    <a:gd name="T57" fmla="*/ 1745 h 5893"/>
                    <a:gd name="T58" fmla="*/ 2813 w 5893"/>
                    <a:gd name="T59" fmla="*/ 2813 h 5893"/>
                    <a:gd name="T60" fmla="*/ 2813 w 5893"/>
                    <a:gd name="T61" fmla="*/ 3080 h 5893"/>
                    <a:gd name="T62" fmla="*/ 2813 w 5893"/>
                    <a:gd name="T63" fmla="*/ 4148 h 5893"/>
                    <a:gd name="T64" fmla="*/ 1745 w 5893"/>
                    <a:gd name="T65" fmla="*/ 3080 h 5893"/>
                    <a:gd name="T66" fmla="*/ 2813 w 5893"/>
                    <a:gd name="T67" fmla="*/ 3080 h 5893"/>
                    <a:gd name="T68" fmla="*/ 3080 w 5893"/>
                    <a:gd name="T69" fmla="*/ 3080 h 5893"/>
                    <a:gd name="T70" fmla="*/ 4148 w 5893"/>
                    <a:gd name="T71" fmla="*/ 3080 h 5893"/>
                    <a:gd name="T72" fmla="*/ 3080 w 5893"/>
                    <a:gd name="T73" fmla="*/ 4148 h 5893"/>
                    <a:gd name="T74" fmla="*/ 3080 w 5893"/>
                    <a:gd name="T75" fmla="*/ 3080 h 5893"/>
                    <a:gd name="T76" fmla="*/ 3080 w 5893"/>
                    <a:gd name="T77" fmla="*/ 2813 h 5893"/>
                    <a:gd name="T78" fmla="*/ 3080 w 5893"/>
                    <a:gd name="T79" fmla="*/ 1745 h 5893"/>
                    <a:gd name="T80" fmla="*/ 4148 w 5893"/>
                    <a:gd name="T81" fmla="*/ 2813 h 5893"/>
                    <a:gd name="T82" fmla="*/ 3080 w 5893"/>
                    <a:gd name="T83" fmla="*/ 2813 h 5893"/>
                    <a:gd name="T84" fmla="*/ 2813 w 5893"/>
                    <a:gd name="T85" fmla="*/ 1138 h 5893"/>
                    <a:gd name="T86" fmla="*/ 2813 w 5893"/>
                    <a:gd name="T87" fmla="*/ 1477 h 5893"/>
                    <a:gd name="T88" fmla="*/ 1477 w 5893"/>
                    <a:gd name="T89" fmla="*/ 2813 h 5893"/>
                    <a:gd name="T90" fmla="*/ 1138 w 5893"/>
                    <a:gd name="T91" fmla="*/ 2813 h 5893"/>
                    <a:gd name="T92" fmla="*/ 2813 w 5893"/>
                    <a:gd name="T93" fmla="*/ 1138 h 5893"/>
                    <a:gd name="T94" fmla="*/ 1138 w 5893"/>
                    <a:gd name="T95" fmla="*/ 3080 h 5893"/>
                    <a:gd name="T96" fmla="*/ 1477 w 5893"/>
                    <a:gd name="T97" fmla="*/ 3080 h 5893"/>
                    <a:gd name="T98" fmla="*/ 2813 w 5893"/>
                    <a:gd name="T99" fmla="*/ 4416 h 5893"/>
                    <a:gd name="T100" fmla="*/ 2813 w 5893"/>
                    <a:gd name="T101" fmla="*/ 4755 h 5893"/>
                    <a:gd name="T102" fmla="*/ 1138 w 5893"/>
                    <a:gd name="T103" fmla="*/ 3080 h 5893"/>
                    <a:gd name="T104" fmla="*/ 3080 w 5893"/>
                    <a:gd name="T105" fmla="*/ 4755 h 5893"/>
                    <a:gd name="T106" fmla="*/ 3080 w 5893"/>
                    <a:gd name="T107" fmla="*/ 4416 h 5893"/>
                    <a:gd name="T108" fmla="*/ 4416 w 5893"/>
                    <a:gd name="T109" fmla="*/ 3080 h 5893"/>
                    <a:gd name="T110" fmla="*/ 4755 w 5893"/>
                    <a:gd name="T111" fmla="*/ 3080 h 5893"/>
                    <a:gd name="T112" fmla="*/ 3080 w 5893"/>
                    <a:gd name="T113" fmla="*/ 4755 h 5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93" h="5893">
                      <a:moveTo>
                        <a:pt x="5760" y="2813"/>
                      </a:moveTo>
                      <a:lnTo>
                        <a:pt x="5022" y="2813"/>
                      </a:lnTo>
                      <a:cubicBezTo>
                        <a:pt x="4956" y="1772"/>
                        <a:pt x="4121" y="937"/>
                        <a:pt x="3080" y="871"/>
                      </a:cubicBezTo>
                      <a:lnTo>
                        <a:pt x="3080" y="133"/>
                      </a:lnTo>
                      <a:cubicBezTo>
                        <a:pt x="3080" y="60"/>
                        <a:pt x="3020" y="0"/>
                        <a:pt x="2947" y="0"/>
                      </a:cubicBezTo>
                      <a:cubicBezTo>
                        <a:pt x="2873" y="0"/>
                        <a:pt x="2813" y="60"/>
                        <a:pt x="2813" y="133"/>
                      </a:cubicBezTo>
                      <a:lnTo>
                        <a:pt x="2813" y="871"/>
                      </a:lnTo>
                      <a:cubicBezTo>
                        <a:pt x="1772" y="937"/>
                        <a:pt x="937" y="1772"/>
                        <a:pt x="871" y="2813"/>
                      </a:cubicBezTo>
                      <a:lnTo>
                        <a:pt x="133" y="2813"/>
                      </a:lnTo>
                      <a:cubicBezTo>
                        <a:pt x="60" y="2813"/>
                        <a:pt x="0" y="2873"/>
                        <a:pt x="0" y="2947"/>
                      </a:cubicBezTo>
                      <a:cubicBezTo>
                        <a:pt x="0" y="3020"/>
                        <a:pt x="60" y="3080"/>
                        <a:pt x="133" y="3080"/>
                      </a:cubicBezTo>
                      <a:lnTo>
                        <a:pt x="871" y="3080"/>
                      </a:lnTo>
                      <a:cubicBezTo>
                        <a:pt x="937" y="4121"/>
                        <a:pt x="1772" y="4956"/>
                        <a:pt x="2813" y="5022"/>
                      </a:cubicBezTo>
                      <a:lnTo>
                        <a:pt x="2813" y="5760"/>
                      </a:lnTo>
                      <a:cubicBezTo>
                        <a:pt x="2813" y="5834"/>
                        <a:pt x="2873" y="5893"/>
                        <a:pt x="2947" y="5893"/>
                      </a:cubicBezTo>
                      <a:cubicBezTo>
                        <a:pt x="3020" y="5893"/>
                        <a:pt x="3080" y="5834"/>
                        <a:pt x="3080" y="5760"/>
                      </a:cubicBezTo>
                      <a:lnTo>
                        <a:pt x="3080" y="5022"/>
                      </a:lnTo>
                      <a:cubicBezTo>
                        <a:pt x="4121" y="4956"/>
                        <a:pt x="4956" y="4121"/>
                        <a:pt x="5022" y="3080"/>
                      </a:cubicBezTo>
                      <a:lnTo>
                        <a:pt x="5760" y="3080"/>
                      </a:lnTo>
                      <a:cubicBezTo>
                        <a:pt x="5834" y="3080"/>
                        <a:pt x="5893" y="3020"/>
                        <a:pt x="5893" y="2947"/>
                      </a:cubicBezTo>
                      <a:cubicBezTo>
                        <a:pt x="5893" y="2873"/>
                        <a:pt x="5834" y="2813"/>
                        <a:pt x="5760" y="2813"/>
                      </a:cubicBezTo>
                      <a:close/>
                      <a:moveTo>
                        <a:pt x="4755" y="2813"/>
                      </a:moveTo>
                      <a:lnTo>
                        <a:pt x="4416" y="2813"/>
                      </a:lnTo>
                      <a:cubicBezTo>
                        <a:pt x="4353" y="2106"/>
                        <a:pt x="3788" y="1541"/>
                        <a:pt x="3080" y="1477"/>
                      </a:cubicBezTo>
                      <a:lnTo>
                        <a:pt x="3080" y="1138"/>
                      </a:lnTo>
                      <a:cubicBezTo>
                        <a:pt x="3974" y="1203"/>
                        <a:pt x="4690" y="1919"/>
                        <a:pt x="4755" y="2813"/>
                      </a:cubicBezTo>
                      <a:close/>
                      <a:moveTo>
                        <a:pt x="2813" y="2813"/>
                      </a:moveTo>
                      <a:lnTo>
                        <a:pt x="1745" y="2813"/>
                      </a:lnTo>
                      <a:cubicBezTo>
                        <a:pt x="1807" y="2253"/>
                        <a:pt x="2253" y="1807"/>
                        <a:pt x="2813" y="1745"/>
                      </a:cubicBezTo>
                      <a:lnTo>
                        <a:pt x="2813" y="2813"/>
                      </a:lnTo>
                      <a:close/>
                      <a:moveTo>
                        <a:pt x="2813" y="3080"/>
                      </a:moveTo>
                      <a:lnTo>
                        <a:pt x="2813" y="4148"/>
                      </a:lnTo>
                      <a:cubicBezTo>
                        <a:pt x="2253" y="4087"/>
                        <a:pt x="1807" y="3640"/>
                        <a:pt x="1745" y="3080"/>
                      </a:cubicBezTo>
                      <a:lnTo>
                        <a:pt x="2813" y="3080"/>
                      </a:lnTo>
                      <a:close/>
                      <a:moveTo>
                        <a:pt x="3080" y="3080"/>
                      </a:moveTo>
                      <a:lnTo>
                        <a:pt x="4148" y="3080"/>
                      </a:lnTo>
                      <a:cubicBezTo>
                        <a:pt x="4087" y="3640"/>
                        <a:pt x="3640" y="4087"/>
                        <a:pt x="3080" y="4148"/>
                      </a:cubicBezTo>
                      <a:lnTo>
                        <a:pt x="3080" y="3080"/>
                      </a:lnTo>
                      <a:close/>
                      <a:moveTo>
                        <a:pt x="3080" y="2813"/>
                      </a:moveTo>
                      <a:lnTo>
                        <a:pt x="3080" y="1745"/>
                      </a:lnTo>
                      <a:cubicBezTo>
                        <a:pt x="3640" y="1807"/>
                        <a:pt x="4087" y="2253"/>
                        <a:pt x="4148" y="2813"/>
                      </a:cubicBezTo>
                      <a:lnTo>
                        <a:pt x="3080" y="2813"/>
                      </a:lnTo>
                      <a:close/>
                      <a:moveTo>
                        <a:pt x="2813" y="1138"/>
                      </a:moveTo>
                      <a:lnTo>
                        <a:pt x="2813" y="1477"/>
                      </a:lnTo>
                      <a:cubicBezTo>
                        <a:pt x="2106" y="1541"/>
                        <a:pt x="1541" y="2106"/>
                        <a:pt x="1477" y="2813"/>
                      </a:cubicBezTo>
                      <a:lnTo>
                        <a:pt x="1138" y="2813"/>
                      </a:lnTo>
                      <a:cubicBezTo>
                        <a:pt x="1203" y="1919"/>
                        <a:pt x="1919" y="1203"/>
                        <a:pt x="2813" y="1138"/>
                      </a:cubicBezTo>
                      <a:close/>
                      <a:moveTo>
                        <a:pt x="1138" y="3080"/>
                      </a:moveTo>
                      <a:lnTo>
                        <a:pt x="1477" y="3080"/>
                      </a:lnTo>
                      <a:cubicBezTo>
                        <a:pt x="1541" y="3788"/>
                        <a:pt x="2106" y="4353"/>
                        <a:pt x="2813" y="4416"/>
                      </a:cubicBezTo>
                      <a:lnTo>
                        <a:pt x="2813" y="4755"/>
                      </a:lnTo>
                      <a:cubicBezTo>
                        <a:pt x="1919" y="4690"/>
                        <a:pt x="1203" y="3974"/>
                        <a:pt x="1138" y="3080"/>
                      </a:cubicBezTo>
                      <a:close/>
                      <a:moveTo>
                        <a:pt x="3080" y="4755"/>
                      </a:moveTo>
                      <a:lnTo>
                        <a:pt x="3080" y="4416"/>
                      </a:lnTo>
                      <a:cubicBezTo>
                        <a:pt x="3788" y="4353"/>
                        <a:pt x="4353" y="3788"/>
                        <a:pt x="4416" y="3080"/>
                      </a:cubicBezTo>
                      <a:lnTo>
                        <a:pt x="4755" y="3080"/>
                      </a:lnTo>
                      <a:cubicBezTo>
                        <a:pt x="4690" y="3974"/>
                        <a:pt x="3974" y="4690"/>
                        <a:pt x="3080" y="475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82" name="组合 81"/>
            <p:cNvGrpSpPr/>
            <p:nvPr/>
          </p:nvGrpSpPr>
          <p:grpSpPr>
            <a:xfrm>
              <a:off x="784860" y="4240943"/>
              <a:ext cx="4017684" cy="1207423"/>
              <a:chOff x="784860" y="4240943"/>
              <a:chExt cx="4017684" cy="1207423"/>
            </a:xfrm>
          </p:grpSpPr>
          <p:grpSp>
            <p:nvGrpSpPr>
              <p:cNvPr id="83" name="组合 82"/>
              <p:cNvGrpSpPr/>
              <p:nvPr/>
            </p:nvGrpSpPr>
            <p:grpSpPr>
              <a:xfrm>
                <a:off x="784860" y="4240943"/>
                <a:ext cx="3166971" cy="1207423"/>
                <a:chOff x="784860" y="4240943"/>
                <a:chExt cx="3166971" cy="1207423"/>
              </a:xfrm>
            </p:grpSpPr>
            <p:sp>
              <p:nvSpPr>
                <p:cNvPr id="84" name="矩形: 圆角 20"/>
                <p:cNvSpPr/>
                <p:nvPr/>
              </p:nvSpPr>
              <p:spPr>
                <a:xfrm>
                  <a:off x="784860" y="4247080"/>
                  <a:ext cx="3038218" cy="1201286"/>
                </a:xfrm>
                <a:prstGeom prst="roundRect">
                  <a:avLst>
                    <a:gd name="adj" fmla="val 5249"/>
                  </a:avLst>
                </a:prstGeom>
                <a:solidFill>
                  <a:schemeClr val="bg1"/>
                </a:solidFill>
                <a:ln w="6350">
                  <a:gradFill>
                    <a:gsLst>
                      <a:gs pos="17000">
                        <a:schemeClr val="accent1">
                          <a:lumMod val="5000"/>
                          <a:lumOff val="95000"/>
                        </a:schemeClr>
                      </a:gs>
                      <a:gs pos="100000">
                        <a:schemeClr val="accent1"/>
                      </a:gs>
                    </a:gsLst>
                    <a:lin ang="5400000" scaled="1"/>
                  </a:gradFill>
                </a:ln>
                <a:effectLst>
                  <a:outerShdw blurRad="1270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1512169" y="4240943"/>
                  <a:ext cx="2311016" cy="295941"/>
                </a:xfrm>
                <a:prstGeom prst="rect">
                  <a:avLst/>
                </a:prstGeom>
                <a:noFill/>
              </p:spPr>
              <p:txBody>
                <a:bodyPr wrap="square">
                  <a:spAutoFit/>
                </a:bodyPr>
                <a:lstStyle/>
                <a:p>
                  <a:pPr algn="r"/>
                  <a:r>
                    <a:rPr lang="zh-CN" altLang="en-US" sz="1200" b="1" dirty="0">
                      <a:solidFill>
                        <a:schemeClr val="accent4">
                          <a:lumMod val="75000"/>
                        </a:schemeClr>
                      </a:solidFill>
                    </a:rPr>
                    <a:t>客户数据无法发挥价值</a:t>
                  </a:r>
                  <a:endParaRPr lang="zh-CN" altLang="en-US" sz="1200" b="1" dirty="0">
                    <a:solidFill>
                      <a:schemeClr val="accent4">
                        <a:lumMod val="75000"/>
                      </a:schemeClr>
                    </a:solidFill>
                  </a:endParaRPr>
                </a:p>
              </p:txBody>
            </p:sp>
            <p:sp>
              <p:nvSpPr>
                <p:cNvPr id="86" name="文本框 85"/>
                <p:cNvSpPr txBox="1"/>
                <p:nvPr/>
              </p:nvSpPr>
              <p:spPr>
                <a:xfrm>
                  <a:off x="1107032" y="4540425"/>
                  <a:ext cx="2844799" cy="891234"/>
                </a:xfrm>
                <a:prstGeom prst="rect">
                  <a:avLst/>
                </a:prstGeom>
                <a:noFill/>
              </p:spPr>
              <p:txBody>
                <a:bodyPr wrap="square">
                  <a:spAutoFit/>
                </a:bodyPr>
                <a:lstStyle/>
                <a:p>
                  <a:pPr>
                    <a:lnSpc>
                      <a:spcPct val="150000"/>
                    </a:lnSpc>
                  </a:pPr>
                  <a:r>
                    <a:rPr lang="zh-CN" altLang="en-US" sz="800" dirty="0"/>
                    <a:t>积累了很多服务企业的数据，包括企业基本信息财税信息、风险信息、资产信息等。以及与财金公司业务往来数据，但这些数据目前只是在各业务手里，没有发挥业务价值。</a:t>
                  </a:r>
                  <a:endParaRPr lang="zh-CN" altLang="en-US" sz="800" dirty="0"/>
                </a:p>
              </p:txBody>
            </p:sp>
          </p:grpSp>
          <p:grpSp>
            <p:nvGrpSpPr>
              <p:cNvPr id="87" name="组合 86"/>
              <p:cNvGrpSpPr/>
              <p:nvPr/>
            </p:nvGrpSpPr>
            <p:grpSpPr>
              <a:xfrm>
                <a:off x="4161352" y="4540954"/>
                <a:ext cx="641192" cy="641192"/>
                <a:chOff x="4161352" y="4540954"/>
                <a:chExt cx="641192" cy="641192"/>
              </a:xfrm>
            </p:grpSpPr>
            <p:sp>
              <p:nvSpPr>
                <p:cNvPr id="88" name="椭圆 87"/>
                <p:cNvSpPr/>
                <p:nvPr/>
              </p:nvSpPr>
              <p:spPr>
                <a:xfrm>
                  <a:off x="4161352" y="4540954"/>
                  <a:ext cx="641192" cy="641192"/>
                </a:xfrm>
                <a:prstGeom prst="ellipse">
                  <a:avLst/>
                </a:prstGeom>
                <a:gradFill flip="none" rotWithShape="1">
                  <a:gsLst>
                    <a:gs pos="0">
                      <a:schemeClr val="accent1"/>
                    </a:gs>
                    <a:gs pos="100000">
                      <a:schemeClr val="accent4"/>
                    </a:gs>
                  </a:gsLst>
                  <a:path path="circle">
                    <a:fillToRect t="100000" r="100000"/>
                  </a:path>
                  <a:tileRect l="-100000" b="-100000"/>
                </a:gradFill>
                <a:ln>
                  <a:noFill/>
                </a:ln>
                <a:effectLst>
                  <a:outerShdw blurRad="127000" sx="102000" sy="102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ounded Rectangle 53"/>
                <p:cNvSpPr/>
                <p:nvPr/>
              </p:nvSpPr>
              <p:spPr>
                <a:xfrm>
                  <a:off x="4348014" y="4686504"/>
                  <a:ext cx="278788" cy="322780"/>
                </a:xfrm>
                <a:custGeom>
                  <a:avLst/>
                  <a:gdLst>
                    <a:gd name="T0" fmla="*/ 1606 w 7038"/>
                    <a:gd name="T1" fmla="*/ 0 h 8160"/>
                    <a:gd name="T2" fmla="*/ 1606 w 7038"/>
                    <a:gd name="T3" fmla="*/ 1759 h 8160"/>
                    <a:gd name="T4" fmla="*/ 7038 w 7038"/>
                    <a:gd name="T5" fmla="*/ 5276 h 8160"/>
                    <a:gd name="T6" fmla="*/ 6402 w 7038"/>
                    <a:gd name="T7" fmla="*/ 8032 h 8160"/>
                    <a:gd name="T8" fmla="*/ 3379 w 7038"/>
                    <a:gd name="T9" fmla="*/ 7396 h 8160"/>
                    <a:gd name="T10" fmla="*/ 4014 w 7038"/>
                    <a:gd name="T11" fmla="*/ 4640 h 8160"/>
                    <a:gd name="T12" fmla="*/ 4986 w 7038"/>
                    <a:gd name="T13" fmla="*/ 5119 h 8160"/>
                    <a:gd name="T14" fmla="*/ 5437 w 7038"/>
                    <a:gd name="T15" fmla="*/ 4640 h 8160"/>
                    <a:gd name="T16" fmla="*/ 7038 w 7038"/>
                    <a:gd name="T17" fmla="*/ 5276 h 8160"/>
                    <a:gd name="T18" fmla="*/ 4508 w 7038"/>
                    <a:gd name="T19" fmla="*/ 6009 h 8160"/>
                    <a:gd name="T20" fmla="*/ 4757 w 7038"/>
                    <a:gd name="T21" fmla="*/ 6703 h 8160"/>
                    <a:gd name="T22" fmla="*/ 5081 w 7038"/>
                    <a:gd name="T23" fmla="*/ 6009 h 8160"/>
                    <a:gd name="T24" fmla="*/ 4185 w 7038"/>
                    <a:gd name="T25" fmla="*/ 6009 h 8160"/>
                    <a:gd name="T26" fmla="*/ 4315 w 7038"/>
                    <a:gd name="T27" fmla="*/ 7131 h 8160"/>
                    <a:gd name="T28" fmla="*/ 6102 w 7038"/>
                    <a:gd name="T29" fmla="*/ 7356 h 8160"/>
                    <a:gd name="T30" fmla="*/ 6232 w 7038"/>
                    <a:gd name="T31" fmla="*/ 6009 h 8160"/>
                    <a:gd name="T32" fmla="*/ 5336 w 7038"/>
                    <a:gd name="T33" fmla="*/ 6009 h 8160"/>
                    <a:gd name="T34" fmla="*/ 5659 w 7038"/>
                    <a:gd name="T35" fmla="*/ 6703 h 8160"/>
                    <a:gd name="T36" fmla="*/ 5909 w 7038"/>
                    <a:gd name="T37" fmla="*/ 6009 h 8160"/>
                    <a:gd name="T38" fmla="*/ 4939 w 7038"/>
                    <a:gd name="T39" fmla="*/ 2073 h 8160"/>
                    <a:gd name="T40" fmla="*/ 1882 w 7038"/>
                    <a:gd name="T41" fmla="*/ 2563 h 8160"/>
                    <a:gd name="T42" fmla="*/ 1851 w 7038"/>
                    <a:gd name="T43" fmla="*/ 2234 h 8160"/>
                    <a:gd name="T44" fmla="*/ 1606 w 7038"/>
                    <a:gd name="T45" fmla="*/ 1921 h 8160"/>
                    <a:gd name="T46" fmla="*/ 1362 w 7038"/>
                    <a:gd name="T47" fmla="*/ 2234 h 8160"/>
                    <a:gd name="T48" fmla="*/ 1326 w 7038"/>
                    <a:gd name="T49" fmla="*/ 2572 h 8160"/>
                    <a:gd name="T50" fmla="*/ 435 w 7038"/>
                    <a:gd name="T51" fmla="*/ 2073 h 8160"/>
                    <a:gd name="T52" fmla="*/ 0 w 7038"/>
                    <a:gd name="T53" fmla="*/ 4792 h 8160"/>
                    <a:gd name="T54" fmla="*/ 750 w 7038"/>
                    <a:gd name="T55" fmla="*/ 5114 h 8160"/>
                    <a:gd name="T56" fmla="*/ 1235 w 7038"/>
                    <a:gd name="T57" fmla="*/ 8160 h 8160"/>
                    <a:gd name="T58" fmla="*/ 2783 w 7038"/>
                    <a:gd name="T59" fmla="*/ 7675 h 8160"/>
                    <a:gd name="T60" fmla="*/ 2904 w 7038"/>
                    <a:gd name="T61" fmla="*/ 2944 h 8160"/>
                    <a:gd name="T62" fmla="*/ 5365 w 7038"/>
                    <a:gd name="T63" fmla="*/ 2599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8" h="8160">
                      <a:moveTo>
                        <a:pt x="727" y="880"/>
                      </a:moveTo>
                      <a:cubicBezTo>
                        <a:pt x="727" y="394"/>
                        <a:pt x="1121" y="0"/>
                        <a:pt x="1606" y="0"/>
                      </a:cubicBezTo>
                      <a:cubicBezTo>
                        <a:pt x="2092" y="0"/>
                        <a:pt x="2486" y="394"/>
                        <a:pt x="2486" y="880"/>
                      </a:cubicBezTo>
                      <a:cubicBezTo>
                        <a:pt x="2486" y="1366"/>
                        <a:pt x="2092" y="1759"/>
                        <a:pt x="1606" y="1759"/>
                      </a:cubicBezTo>
                      <a:cubicBezTo>
                        <a:pt x="1121" y="1759"/>
                        <a:pt x="727" y="1366"/>
                        <a:pt x="727" y="880"/>
                      </a:cubicBezTo>
                      <a:close/>
                      <a:moveTo>
                        <a:pt x="7038" y="5276"/>
                      </a:moveTo>
                      <a:lnTo>
                        <a:pt x="7038" y="7396"/>
                      </a:lnTo>
                      <a:cubicBezTo>
                        <a:pt x="7038" y="7747"/>
                        <a:pt x="6753" y="8032"/>
                        <a:pt x="6402" y="8032"/>
                      </a:cubicBezTo>
                      <a:lnTo>
                        <a:pt x="4014" y="8032"/>
                      </a:lnTo>
                      <a:cubicBezTo>
                        <a:pt x="3663" y="8032"/>
                        <a:pt x="3379" y="7747"/>
                        <a:pt x="3379" y="7396"/>
                      </a:cubicBezTo>
                      <a:lnTo>
                        <a:pt x="3379" y="5276"/>
                      </a:lnTo>
                      <a:cubicBezTo>
                        <a:pt x="3379" y="4925"/>
                        <a:pt x="3663" y="4640"/>
                        <a:pt x="4014" y="4640"/>
                      </a:cubicBezTo>
                      <a:lnTo>
                        <a:pt x="4986" y="4640"/>
                      </a:lnTo>
                      <a:lnTo>
                        <a:pt x="4986" y="5119"/>
                      </a:lnTo>
                      <a:lnTo>
                        <a:pt x="5437" y="5119"/>
                      </a:lnTo>
                      <a:lnTo>
                        <a:pt x="5437" y="4640"/>
                      </a:lnTo>
                      <a:lnTo>
                        <a:pt x="6402" y="4640"/>
                      </a:lnTo>
                      <a:cubicBezTo>
                        <a:pt x="6753" y="4640"/>
                        <a:pt x="7038" y="4925"/>
                        <a:pt x="7038" y="5276"/>
                      </a:cubicBezTo>
                      <a:close/>
                      <a:moveTo>
                        <a:pt x="4185" y="6009"/>
                      </a:moveTo>
                      <a:lnTo>
                        <a:pt x="4508" y="6009"/>
                      </a:lnTo>
                      <a:lnTo>
                        <a:pt x="4508" y="6703"/>
                      </a:lnTo>
                      <a:lnTo>
                        <a:pt x="4757" y="6703"/>
                      </a:lnTo>
                      <a:lnTo>
                        <a:pt x="4757" y="6009"/>
                      </a:lnTo>
                      <a:lnTo>
                        <a:pt x="5081" y="6009"/>
                      </a:lnTo>
                      <a:lnTo>
                        <a:pt x="4633" y="5475"/>
                      </a:lnTo>
                      <a:lnTo>
                        <a:pt x="4185" y="6009"/>
                      </a:lnTo>
                      <a:close/>
                      <a:moveTo>
                        <a:pt x="6102" y="7131"/>
                      </a:moveTo>
                      <a:lnTo>
                        <a:pt x="4315" y="7131"/>
                      </a:lnTo>
                      <a:lnTo>
                        <a:pt x="4315" y="7356"/>
                      </a:lnTo>
                      <a:lnTo>
                        <a:pt x="6102" y="7356"/>
                      </a:lnTo>
                      <a:lnTo>
                        <a:pt x="6102" y="7131"/>
                      </a:lnTo>
                      <a:close/>
                      <a:moveTo>
                        <a:pt x="6232" y="6009"/>
                      </a:moveTo>
                      <a:lnTo>
                        <a:pt x="5784" y="5475"/>
                      </a:lnTo>
                      <a:lnTo>
                        <a:pt x="5336" y="6009"/>
                      </a:lnTo>
                      <a:lnTo>
                        <a:pt x="5659" y="6009"/>
                      </a:lnTo>
                      <a:lnTo>
                        <a:pt x="5659" y="6703"/>
                      </a:lnTo>
                      <a:lnTo>
                        <a:pt x="5909" y="6703"/>
                      </a:lnTo>
                      <a:lnTo>
                        <a:pt x="5909" y="6009"/>
                      </a:lnTo>
                      <a:lnTo>
                        <a:pt x="6232" y="6009"/>
                      </a:lnTo>
                      <a:close/>
                      <a:moveTo>
                        <a:pt x="4939" y="2073"/>
                      </a:moveTo>
                      <a:lnTo>
                        <a:pt x="2256" y="2073"/>
                      </a:lnTo>
                      <a:lnTo>
                        <a:pt x="1882" y="2563"/>
                      </a:lnTo>
                      <a:lnTo>
                        <a:pt x="1750" y="2305"/>
                      </a:lnTo>
                      <a:cubicBezTo>
                        <a:pt x="1792" y="2284"/>
                        <a:pt x="1828" y="2257"/>
                        <a:pt x="1851" y="2234"/>
                      </a:cubicBezTo>
                      <a:cubicBezTo>
                        <a:pt x="1892" y="2193"/>
                        <a:pt x="1947" y="2050"/>
                        <a:pt x="1815" y="1961"/>
                      </a:cubicBezTo>
                      <a:cubicBezTo>
                        <a:pt x="1765" y="1927"/>
                        <a:pt x="1672" y="1918"/>
                        <a:pt x="1606" y="1921"/>
                      </a:cubicBezTo>
                      <a:cubicBezTo>
                        <a:pt x="1541" y="1918"/>
                        <a:pt x="1448" y="1927"/>
                        <a:pt x="1398" y="1961"/>
                      </a:cubicBezTo>
                      <a:cubicBezTo>
                        <a:pt x="1265" y="2050"/>
                        <a:pt x="1321" y="2193"/>
                        <a:pt x="1362" y="2234"/>
                      </a:cubicBezTo>
                      <a:cubicBezTo>
                        <a:pt x="1385" y="2257"/>
                        <a:pt x="1421" y="2284"/>
                        <a:pt x="1462" y="2305"/>
                      </a:cubicBezTo>
                      <a:lnTo>
                        <a:pt x="1326" y="2572"/>
                      </a:lnTo>
                      <a:lnTo>
                        <a:pt x="929" y="2073"/>
                      </a:lnTo>
                      <a:lnTo>
                        <a:pt x="435" y="2073"/>
                      </a:lnTo>
                      <a:cubicBezTo>
                        <a:pt x="195" y="2073"/>
                        <a:pt x="0" y="2268"/>
                        <a:pt x="0" y="2509"/>
                      </a:cubicBezTo>
                      <a:lnTo>
                        <a:pt x="0" y="4792"/>
                      </a:lnTo>
                      <a:cubicBezTo>
                        <a:pt x="0" y="5027"/>
                        <a:pt x="176" y="5235"/>
                        <a:pt x="410" y="5249"/>
                      </a:cubicBezTo>
                      <a:cubicBezTo>
                        <a:pt x="544" y="5256"/>
                        <a:pt x="666" y="5203"/>
                        <a:pt x="750" y="5114"/>
                      </a:cubicBezTo>
                      <a:lnTo>
                        <a:pt x="750" y="7675"/>
                      </a:lnTo>
                      <a:cubicBezTo>
                        <a:pt x="750" y="7943"/>
                        <a:pt x="967" y="8160"/>
                        <a:pt x="1235" y="8160"/>
                      </a:cubicBezTo>
                      <a:lnTo>
                        <a:pt x="2298" y="8160"/>
                      </a:lnTo>
                      <a:cubicBezTo>
                        <a:pt x="2566" y="8160"/>
                        <a:pt x="2783" y="7943"/>
                        <a:pt x="2783" y="7675"/>
                      </a:cubicBezTo>
                      <a:lnTo>
                        <a:pt x="2783" y="3065"/>
                      </a:lnTo>
                      <a:cubicBezTo>
                        <a:pt x="2783" y="2998"/>
                        <a:pt x="2837" y="2944"/>
                        <a:pt x="2904" y="2944"/>
                      </a:cubicBezTo>
                      <a:lnTo>
                        <a:pt x="4927" y="2944"/>
                      </a:lnTo>
                      <a:cubicBezTo>
                        <a:pt x="5135" y="2944"/>
                        <a:pt x="5324" y="2803"/>
                        <a:pt x="5365" y="2599"/>
                      </a:cubicBezTo>
                      <a:cubicBezTo>
                        <a:pt x="5421" y="2319"/>
                        <a:pt x="5209" y="2073"/>
                        <a:pt x="4939" y="207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90" name="组合 89"/>
            <p:cNvGrpSpPr/>
            <p:nvPr/>
          </p:nvGrpSpPr>
          <p:grpSpPr>
            <a:xfrm>
              <a:off x="1743209" y="2088820"/>
              <a:ext cx="9593189" cy="1210640"/>
              <a:chOff x="1743209" y="2088820"/>
              <a:chExt cx="9593189" cy="1210640"/>
            </a:xfrm>
          </p:grpSpPr>
          <p:grpSp>
            <p:nvGrpSpPr>
              <p:cNvPr id="91" name="组合 90"/>
              <p:cNvGrpSpPr/>
              <p:nvPr/>
            </p:nvGrpSpPr>
            <p:grpSpPr>
              <a:xfrm>
                <a:off x="1743209" y="2088820"/>
                <a:ext cx="9593189" cy="1210640"/>
                <a:chOff x="1743209" y="2088820"/>
                <a:chExt cx="9593189" cy="1210640"/>
              </a:xfrm>
            </p:grpSpPr>
            <p:sp>
              <p:nvSpPr>
                <p:cNvPr id="92" name="矩形: 圆角 21"/>
                <p:cNvSpPr/>
                <p:nvPr/>
              </p:nvSpPr>
              <p:spPr>
                <a:xfrm>
                  <a:off x="8298180" y="2098174"/>
                  <a:ext cx="3038218" cy="1201286"/>
                </a:xfrm>
                <a:prstGeom prst="roundRect">
                  <a:avLst>
                    <a:gd name="adj" fmla="val 5249"/>
                  </a:avLst>
                </a:prstGeom>
                <a:solidFill>
                  <a:schemeClr val="bg1"/>
                </a:solidFill>
                <a:ln w="6350">
                  <a:gradFill>
                    <a:gsLst>
                      <a:gs pos="17000">
                        <a:schemeClr val="accent1">
                          <a:lumMod val="5000"/>
                          <a:lumOff val="95000"/>
                        </a:schemeClr>
                      </a:gs>
                      <a:gs pos="100000">
                        <a:schemeClr val="accent1"/>
                      </a:gs>
                    </a:gsLst>
                    <a:lin ang="5400000" scaled="1"/>
                  </a:gradFill>
                </a:ln>
                <a:effectLst>
                  <a:outerShdw blurRad="1270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1743209" y="2088820"/>
                  <a:ext cx="2151228" cy="319126"/>
                </a:xfrm>
                <a:prstGeom prst="rect">
                  <a:avLst/>
                </a:prstGeom>
                <a:noFill/>
              </p:spPr>
              <p:txBody>
                <a:bodyPr wrap="square">
                  <a:noAutofit/>
                </a:bodyPr>
                <a:lstStyle/>
                <a:p>
                  <a:r>
                    <a:rPr lang="zh-CN" altLang="en-US" sz="1200" b="1" dirty="0">
                      <a:solidFill>
                        <a:schemeClr val="accent4">
                          <a:lumMod val="75000"/>
                        </a:schemeClr>
                      </a:solidFill>
                    </a:rPr>
                    <a:t>数据中台的抓手不清晰</a:t>
                  </a:r>
                  <a:endParaRPr lang="zh-CN" altLang="en-US" sz="1200" b="1" dirty="0">
                    <a:solidFill>
                      <a:schemeClr val="accent4">
                        <a:lumMod val="75000"/>
                      </a:schemeClr>
                    </a:solidFill>
                  </a:endParaRPr>
                </a:p>
              </p:txBody>
            </p:sp>
            <p:sp>
              <p:nvSpPr>
                <p:cNvPr id="94" name="文本框 93"/>
                <p:cNvSpPr txBox="1"/>
                <p:nvPr/>
              </p:nvSpPr>
              <p:spPr>
                <a:xfrm>
                  <a:off x="8368537" y="2370718"/>
                  <a:ext cx="2844799" cy="847730"/>
                </a:xfrm>
                <a:prstGeom prst="rect">
                  <a:avLst/>
                </a:prstGeom>
                <a:noFill/>
              </p:spPr>
              <p:txBody>
                <a:bodyPr wrap="square">
                  <a:spAutoFit/>
                </a:bodyPr>
                <a:lstStyle/>
                <a:p>
                  <a:pPr>
                    <a:lnSpc>
                      <a:spcPct val="150000"/>
                    </a:lnSpc>
                  </a:pPr>
                  <a:r>
                    <a:rPr lang="zh-CN" altLang="en-US" sz="800" dirty="0"/>
                    <a:t>为满足监管报送，或业务分析需求，业务人员需要获取数据，目前通过线下方式，或者多个系统访问进行加工处理，整个获取周期长，业务人员需要投入大量时间处理加工数据。</a:t>
                  </a:r>
                  <a:endParaRPr lang="zh-CN" altLang="en-US" sz="800" dirty="0"/>
                </a:p>
              </p:txBody>
            </p:sp>
          </p:grpSp>
          <p:grpSp>
            <p:nvGrpSpPr>
              <p:cNvPr id="95" name="组合 94"/>
              <p:cNvGrpSpPr/>
              <p:nvPr/>
            </p:nvGrpSpPr>
            <p:grpSpPr>
              <a:xfrm>
                <a:off x="7432182" y="2449345"/>
                <a:ext cx="641192" cy="641192"/>
                <a:chOff x="7432182" y="2449345"/>
                <a:chExt cx="641192" cy="641192"/>
              </a:xfrm>
            </p:grpSpPr>
            <p:sp>
              <p:nvSpPr>
                <p:cNvPr id="96" name="椭圆 95"/>
                <p:cNvSpPr/>
                <p:nvPr/>
              </p:nvSpPr>
              <p:spPr>
                <a:xfrm>
                  <a:off x="7432182" y="2449345"/>
                  <a:ext cx="641192" cy="641192"/>
                </a:xfrm>
                <a:prstGeom prst="ellipse">
                  <a:avLst/>
                </a:prstGeom>
                <a:gradFill flip="none" rotWithShape="1">
                  <a:gsLst>
                    <a:gs pos="0">
                      <a:schemeClr val="accent1"/>
                    </a:gs>
                    <a:gs pos="100000">
                      <a:schemeClr val="accent4"/>
                    </a:gs>
                  </a:gsLst>
                  <a:path path="circle">
                    <a:fillToRect t="100000" r="100000"/>
                  </a:path>
                  <a:tileRect l="-100000" b="-100000"/>
                </a:gradFill>
                <a:ln>
                  <a:noFill/>
                </a:ln>
                <a:effectLst>
                  <a:outerShdw blurRad="127000" sx="102000" sy="102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Rounded Rectangle 54"/>
                <p:cNvSpPr/>
                <p:nvPr/>
              </p:nvSpPr>
              <p:spPr>
                <a:xfrm>
                  <a:off x="7644464" y="2610920"/>
                  <a:ext cx="243076" cy="322780"/>
                </a:xfrm>
                <a:custGeom>
                  <a:avLst/>
                  <a:gdLst>
                    <a:gd name="connsiteX0" fmla="*/ 30821 w 458181"/>
                    <a:gd name="connsiteY0" fmla="*/ 545985 h 608415"/>
                    <a:gd name="connsiteX1" fmla="*/ 70162 w 458181"/>
                    <a:gd name="connsiteY1" fmla="*/ 578388 h 608415"/>
                    <a:gd name="connsiteX2" fmla="*/ 388019 w 458181"/>
                    <a:gd name="connsiteY2" fmla="*/ 578388 h 608415"/>
                    <a:gd name="connsiteX3" fmla="*/ 427360 w 458181"/>
                    <a:gd name="connsiteY3" fmla="*/ 545985 h 608415"/>
                    <a:gd name="connsiteX4" fmla="*/ 245788 w 458181"/>
                    <a:gd name="connsiteY4" fmla="*/ 407727 h 608415"/>
                    <a:gd name="connsiteX5" fmla="*/ 336024 w 458181"/>
                    <a:gd name="connsiteY5" fmla="*/ 407727 h 608415"/>
                    <a:gd name="connsiteX6" fmla="*/ 351063 w 458181"/>
                    <a:gd name="connsiteY6" fmla="*/ 422757 h 608415"/>
                    <a:gd name="connsiteX7" fmla="*/ 336024 w 458181"/>
                    <a:gd name="connsiteY7" fmla="*/ 437788 h 608415"/>
                    <a:gd name="connsiteX8" fmla="*/ 245788 w 458181"/>
                    <a:gd name="connsiteY8" fmla="*/ 437788 h 608415"/>
                    <a:gd name="connsiteX9" fmla="*/ 230749 w 458181"/>
                    <a:gd name="connsiteY9" fmla="*/ 422757 h 608415"/>
                    <a:gd name="connsiteX10" fmla="*/ 245788 w 458181"/>
                    <a:gd name="connsiteY10" fmla="*/ 407727 h 608415"/>
                    <a:gd name="connsiteX11" fmla="*/ 191375 w 458181"/>
                    <a:gd name="connsiteY11" fmla="*/ 395207 h 608415"/>
                    <a:gd name="connsiteX12" fmla="*/ 200835 w 458181"/>
                    <a:gd name="connsiteY12" fmla="*/ 401776 h 608415"/>
                    <a:gd name="connsiteX13" fmla="*/ 196324 w 458181"/>
                    <a:gd name="connsiteY13" fmla="*/ 422547 h 608415"/>
                    <a:gd name="connsiteX14" fmla="*/ 156227 w 458181"/>
                    <a:gd name="connsiteY14" fmla="*/ 448324 h 608415"/>
                    <a:gd name="connsiteX15" fmla="*/ 148083 w 458181"/>
                    <a:gd name="connsiteY15" fmla="*/ 450701 h 608415"/>
                    <a:gd name="connsiteX16" fmla="*/ 138309 w 458181"/>
                    <a:gd name="connsiteY16" fmla="*/ 447072 h 608415"/>
                    <a:gd name="connsiteX17" fmla="*/ 125779 w 458181"/>
                    <a:gd name="connsiteY17" fmla="*/ 436311 h 608415"/>
                    <a:gd name="connsiteX18" fmla="*/ 124150 w 458181"/>
                    <a:gd name="connsiteY18" fmla="*/ 415165 h 608415"/>
                    <a:gd name="connsiteX19" fmla="*/ 145326 w 458181"/>
                    <a:gd name="connsiteY19" fmla="*/ 413538 h 608415"/>
                    <a:gd name="connsiteX20" fmla="*/ 149336 w 458181"/>
                    <a:gd name="connsiteY20" fmla="*/ 417042 h 608415"/>
                    <a:gd name="connsiteX21" fmla="*/ 180035 w 458181"/>
                    <a:gd name="connsiteY21" fmla="*/ 397272 h 608415"/>
                    <a:gd name="connsiteX22" fmla="*/ 191375 w 458181"/>
                    <a:gd name="connsiteY22" fmla="*/ 395207 h 608415"/>
                    <a:gd name="connsiteX23" fmla="*/ 245788 w 458181"/>
                    <a:gd name="connsiteY23" fmla="*/ 326083 h 608415"/>
                    <a:gd name="connsiteX24" fmla="*/ 336024 w 458181"/>
                    <a:gd name="connsiteY24" fmla="*/ 326083 h 608415"/>
                    <a:gd name="connsiteX25" fmla="*/ 351063 w 458181"/>
                    <a:gd name="connsiteY25" fmla="*/ 341078 h 608415"/>
                    <a:gd name="connsiteX26" fmla="*/ 336024 w 458181"/>
                    <a:gd name="connsiteY26" fmla="*/ 356073 h 608415"/>
                    <a:gd name="connsiteX27" fmla="*/ 245788 w 458181"/>
                    <a:gd name="connsiteY27" fmla="*/ 356073 h 608415"/>
                    <a:gd name="connsiteX28" fmla="*/ 230749 w 458181"/>
                    <a:gd name="connsiteY28" fmla="*/ 341078 h 608415"/>
                    <a:gd name="connsiteX29" fmla="*/ 245788 w 458181"/>
                    <a:gd name="connsiteY29" fmla="*/ 326083 h 608415"/>
                    <a:gd name="connsiteX30" fmla="*/ 191375 w 458181"/>
                    <a:gd name="connsiteY30" fmla="*/ 313630 h 608415"/>
                    <a:gd name="connsiteX31" fmla="*/ 200835 w 458181"/>
                    <a:gd name="connsiteY31" fmla="*/ 320191 h 608415"/>
                    <a:gd name="connsiteX32" fmla="*/ 196324 w 458181"/>
                    <a:gd name="connsiteY32" fmla="*/ 340937 h 608415"/>
                    <a:gd name="connsiteX33" fmla="*/ 156227 w 458181"/>
                    <a:gd name="connsiteY33" fmla="*/ 366682 h 608415"/>
                    <a:gd name="connsiteX34" fmla="*/ 148083 w 458181"/>
                    <a:gd name="connsiteY34" fmla="*/ 369057 h 608415"/>
                    <a:gd name="connsiteX35" fmla="*/ 138309 w 458181"/>
                    <a:gd name="connsiteY35" fmla="*/ 365433 h 608415"/>
                    <a:gd name="connsiteX36" fmla="*/ 125779 w 458181"/>
                    <a:gd name="connsiteY36" fmla="*/ 354685 h 608415"/>
                    <a:gd name="connsiteX37" fmla="*/ 124150 w 458181"/>
                    <a:gd name="connsiteY37" fmla="*/ 333564 h 608415"/>
                    <a:gd name="connsiteX38" fmla="*/ 145326 w 458181"/>
                    <a:gd name="connsiteY38" fmla="*/ 331939 h 608415"/>
                    <a:gd name="connsiteX39" fmla="*/ 149336 w 458181"/>
                    <a:gd name="connsiteY39" fmla="*/ 335438 h 608415"/>
                    <a:gd name="connsiteX40" fmla="*/ 180035 w 458181"/>
                    <a:gd name="connsiteY40" fmla="*/ 315692 h 608415"/>
                    <a:gd name="connsiteX41" fmla="*/ 191375 w 458181"/>
                    <a:gd name="connsiteY41" fmla="*/ 313630 h 608415"/>
                    <a:gd name="connsiteX42" fmla="*/ 245788 w 458181"/>
                    <a:gd name="connsiteY42" fmla="*/ 244368 h 608415"/>
                    <a:gd name="connsiteX43" fmla="*/ 336024 w 458181"/>
                    <a:gd name="connsiteY43" fmla="*/ 244368 h 608415"/>
                    <a:gd name="connsiteX44" fmla="*/ 351063 w 458181"/>
                    <a:gd name="connsiteY44" fmla="*/ 259363 h 608415"/>
                    <a:gd name="connsiteX45" fmla="*/ 336024 w 458181"/>
                    <a:gd name="connsiteY45" fmla="*/ 274358 h 608415"/>
                    <a:gd name="connsiteX46" fmla="*/ 245788 w 458181"/>
                    <a:gd name="connsiteY46" fmla="*/ 274358 h 608415"/>
                    <a:gd name="connsiteX47" fmla="*/ 230749 w 458181"/>
                    <a:gd name="connsiteY47" fmla="*/ 259363 h 608415"/>
                    <a:gd name="connsiteX48" fmla="*/ 245788 w 458181"/>
                    <a:gd name="connsiteY48" fmla="*/ 244368 h 608415"/>
                    <a:gd name="connsiteX49" fmla="*/ 191375 w 458181"/>
                    <a:gd name="connsiteY49" fmla="*/ 232057 h 608415"/>
                    <a:gd name="connsiteX50" fmla="*/ 200835 w 458181"/>
                    <a:gd name="connsiteY50" fmla="*/ 238618 h 608415"/>
                    <a:gd name="connsiteX51" fmla="*/ 196324 w 458181"/>
                    <a:gd name="connsiteY51" fmla="*/ 259364 h 608415"/>
                    <a:gd name="connsiteX52" fmla="*/ 156227 w 458181"/>
                    <a:gd name="connsiteY52" fmla="*/ 285109 h 608415"/>
                    <a:gd name="connsiteX53" fmla="*/ 148083 w 458181"/>
                    <a:gd name="connsiteY53" fmla="*/ 287484 h 608415"/>
                    <a:gd name="connsiteX54" fmla="*/ 138309 w 458181"/>
                    <a:gd name="connsiteY54" fmla="*/ 283860 h 608415"/>
                    <a:gd name="connsiteX55" fmla="*/ 125779 w 458181"/>
                    <a:gd name="connsiteY55" fmla="*/ 273112 h 608415"/>
                    <a:gd name="connsiteX56" fmla="*/ 124150 w 458181"/>
                    <a:gd name="connsiteY56" fmla="*/ 251991 h 608415"/>
                    <a:gd name="connsiteX57" fmla="*/ 145326 w 458181"/>
                    <a:gd name="connsiteY57" fmla="*/ 250366 h 608415"/>
                    <a:gd name="connsiteX58" fmla="*/ 149336 w 458181"/>
                    <a:gd name="connsiteY58" fmla="*/ 253865 h 608415"/>
                    <a:gd name="connsiteX59" fmla="*/ 180035 w 458181"/>
                    <a:gd name="connsiteY59" fmla="*/ 234119 h 608415"/>
                    <a:gd name="connsiteX60" fmla="*/ 191375 w 458181"/>
                    <a:gd name="connsiteY60" fmla="*/ 232057 h 608415"/>
                    <a:gd name="connsiteX61" fmla="*/ 30069 w 458181"/>
                    <a:gd name="connsiteY61" fmla="*/ 165522 h 608415"/>
                    <a:gd name="connsiteX62" fmla="*/ 30069 w 458181"/>
                    <a:gd name="connsiteY62" fmla="*/ 515958 h 608415"/>
                    <a:gd name="connsiteX63" fmla="*/ 428112 w 458181"/>
                    <a:gd name="connsiteY63" fmla="*/ 515958 h 608415"/>
                    <a:gd name="connsiteX64" fmla="*/ 428112 w 458181"/>
                    <a:gd name="connsiteY64" fmla="*/ 165522 h 608415"/>
                    <a:gd name="connsiteX65" fmla="*/ 70162 w 458181"/>
                    <a:gd name="connsiteY65" fmla="*/ 106595 h 608415"/>
                    <a:gd name="connsiteX66" fmla="*/ 31698 w 458181"/>
                    <a:gd name="connsiteY66" fmla="*/ 135495 h 608415"/>
                    <a:gd name="connsiteX67" fmla="*/ 426608 w 458181"/>
                    <a:gd name="connsiteY67" fmla="*/ 135495 h 608415"/>
                    <a:gd name="connsiteX68" fmla="*/ 388019 w 458181"/>
                    <a:gd name="connsiteY68" fmla="*/ 106595 h 608415"/>
                    <a:gd name="connsiteX69" fmla="*/ 332892 w 458181"/>
                    <a:gd name="connsiteY69" fmla="*/ 106595 h 608415"/>
                    <a:gd name="connsiteX70" fmla="*/ 317858 w 458181"/>
                    <a:gd name="connsiteY70" fmla="*/ 120982 h 608415"/>
                    <a:gd name="connsiteX71" fmla="*/ 140323 w 458181"/>
                    <a:gd name="connsiteY71" fmla="*/ 120982 h 608415"/>
                    <a:gd name="connsiteX72" fmla="*/ 125289 w 458181"/>
                    <a:gd name="connsiteY72" fmla="*/ 106595 h 608415"/>
                    <a:gd name="connsiteX73" fmla="*/ 229153 w 458181"/>
                    <a:gd name="connsiteY73" fmla="*/ 30027 h 608415"/>
                    <a:gd name="connsiteX74" fmla="*/ 220508 w 458181"/>
                    <a:gd name="connsiteY74" fmla="*/ 38659 h 608415"/>
                    <a:gd name="connsiteX75" fmla="*/ 220508 w 458181"/>
                    <a:gd name="connsiteY75" fmla="*/ 57301 h 608415"/>
                    <a:gd name="connsiteX76" fmla="*/ 205474 w 458181"/>
                    <a:gd name="connsiteY76" fmla="*/ 72314 h 608415"/>
                    <a:gd name="connsiteX77" fmla="*/ 171019 w 458181"/>
                    <a:gd name="connsiteY77" fmla="*/ 72314 h 608415"/>
                    <a:gd name="connsiteX78" fmla="*/ 155358 w 458181"/>
                    <a:gd name="connsiteY78" fmla="*/ 87828 h 608415"/>
                    <a:gd name="connsiteX79" fmla="*/ 155358 w 458181"/>
                    <a:gd name="connsiteY79" fmla="*/ 90956 h 608415"/>
                    <a:gd name="connsiteX80" fmla="*/ 302823 w 458181"/>
                    <a:gd name="connsiteY80" fmla="*/ 90956 h 608415"/>
                    <a:gd name="connsiteX81" fmla="*/ 302823 w 458181"/>
                    <a:gd name="connsiteY81" fmla="*/ 87828 h 608415"/>
                    <a:gd name="connsiteX82" fmla="*/ 287287 w 458181"/>
                    <a:gd name="connsiteY82" fmla="*/ 72314 h 608415"/>
                    <a:gd name="connsiteX83" fmla="*/ 252833 w 458181"/>
                    <a:gd name="connsiteY83" fmla="*/ 72314 h 608415"/>
                    <a:gd name="connsiteX84" fmla="*/ 237798 w 458181"/>
                    <a:gd name="connsiteY84" fmla="*/ 57301 h 608415"/>
                    <a:gd name="connsiteX85" fmla="*/ 237798 w 458181"/>
                    <a:gd name="connsiteY85" fmla="*/ 38659 h 608415"/>
                    <a:gd name="connsiteX86" fmla="*/ 229153 w 458181"/>
                    <a:gd name="connsiteY86" fmla="*/ 30027 h 608415"/>
                    <a:gd name="connsiteX87" fmla="*/ 229153 w 458181"/>
                    <a:gd name="connsiteY87" fmla="*/ 0 h 608415"/>
                    <a:gd name="connsiteX88" fmla="*/ 267867 w 458181"/>
                    <a:gd name="connsiteY88" fmla="*/ 38659 h 608415"/>
                    <a:gd name="connsiteX89" fmla="*/ 267867 w 458181"/>
                    <a:gd name="connsiteY89" fmla="*/ 42288 h 608415"/>
                    <a:gd name="connsiteX90" fmla="*/ 287287 w 458181"/>
                    <a:gd name="connsiteY90" fmla="*/ 42288 h 608415"/>
                    <a:gd name="connsiteX91" fmla="*/ 331514 w 458181"/>
                    <a:gd name="connsiteY91" fmla="*/ 76568 h 608415"/>
                    <a:gd name="connsiteX92" fmla="*/ 388019 w 458181"/>
                    <a:gd name="connsiteY92" fmla="*/ 76568 h 608415"/>
                    <a:gd name="connsiteX93" fmla="*/ 458181 w 458181"/>
                    <a:gd name="connsiteY93" fmla="*/ 146630 h 608415"/>
                    <a:gd name="connsiteX94" fmla="*/ 458181 w 458181"/>
                    <a:gd name="connsiteY94" fmla="*/ 538353 h 608415"/>
                    <a:gd name="connsiteX95" fmla="*/ 388019 w 458181"/>
                    <a:gd name="connsiteY95" fmla="*/ 608415 h 608415"/>
                    <a:gd name="connsiteX96" fmla="*/ 70162 w 458181"/>
                    <a:gd name="connsiteY96" fmla="*/ 608415 h 608415"/>
                    <a:gd name="connsiteX97" fmla="*/ 0 w 458181"/>
                    <a:gd name="connsiteY97" fmla="*/ 538353 h 608415"/>
                    <a:gd name="connsiteX98" fmla="*/ 0 w 458181"/>
                    <a:gd name="connsiteY98" fmla="*/ 146630 h 608415"/>
                    <a:gd name="connsiteX99" fmla="*/ 70162 w 458181"/>
                    <a:gd name="connsiteY99" fmla="*/ 76568 h 608415"/>
                    <a:gd name="connsiteX100" fmla="*/ 126667 w 458181"/>
                    <a:gd name="connsiteY100" fmla="*/ 76568 h 608415"/>
                    <a:gd name="connsiteX101" fmla="*/ 171019 w 458181"/>
                    <a:gd name="connsiteY101" fmla="*/ 42288 h 608415"/>
                    <a:gd name="connsiteX102" fmla="*/ 190439 w 458181"/>
                    <a:gd name="connsiteY102" fmla="*/ 42288 h 608415"/>
                    <a:gd name="connsiteX103" fmla="*/ 190439 w 458181"/>
                    <a:gd name="connsiteY103" fmla="*/ 38659 h 608415"/>
                    <a:gd name="connsiteX104" fmla="*/ 229153 w 458181"/>
                    <a:gd name="connsiteY104" fmla="*/ 0 h 60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58181" h="608415">
                      <a:moveTo>
                        <a:pt x="30821" y="545985"/>
                      </a:moveTo>
                      <a:cubicBezTo>
                        <a:pt x="34454" y="564501"/>
                        <a:pt x="50742" y="578388"/>
                        <a:pt x="70162" y="578388"/>
                      </a:cubicBezTo>
                      <a:lnTo>
                        <a:pt x="388019" y="578388"/>
                      </a:lnTo>
                      <a:cubicBezTo>
                        <a:pt x="407564" y="578388"/>
                        <a:pt x="423852" y="564501"/>
                        <a:pt x="427360" y="545985"/>
                      </a:cubicBezTo>
                      <a:close/>
                      <a:moveTo>
                        <a:pt x="245788" y="407727"/>
                      </a:moveTo>
                      <a:lnTo>
                        <a:pt x="336024" y="407727"/>
                      </a:lnTo>
                      <a:cubicBezTo>
                        <a:pt x="344295" y="407727"/>
                        <a:pt x="351063" y="414491"/>
                        <a:pt x="351063" y="422757"/>
                      </a:cubicBezTo>
                      <a:cubicBezTo>
                        <a:pt x="351063" y="431024"/>
                        <a:pt x="344295" y="437788"/>
                        <a:pt x="336024" y="437788"/>
                      </a:cubicBezTo>
                      <a:lnTo>
                        <a:pt x="245788" y="437788"/>
                      </a:lnTo>
                      <a:cubicBezTo>
                        <a:pt x="237517" y="437788"/>
                        <a:pt x="230749" y="431024"/>
                        <a:pt x="230749" y="422757"/>
                      </a:cubicBezTo>
                      <a:cubicBezTo>
                        <a:pt x="230749" y="414491"/>
                        <a:pt x="237517" y="407727"/>
                        <a:pt x="245788" y="407727"/>
                      </a:cubicBezTo>
                      <a:close/>
                      <a:moveTo>
                        <a:pt x="191375" y="395207"/>
                      </a:moveTo>
                      <a:cubicBezTo>
                        <a:pt x="195134" y="396020"/>
                        <a:pt x="198580" y="398273"/>
                        <a:pt x="200835" y="401776"/>
                      </a:cubicBezTo>
                      <a:cubicBezTo>
                        <a:pt x="205346" y="408783"/>
                        <a:pt x="203341" y="418043"/>
                        <a:pt x="196324" y="422547"/>
                      </a:cubicBezTo>
                      <a:lnTo>
                        <a:pt x="156227" y="448324"/>
                      </a:lnTo>
                      <a:cubicBezTo>
                        <a:pt x="153721" y="449950"/>
                        <a:pt x="150965" y="450701"/>
                        <a:pt x="148083" y="450701"/>
                      </a:cubicBezTo>
                      <a:cubicBezTo>
                        <a:pt x="144574" y="450701"/>
                        <a:pt x="141066" y="449450"/>
                        <a:pt x="138309" y="447072"/>
                      </a:cubicBezTo>
                      <a:lnTo>
                        <a:pt x="125779" y="436311"/>
                      </a:lnTo>
                      <a:cubicBezTo>
                        <a:pt x="119389" y="430931"/>
                        <a:pt x="118762" y="421421"/>
                        <a:pt x="124150" y="415165"/>
                      </a:cubicBezTo>
                      <a:cubicBezTo>
                        <a:pt x="129538" y="408908"/>
                        <a:pt x="139061" y="408158"/>
                        <a:pt x="145326" y="413538"/>
                      </a:cubicBezTo>
                      <a:lnTo>
                        <a:pt x="149336" y="417042"/>
                      </a:lnTo>
                      <a:lnTo>
                        <a:pt x="180035" y="397272"/>
                      </a:lnTo>
                      <a:cubicBezTo>
                        <a:pt x="183544" y="395019"/>
                        <a:pt x="187616" y="394394"/>
                        <a:pt x="191375" y="395207"/>
                      </a:cubicBezTo>
                      <a:close/>
                      <a:moveTo>
                        <a:pt x="245788" y="326083"/>
                      </a:moveTo>
                      <a:lnTo>
                        <a:pt x="336024" y="326083"/>
                      </a:lnTo>
                      <a:cubicBezTo>
                        <a:pt x="344295" y="326083"/>
                        <a:pt x="351063" y="332831"/>
                        <a:pt x="351063" y="341078"/>
                      </a:cubicBezTo>
                      <a:cubicBezTo>
                        <a:pt x="351063" y="349325"/>
                        <a:pt x="344295" y="356073"/>
                        <a:pt x="336024" y="356073"/>
                      </a:cubicBezTo>
                      <a:lnTo>
                        <a:pt x="245788" y="356073"/>
                      </a:lnTo>
                      <a:cubicBezTo>
                        <a:pt x="237517" y="356073"/>
                        <a:pt x="230749" y="349325"/>
                        <a:pt x="230749" y="341078"/>
                      </a:cubicBezTo>
                      <a:cubicBezTo>
                        <a:pt x="230749" y="332831"/>
                        <a:pt x="237517" y="326083"/>
                        <a:pt x="245788" y="326083"/>
                      </a:cubicBezTo>
                      <a:close/>
                      <a:moveTo>
                        <a:pt x="191375" y="313630"/>
                      </a:moveTo>
                      <a:cubicBezTo>
                        <a:pt x="195134" y="314443"/>
                        <a:pt x="198580" y="316692"/>
                        <a:pt x="200835" y="320191"/>
                      </a:cubicBezTo>
                      <a:cubicBezTo>
                        <a:pt x="205346" y="327190"/>
                        <a:pt x="203341" y="336438"/>
                        <a:pt x="196324" y="340937"/>
                      </a:cubicBezTo>
                      <a:lnTo>
                        <a:pt x="156227" y="366682"/>
                      </a:lnTo>
                      <a:cubicBezTo>
                        <a:pt x="153721" y="368307"/>
                        <a:pt x="150965" y="369057"/>
                        <a:pt x="148083" y="369057"/>
                      </a:cubicBezTo>
                      <a:cubicBezTo>
                        <a:pt x="144574" y="369057"/>
                        <a:pt x="141066" y="367807"/>
                        <a:pt x="138309" y="365433"/>
                      </a:cubicBezTo>
                      <a:lnTo>
                        <a:pt x="125779" y="354685"/>
                      </a:lnTo>
                      <a:cubicBezTo>
                        <a:pt x="119389" y="349311"/>
                        <a:pt x="118762" y="339813"/>
                        <a:pt x="124150" y="333564"/>
                      </a:cubicBezTo>
                      <a:cubicBezTo>
                        <a:pt x="129538" y="327315"/>
                        <a:pt x="139061" y="326565"/>
                        <a:pt x="145326" y="331939"/>
                      </a:cubicBezTo>
                      <a:lnTo>
                        <a:pt x="149336" y="335438"/>
                      </a:lnTo>
                      <a:lnTo>
                        <a:pt x="180035" y="315692"/>
                      </a:lnTo>
                      <a:cubicBezTo>
                        <a:pt x="183544" y="313443"/>
                        <a:pt x="187616" y="312818"/>
                        <a:pt x="191375" y="313630"/>
                      </a:cubicBezTo>
                      <a:close/>
                      <a:moveTo>
                        <a:pt x="245788" y="244368"/>
                      </a:moveTo>
                      <a:lnTo>
                        <a:pt x="336024" y="244368"/>
                      </a:lnTo>
                      <a:cubicBezTo>
                        <a:pt x="344295" y="244368"/>
                        <a:pt x="351063" y="251116"/>
                        <a:pt x="351063" y="259363"/>
                      </a:cubicBezTo>
                      <a:cubicBezTo>
                        <a:pt x="351063" y="267610"/>
                        <a:pt x="344295" y="274358"/>
                        <a:pt x="336024" y="274358"/>
                      </a:cubicBezTo>
                      <a:lnTo>
                        <a:pt x="245788" y="274358"/>
                      </a:lnTo>
                      <a:cubicBezTo>
                        <a:pt x="237517" y="274358"/>
                        <a:pt x="230749" y="267610"/>
                        <a:pt x="230749" y="259363"/>
                      </a:cubicBezTo>
                      <a:cubicBezTo>
                        <a:pt x="230749" y="251116"/>
                        <a:pt x="237517" y="244368"/>
                        <a:pt x="245788" y="244368"/>
                      </a:cubicBezTo>
                      <a:close/>
                      <a:moveTo>
                        <a:pt x="191375" y="232057"/>
                      </a:moveTo>
                      <a:cubicBezTo>
                        <a:pt x="195134" y="232870"/>
                        <a:pt x="198580" y="235119"/>
                        <a:pt x="200835" y="238618"/>
                      </a:cubicBezTo>
                      <a:cubicBezTo>
                        <a:pt x="205346" y="245617"/>
                        <a:pt x="203341" y="254865"/>
                        <a:pt x="196324" y="259364"/>
                      </a:cubicBezTo>
                      <a:lnTo>
                        <a:pt x="156227" y="285109"/>
                      </a:lnTo>
                      <a:cubicBezTo>
                        <a:pt x="153721" y="286734"/>
                        <a:pt x="150965" y="287484"/>
                        <a:pt x="148083" y="287484"/>
                      </a:cubicBezTo>
                      <a:cubicBezTo>
                        <a:pt x="144574" y="287484"/>
                        <a:pt x="141066" y="286234"/>
                        <a:pt x="138309" y="283860"/>
                      </a:cubicBezTo>
                      <a:lnTo>
                        <a:pt x="125779" y="273112"/>
                      </a:lnTo>
                      <a:cubicBezTo>
                        <a:pt x="119389" y="267738"/>
                        <a:pt x="118762" y="258240"/>
                        <a:pt x="124150" y="251991"/>
                      </a:cubicBezTo>
                      <a:cubicBezTo>
                        <a:pt x="129538" y="245742"/>
                        <a:pt x="139061" y="244992"/>
                        <a:pt x="145326" y="250366"/>
                      </a:cubicBezTo>
                      <a:lnTo>
                        <a:pt x="149336" y="253865"/>
                      </a:lnTo>
                      <a:lnTo>
                        <a:pt x="180035" y="234119"/>
                      </a:lnTo>
                      <a:cubicBezTo>
                        <a:pt x="183544" y="231870"/>
                        <a:pt x="187616" y="231245"/>
                        <a:pt x="191375" y="232057"/>
                      </a:cubicBezTo>
                      <a:close/>
                      <a:moveTo>
                        <a:pt x="30069" y="165522"/>
                      </a:moveTo>
                      <a:lnTo>
                        <a:pt x="30069" y="515958"/>
                      </a:lnTo>
                      <a:lnTo>
                        <a:pt x="428112" y="515958"/>
                      </a:lnTo>
                      <a:lnTo>
                        <a:pt x="428112" y="165522"/>
                      </a:lnTo>
                      <a:close/>
                      <a:moveTo>
                        <a:pt x="70162" y="106595"/>
                      </a:moveTo>
                      <a:cubicBezTo>
                        <a:pt x="51995" y="106595"/>
                        <a:pt x="36459" y="118730"/>
                        <a:pt x="31698" y="135495"/>
                      </a:cubicBezTo>
                      <a:lnTo>
                        <a:pt x="426608" y="135495"/>
                      </a:lnTo>
                      <a:cubicBezTo>
                        <a:pt x="421722" y="118730"/>
                        <a:pt x="406311" y="106595"/>
                        <a:pt x="388019" y="106595"/>
                      </a:cubicBezTo>
                      <a:lnTo>
                        <a:pt x="332892" y="106595"/>
                      </a:lnTo>
                      <a:cubicBezTo>
                        <a:pt x="332642" y="114602"/>
                        <a:pt x="326001" y="120982"/>
                        <a:pt x="317858" y="120982"/>
                      </a:cubicBezTo>
                      <a:lnTo>
                        <a:pt x="140323" y="120982"/>
                      </a:lnTo>
                      <a:cubicBezTo>
                        <a:pt x="132180" y="120982"/>
                        <a:pt x="125665" y="114602"/>
                        <a:pt x="125289" y="106595"/>
                      </a:cubicBezTo>
                      <a:close/>
                      <a:moveTo>
                        <a:pt x="229153" y="30027"/>
                      </a:moveTo>
                      <a:cubicBezTo>
                        <a:pt x="224392" y="30027"/>
                        <a:pt x="220508" y="33905"/>
                        <a:pt x="220508" y="38659"/>
                      </a:cubicBezTo>
                      <a:lnTo>
                        <a:pt x="220508" y="57301"/>
                      </a:lnTo>
                      <a:cubicBezTo>
                        <a:pt x="220508" y="65558"/>
                        <a:pt x="213743" y="72314"/>
                        <a:pt x="205474" y="72314"/>
                      </a:cubicBezTo>
                      <a:lnTo>
                        <a:pt x="171019" y="72314"/>
                      </a:lnTo>
                      <a:cubicBezTo>
                        <a:pt x="162374" y="72314"/>
                        <a:pt x="155358" y="79320"/>
                        <a:pt x="155358" y="87828"/>
                      </a:cubicBezTo>
                      <a:lnTo>
                        <a:pt x="155358" y="90956"/>
                      </a:lnTo>
                      <a:lnTo>
                        <a:pt x="302823" y="90956"/>
                      </a:lnTo>
                      <a:lnTo>
                        <a:pt x="302823" y="87828"/>
                      </a:lnTo>
                      <a:cubicBezTo>
                        <a:pt x="302823" y="79320"/>
                        <a:pt x="295932" y="72314"/>
                        <a:pt x="287287" y="72314"/>
                      </a:cubicBezTo>
                      <a:lnTo>
                        <a:pt x="252833" y="72314"/>
                      </a:lnTo>
                      <a:cubicBezTo>
                        <a:pt x="244438" y="72314"/>
                        <a:pt x="237798" y="65558"/>
                        <a:pt x="237798" y="57301"/>
                      </a:cubicBezTo>
                      <a:lnTo>
                        <a:pt x="237798" y="38659"/>
                      </a:lnTo>
                      <a:cubicBezTo>
                        <a:pt x="237798" y="33905"/>
                        <a:pt x="233914" y="30027"/>
                        <a:pt x="229153" y="30027"/>
                      </a:cubicBezTo>
                      <a:close/>
                      <a:moveTo>
                        <a:pt x="229153" y="0"/>
                      </a:moveTo>
                      <a:cubicBezTo>
                        <a:pt x="250452" y="0"/>
                        <a:pt x="267867" y="17390"/>
                        <a:pt x="267867" y="38659"/>
                      </a:cubicBezTo>
                      <a:lnTo>
                        <a:pt x="267867" y="42288"/>
                      </a:lnTo>
                      <a:lnTo>
                        <a:pt x="287287" y="42288"/>
                      </a:lnTo>
                      <a:cubicBezTo>
                        <a:pt x="308586" y="42288"/>
                        <a:pt x="326502" y="56800"/>
                        <a:pt x="331514" y="76568"/>
                      </a:cubicBezTo>
                      <a:lnTo>
                        <a:pt x="388019" y="76568"/>
                      </a:lnTo>
                      <a:cubicBezTo>
                        <a:pt x="426734" y="76568"/>
                        <a:pt x="458181" y="107971"/>
                        <a:pt x="458181" y="146630"/>
                      </a:cubicBezTo>
                      <a:lnTo>
                        <a:pt x="458181" y="538353"/>
                      </a:lnTo>
                      <a:cubicBezTo>
                        <a:pt x="458181" y="577012"/>
                        <a:pt x="426734" y="608415"/>
                        <a:pt x="388019" y="608415"/>
                      </a:cubicBezTo>
                      <a:lnTo>
                        <a:pt x="70162" y="608415"/>
                      </a:lnTo>
                      <a:cubicBezTo>
                        <a:pt x="31447" y="608415"/>
                        <a:pt x="0" y="577012"/>
                        <a:pt x="0" y="538353"/>
                      </a:cubicBezTo>
                      <a:lnTo>
                        <a:pt x="0" y="146630"/>
                      </a:lnTo>
                      <a:cubicBezTo>
                        <a:pt x="0" y="107971"/>
                        <a:pt x="31447" y="76568"/>
                        <a:pt x="70162" y="76568"/>
                      </a:cubicBezTo>
                      <a:lnTo>
                        <a:pt x="126667" y="76568"/>
                      </a:lnTo>
                      <a:cubicBezTo>
                        <a:pt x="131804" y="56800"/>
                        <a:pt x="149720" y="42288"/>
                        <a:pt x="171019" y="42288"/>
                      </a:cubicBezTo>
                      <a:lnTo>
                        <a:pt x="190439" y="42288"/>
                      </a:lnTo>
                      <a:lnTo>
                        <a:pt x="190439" y="38659"/>
                      </a:lnTo>
                      <a:cubicBezTo>
                        <a:pt x="190439" y="17390"/>
                        <a:pt x="207729" y="0"/>
                        <a:pt x="22915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98" name="组合 97"/>
            <p:cNvGrpSpPr/>
            <p:nvPr/>
          </p:nvGrpSpPr>
          <p:grpSpPr>
            <a:xfrm>
              <a:off x="7432182" y="3991148"/>
              <a:ext cx="3949611" cy="1457218"/>
              <a:chOff x="7432182" y="3991148"/>
              <a:chExt cx="3949611" cy="1457218"/>
            </a:xfrm>
          </p:grpSpPr>
          <p:grpSp>
            <p:nvGrpSpPr>
              <p:cNvPr id="99" name="组合 98"/>
              <p:cNvGrpSpPr/>
              <p:nvPr/>
            </p:nvGrpSpPr>
            <p:grpSpPr>
              <a:xfrm>
                <a:off x="8298180" y="3991148"/>
                <a:ext cx="3083613" cy="1457218"/>
                <a:chOff x="8298180" y="3991148"/>
                <a:chExt cx="3083613" cy="1457218"/>
              </a:xfrm>
            </p:grpSpPr>
            <p:sp>
              <p:nvSpPr>
                <p:cNvPr id="100" name="矩形: 圆角 22"/>
                <p:cNvSpPr/>
                <p:nvPr/>
              </p:nvSpPr>
              <p:spPr>
                <a:xfrm>
                  <a:off x="8298180" y="4247080"/>
                  <a:ext cx="3038218" cy="1201286"/>
                </a:xfrm>
                <a:prstGeom prst="roundRect">
                  <a:avLst>
                    <a:gd name="adj" fmla="val 5249"/>
                  </a:avLst>
                </a:prstGeom>
                <a:solidFill>
                  <a:schemeClr val="bg1"/>
                </a:solidFill>
                <a:ln w="6350">
                  <a:gradFill>
                    <a:gsLst>
                      <a:gs pos="17000">
                        <a:schemeClr val="accent1">
                          <a:lumMod val="5000"/>
                          <a:lumOff val="95000"/>
                        </a:schemeClr>
                      </a:gs>
                      <a:gs pos="100000">
                        <a:schemeClr val="accent1"/>
                      </a:gs>
                    </a:gsLst>
                    <a:lin ang="5400000" scaled="1"/>
                  </a:gradFill>
                </a:ln>
                <a:effectLst>
                  <a:outerShdw blurRad="1270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8412314" y="4240721"/>
                  <a:ext cx="1828505" cy="295941"/>
                </a:xfrm>
                <a:prstGeom prst="rect">
                  <a:avLst/>
                </a:prstGeom>
                <a:noFill/>
              </p:spPr>
              <p:txBody>
                <a:bodyPr wrap="square">
                  <a:spAutoFit/>
                </a:bodyPr>
                <a:lstStyle/>
                <a:p>
                  <a:r>
                    <a:rPr lang="zh-CN" altLang="en-US" sz="1200" b="1" dirty="0">
                      <a:solidFill>
                        <a:schemeClr val="accent4">
                          <a:lumMod val="75000"/>
                        </a:schemeClr>
                      </a:solidFill>
                    </a:rPr>
                    <a:t>数据治理人才短缺</a:t>
                  </a:r>
                  <a:endParaRPr lang="zh-CN" altLang="en-US" sz="1200" b="1" dirty="0">
                    <a:solidFill>
                      <a:schemeClr val="accent4">
                        <a:lumMod val="75000"/>
                      </a:schemeClr>
                    </a:solidFill>
                  </a:endParaRPr>
                </a:p>
              </p:txBody>
            </p:sp>
            <p:sp>
              <p:nvSpPr>
                <p:cNvPr id="102" name="文本框 101"/>
                <p:cNvSpPr txBox="1"/>
                <p:nvPr/>
              </p:nvSpPr>
              <p:spPr>
                <a:xfrm>
                  <a:off x="8373259" y="4487243"/>
                  <a:ext cx="2844799" cy="882623"/>
                </a:xfrm>
                <a:prstGeom prst="rect">
                  <a:avLst/>
                </a:prstGeom>
                <a:noFill/>
              </p:spPr>
              <p:txBody>
                <a:bodyPr wrap="square">
                  <a:spAutoFit/>
                </a:bodyPr>
                <a:lstStyle/>
                <a:p>
                  <a:pPr>
                    <a:lnSpc>
                      <a:spcPct val="150000"/>
                    </a:lnSpc>
                  </a:pPr>
                  <a:r>
                    <a:rPr lang="zh-CN" altLang="en-US" sz="800" dirty="0"/>
                    <a:t>数据治理是一个集管理、技术、运营一体的系统工程，在长期运营过程中，需要公司有懂数据治理又懂业务的专职人员来接管供应商离场后的数据治理工作。</a:t>
                  </a:r>
                  <a:endParaRPr lang="zh-CN" altLang="en-US" sz="800" dirty="0"/>
                </a:p>
              </p:txBody>
            </p:sp>
            <p:sp>
              <p:nvSpPr>
                <p:cNvPr id="103" name="文本框 102"/>
                <p:cNvSpPr txBox="1"/>
                <p:nvPr/>
              </p:nvSpPr>
              <p:spPr>
                <a:xfrm>
                  <a:off x="10684765" y="3991148"/>
                  <a:ext cx="697028" cy="926987"/>
                </a:xfrm>
                <a:prstGeom prst="rect">
                  <a:avLst/>
                </a:prstGeom>
                <a:noFill/>
              </p:spPr>
              <p:txBody>
                <a:bodyPr wrap="square" rtlCol="0">
                  <a:spAutoFit/>
                </a:bodyPr>
                <a:lstStyle/>
                <a:p>
                  <a:pPr algn="ctr"/>
                  <a:r>
                    <a:rPr lang="en-US" altLang="zh-CN" sz="4800" b="1" i="1" dirty="0">
                      <a:solidFill>
                        <a:schemeClr val="accent2"/>
                      </a:solidFill>
                      <a:latin typeface="+mn-ea"/>
                    </a:rPr>
                    <a:t>4</a:t>
                  </a:r>
                  <a:endParaRPr lang="zh-CN" altLang="en-US" sz="4800" b="1" i="1" dirty="0">
                    <a:solidFill>
                      <a:schemeClr val="accent2"/>
                    </a:solidFill>
                    <a:latin typeface="+mn-ea"/>
                  </a:endParaRPr>
                </a:p>
              </p:txBody>
            </p:sp>
          </p:grpSp>
          <p:grpSp>
            <p:nvGrpSpPr>
              <p:cNvPr id="104" name="组合 103"/>
              <p:cNvGrpSpPr/>
              <p:nvPr/>
            </p:nvGrpSpPr>
            <p:grpSpPr>
              <a:xfrm>
                <a:off x="7432182" y="4540954"/>
                <a:ext cx="641192" cy="641192"/>
                <a:chOff x="7432182" y="4540954"/>
                <a:chExt cx="641192" cy="641192"/>
              </a:xfrm>
            </p:grpSpPr>
            <p:sp>
              <p:nvSpPr>
                <p:cNvPr id="105" name="椭圆 104"/>
                <p:cNvSpPr/>
                <p:nvPr/>
              </p:nvSpPr>
              <p:spPr>
                <a:xfrm>
                  <a:off x="7432182" y="4540954"/>
                  <a:ext cx="641192" cy="641192"/>
                </a:xfrm>
                <a:prstGeom prst="ellipse">
                  <a:avLst/>
                </a:prstGeom>
                <a:gradFill flip="none" rotWithShape="1">
                  <a:gsLst>
                    <a:gs pos="0">
                      <a:schemeClr val="accent1"/>
                    </a:gs>
                    <a:gs pos="100000">
                      <a:schemeClr val="accent4"/>
                    </a:gs>
                  </a:gsLst>
                  <a:path path="circle">
                    <a:fillToRect t="100000" r="100000"/>
                  </a:path>
                  <a:tileRect l="-100000" b="-100000"/>
                </a:gradFill>
                <a:ln>
                  <a:noFill/>
                </a:ln>
                <a:effectLst>
                  <a:outerShdw blurRad="127000" sx="102000" sy="102000" algn="ctr"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Rounded Rectangle 55"/>
                <p:cNvSpPr/>
                <p:nvPr/>
              </p:nvSpPr>
              <p:spPr>
                <a:xfrm>
                  <a:off x="7632426" y="4686504"/>
                  <a:ext cx="267152" cy="322780"/>
                </a:xfrm>
                <a:custGeom>
                  <a:avLst/>
                  <a:gdLst>
                    <a:gd name="connsiteX0" fmla="*/ 331661 w 501226"/>
                    <a:gd name="connsiteY0" fmla="*/ 394178 h 605592"/>
                    <a:gd name="connsiteX1" fmla="*/ 375770 w 501226"/>
                    <a:gd name="connsiteY1" fmla="*/ 394178 h 605592"/>
                    <a:gd name="connsiteX2" fmla="*/ 375770 w 501226"/>
                    <a:gd name="connsiteY2" fmla="*/ 430325 h 605592"/>
                    <a:gd name="connsiteX3" fmla="*/ 381249 w 501226"/>
                    <a:gd name="connsiteY3" fmla="*/ 435793 h 605592"/>
                    <a:gd name="connsiteX4" fmla="*/ 405393 w 501226"/>
                    <a:gd name="connsiteY4" fmla="*/ 435793 h 605592"/>
                    <a:gd name="connsiteX5" fmla="*/ 410872 w 501226"/>
                    <a:gd name="connsiteY5" fmla="*/ 430325 h 605592"/>
                    <a:gd name="connsiteX6" fmla="*/ 410872 w 501226"/>
                    <a:gd name="connsiteY6" fmla="*/ 394178 h 605592"/>
                    <a:gd name="connsiteX7" fmla="*/ 454981 w 501226"/>
                    <a:gd name="connsiteY7" fmla="*/ 394178 h 605592"/>
                    <a:gd name="connsiteX8" fmla="*/ 501226 w 501226"/>
                    <a:gd name="connsiteY8" fmla="*/ 440335 h 605592"/>
                    <a:gd name="connsiteX9" fmla="*/ 501226 w 501226"/>
                    <a:gd name="connsiteY9" fmla="*/ 559528 h 605592"/>
                    <a:gd name="connsiteX10" fmla="*/ 454981 w 501226"/>
                    <a:gd name="connsiteY10" fmla="*/ 605592 h 605592"/>
                    <a:gd name="connsiteX11" fmla="*/ 331661 w 501226"/>
                    <a:gd name="connsiteY11" fmla="*/ 605592 h 605592"/>
                    <a:gd name="connsiteX12" fmla="*/ 285508 w 501226"/>
                    <a:gd name="connsiteY12" fmla="*/ 559528 h 605592"/>
                    <a:gd name="connsiteX13" fmla="*/ 285508 w 501226"/>
                    <a:gd name="connsiteY13" fmla="*/ 440335 h 605592"/>
                    <a:gd name="connsiteX14" fmla="*/ 331661 w 501226"/>
                    <a:gd name="connsiteY14" fmla="*/ 394178 h 605592"/>
                    <a:gd name="connsiteX15" fmla="*/ 76324 w 501226"/>
                    <a:gd name="connsiteY15" fmla="*/ 354646 h 605592"/>
                    <a:gd name="connsiteX16" fmla="*/ 69732 w 501226"/>
                    <a:gd name="connsiteY16" fmla="*/ 361320 h 605592"/>
                    <a:gd name="connsiteX17" fmla="*/ 69732 w 501226"/>
                    <a:gd name="connsiteY17" fmla="*/ 379860 h 605592"/>
                    <a:gd name="connsiteX18" fmla="*/ 76324 w 501226"/>
                    <a:gd name="connsiteY18" fmla="*/ 386534 h 605592"/>
                    <a:gd name="connsiteX19" fmla="*/ 152185 w 501226"/>
                    <a:gd name="connsiteY19" fmla="*/ 386534 h 605592"/>
                    <a:gd name="connsiteX20" fmla="*/ 158777 w 501226"/>
                    <a:gd name="connsiteY20" fmla="*/ 379860 h 605592"/>
                    <a:gd name="connsiteX21" fmla="*/ 158777 w 501226"/>
                    <a:gd name="connsiteY21" fmla="*/ 361320 h 605592"/>
                    <a:gd name="connsiteX22" fmla="*/ 152185 w 501226"/>
                    <a:gd name="connsiteY22" fmla="*/ 354646 h 605592"/>
                    <a:gd name="connsiteX23" fmla="*/ 96473 w 501226"/>
                    <a:gd name="connsiteY23" fmla="*/ 271959 h 605592"/>
                    <a:gd name="connsiteX24" fmla="*/ 160263 w 501226"/>
                    <a:gd name="connsiteY24" fmla="*/ 271959 h 605592"/>
                    <a:gd name="connsiteX25" fmla="*/ 171034 w 501226"/>
                    <a:gd name="connsiteY25" fmla="*/ 276223 h 605592"/>
                    <a:gd name="connsiteX26" fmla="*/ 220246 w 501226"/>
                    <a:gd name="connsiteY26" fmla="*/ 322758 h 605592"/>
                    <a:gd name="connsiteX27" fmla="*/ 269457 w 501226"/>
                    <a:gd name="connsiteY27" fmla="*/ 276223 h 605592"/>
                    <a:gd name="connsiteX28" fmla="*/ 280228 w 501226"/>
                    <a:gd name="connsiteY28" fmla="*/ 271959 h 605592"/>
                    <a:gd name="connsiteX29" fmla="*/ 344018 w 501226"/>
                    <a:gd name="connsiteY29" fmla="*/ 271959 h 605592"/>
                    <a:gd name="connsiteX30" fmla="*/ 440399 w 501226"/>
                    <a:gd name="connsiteY30" fmla="*/ 363452 h 605592"/>
                    <a:gd name="connsiteX31" fmla="*/ 439564 w 501226"/>
                    <a:gd name="connsiteY31" fmla="*/ 365677 h 605592"/>
                    <a:gd name="connsiteX32" fmla="*/ 437335 w 501226"/>
                    <a:gd name="connsiteY32" fmla="*/ 366604 h 605592"/>
                    <a:gd name="connsiteX33" fmla="*/ 329069 w 501226"/>
                    <a:gd name="connsiteY33" fmla="*/ 366604 h 605592"/>
                    <a:gd name="connsiteX34" fmla="*/ 257665 w 501226"/>
                    <a:gd name="connsiteY34" fmla="*/ 437889 h 605592"/>
                    <a:gd name="connsiteX35" fmla="*/ 257665 w 501226"/>
                    <a:gd name="connsiteY35" fmla="*/ 556172 h 605592"/>
                    <a:gd name="connsiteX36" fmla="*/ 254601 w 501226"/>
                    <a:gd name="connsiteY36" fmla="*/ 559231 h 605592"/>
                    <a:gd name="connsiteX37" fmla="*/ 15599 w 501226"/>
                    <a:gd name="connsiteY37" fmla="*/ 559231 h 605592"/>
                    <a:gd name="connsiteX38" fmla="*/ 0 w 501226"/>
                    <a:gd name="connsiteY38" fmla="*/ 543565 h 605592"/>
                    <a:gd name="connsiteX39" fmla="*/ 0 w 501226"/>
                    <a:gd name="connsiteY39" fmla="*/ 368365 h 605592"/>
                    <a:gd name="connsiteX40" fmla="*/ 96473 w 501226"/>
                    <a:gd name="connsiteY40" fmla="*/ 271959 h 605592"/>
                    <a:gd name="connsiteX41" fmla="*/ 121849 w 501226"/>
                    <a:gd name="connsiteY41" fmla="*/ 138764 h 605592"/>
                    <a:gd name="connsiteX42" fmla="*/ 210421 w 501226"/>
                    <a:gd name="connsiteY42" fmla="*/ 233964 h 605592"/>
                    <a:gd name="connsiteX43" fmla="*/ 218869 w 501226"/>
                    <a:gd name="connsiteY43" fmla="*/ 234335 h 605592"/>
                    <a:gd name="connsiteX44" fmla="*/ 227225 w 501226"/>
                    <a:gd name="connsiteY44" fmla="*/ 233964 h 605592"/>
                    <a:gd name="connsiteX45" fmla="*/ 315797 w 501226"/>
                    <a:gd name="connsiteY45" fmla="*/ 138764 h 605592"/>
                    <a:gd name="connsiteX46" fmla="*/ 218869 w 501226"/>
                    <a:gd name="connsiteY46" fmla="*/ 170837 h 605592"/>
                    <a:gd name="connsiteX47" fmla="*/ 121849 w 501226"/>
                    <a:gd name="connsiteY47" fmla="*/ 138764 h 605592"/>
                    <a:gd name="connsiteX48" fmla="*/ 121292 w 501226"/>
                    <a:gd name="connsiteY48" fmla="*/ 101685 h 605592"/>
                    <a:gd name="connsiteX49" fmla="*/ 218869 w 501226"/>
                    <a:gd name="connsiteY49" fmla="*/ 101685 h 605592"/>
                    <a:gd name="connsiteX50" fmla="*/ 316447 w 501226"/>
                    <a:gd name="connsiteY50" fmla="*/ 101685 h 605592"/>
                    <a:gd name="connsiteX51" fmla="*/ 331395 w 501226"/>
                    <a:gd name="connsiteY51" fmla="*/ 104095 h 605592"/>
                    <a:gd name="connsiteX52" fmla="*/ 339658 w 501226"/>
                    <a:gd name="connsiteY52" fmla="*/ 149146 h 605592"/>
                    <a:gd name="connsiteX53" fmla="*/ 312269 w 501226"/>
                    <a:gd name="connsiteY53" fmla="*/ 214683 h 605592"/>
                    <a:gd name="connsiteX54" fmla="*/ 218869 w 501226"/>
                    <a:gd name="connsiteY54" fmla="*/ 258622 h 605592"/>
                    <a:gd name="connsiteX55" fmla="*/ 125470 w 501226"/>
                    <a:gd name="connsiteY55" fmla="*/ 214683 h 605592"/>
                    <a:gd name="connsiteX56" fmla="*/ 97988 w 501226"/>
                    <a:gd name="connsiteY56" fmla="*/ 149146 h 605592"/>
                    <a:gd name="connsiteX57" fmla="*/ 106344 w 501226"/>
                    <a:gd name="connsiteY57" fmla="*/ 104095 h 605592"/>
                    <a:gd name="connsiteX58" fmla="*/ 121292 w 501226"/>
                    <a:gd name="connsiteY58" fmla="*/ 101685 h 605592"/>
                    <a:gd name="connsiteX59" fmla="*/ 219304 w 501226"/>
                    <a:gd name="connsiteY59" fmla="*/ 0 h 605592"/>
                    <a:gd name="connsiteX60" fmla="*/ 314002 w 501226"/>
                    <a:gd name="connsiteY60" fmla="*/ 32998 h 605592"/>
                    <a:gd name="connsiteX61" fmla="*/ 333499 w 501226"/>
                    <a:gd name="connsiteY61" fmla="*/ 68591 h 605592"/>
                    <a:gd name="connsiteX62" fmla="*/ 330714 w 501226"/>
                    <a:gd name="connsiteY62" fmla="*/ 78417 h 605592"/>
                    <a:gd name="connsiteX63" fmla="*/ 321430 w 501226"/>
                    <a:gd name="connsiteY63" fmla="*/ 82773 h 605592"/>
                    <a:gd name="connsiteX64" fmla="*/ 116992 w 501226"/>
                    <a:gd name="connsiteY64" fmla="*/ 82773 h 605592"/>
                    <a:gd name="connsiteX65" fmla="*/ 107708 w 501226"/>
                    <a:gd name="connsiteY65" fmla="*/ 78417 h 605592"/>
                    <a:gd name="connsiteX66" fmla="*/ 104923 w 501226"/>
                    <a:gd name="connsiteY66" fmla="*/ 68591 h 605592"/>
                    <a:gd name="connsiteX67" fmla="*/ 124512 w 501226"/>
                    <a:gd name="connsiteY67" fmla="*/ 33091 h 605592"/>
                    <a:gd name="connsiteX68" fmla="*/ 219304 w 501226"/>
                    <a:gd name="connsiteY68"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01226" h="605592">
                      <a:moveTo>
                        <a:pt x="331661" y="394178"/>
                      </a:moveTo>
                      <a:lnTo>
                        <a:pt x="375770" y="394178"/>
                      </a:lnTo>
                      <a:lnTo>
                        <a:pt x="375770" y="430325"/>
                      </a:lnTo>
                      <a:cubicBezTo>
                        <a:pt x="375770" y="433384"/>
                        <a:pt x="378277" y="435793"/>
                        <a:pt x="381249" y="435793"/>
                      </a:cubicBezTo>
                      <a:lnTo>
                        <a:pt x="405393" y="435793"/>
                      </a:lnTo>
                      <a:cubicBezTo>
                        <a:pt x="408457" y="435793"/>
                        <a:pt x="410872" y="433384"/>
                        <a:pt x="410872" y="430325"/>
                      </a:cubicBezTo>
                      <a:lnTo>
                        <a:pt x="410872" y="394178"/>
                      </a:lnTo>
                      <a:lnTo>
                        <a:pt x="454981" y="394178"/>
                      </a:lnTo>
                      <a:cubicBezTo>
                        <a:pt x="480518" y="394178"/>
                        <a:pt x="501226" y="414847"/>
                        <a:pt x="501226" y="440335"/>
                      </a:cubicBezTo>
                      <a:lnTo>
                        <a:pt x="501226" y="559528"/>
                      </a:lnTo>
                      <a:cubicBezTo>
                        <a:pt x="501226" y="585016"/>
                        <a:pt x="480518" y="605592"/>
                        <a:pt x="454981" y="605592"/>
                      </a:cubicBezTo>
                      <a:lnTo>
                        <a:pt x="331661" y="605592"/>
                      </a:lnTo>
                      <a:cubicBezTo>
                        <a:pt x="306216" y="605592"/>
                        <a:pt x="285508" y="585016"/>
                        <a:pt x="285508" y="559528"/>
                      </a:cubicBezTo>
                      <a:lnTo>
                        <a:pt x="285508" y="440335"/>
                      </a:lnTo>
                      <a:cubicBezTo>
                        <a:pt x="285508" y="414847"/>
                        <a:pt x="306216" y="394178"/>
                        <a:pt x="331661" y="394178"/>
                      </a:cubicBezTo>
                      <a:close/>
                      <a:moveTo>
                        <a:pt x="76324" y="354646"/>
                      </a:moveTo>
                      <a:cubicBezTo>
                        <a:pt x="72703" y="354646"/>
                        <a:pt x="69732" y="357612"/>
                        <a:pt x="69732" y="361320"/>
                      </a:cubicBezTo>
                      <a:lnTo>
                        <a:pt x="69732" y="379860"/>
                      </a:lnTo>
                      <a:cubicBezTo>
                        <a:pt x="69732" y="383568"/>
                        <a:pt x="72703" y="386534"/>
                        <a:pt x="76324" y="386534"/>
                      </a:cubicBezTo>
                      <a:lnTo>
                        <a:pt x="152185" y="386534"/>
                      </a:lnTo>
                      <a:cubicBezTo>
                        <a:pt x="155806" y="386534"/>
                        <a:pt x="158777" y="383568"/>
                        <a:pt x="158777" y="379860"/>
                      </a:cubicBezTo>
                      <a:lnTo>
                        <a:pt x="158777" y="361320"/>
                      </a:lnTo>
                      <a:cubicBezTo>
                        <a:pt x="158777" y="357612"/>
                        <a:pt x="155806" y="354646"/>
                        <a:pt x="152185" y="354646"/>
                      </a:cubicBezTo>
                      <a:close/>
                      <a:moveTo>
                        <a:pt x="96473" y="271959"/>
                      </a:moveTo>
                      <a:lnTo>
                        <a:pt x="160263" y="271959"/>
                      </a:lnTo>
                      <a:cubicBezTo>
                        <a:pt x="164256" y="271959"/>
                        <a:pt x="168063" y="273535"/>
                        <a:pt x="171034" y="276223"/>
                      </a:cubicBezTo>
                      <a:lnTo>
                        <a:pt x="220246" y="322758"/>
                      </a:lnTo>
                      <a:lnTo>
                        <a:pt x="269457" y="276223"/>
                      </a:lnTo>
                      <a:cubicBezTo>
                        <a:pt x="272429" y="273535"/>
                        <a:pt x="276236" y="271959"/>
                        <a:pt x="280228" y="271959"/>
                      </a:cubicBezTo>
                      <a:lnTo>
                        <a:pt x="344018" y="271959"/>
                      </a:lnTo>
                      <a:cubicBezTo>
                        <a:pt x="395459" y="271959"/>
                        <a:pt x="437799" y="312190"/>
                        <a:pt x="440399" y="363452"/>
                      </a:cubicBezTo>
                      <a:cubicBezTo>
                        <a:pt x="440399" y="364287"/>
                        <a:pt x="440121" y="365028"/>
                        <a:pt x="439564" y="365677"/>
                      </a:cubicBezTo>
                      <a:cubicBezTo>
                        <a:pt x="439006" y="366233"/>
                        <a:pt x="438171" y="366604"/>
                        <a:pt x="437335" y="366604"/>
                      </a:cubicBezTo>
                      <a:lnTo>
                        <a:pt x="329069" y="366604"/>
                      </a:lnTo>
                      <a:cubicBezTo>
                        <a:pt x="289700" y="366604"/>
                        <a:pt x="257665" y="398585"/>
                        <a:pt x="257665" y="437889"/>
                      </a:cubicBezTo>
                      <a:lnTo>
                        <a:pt x="257665" y="556172"/>
                      </a:lnTo>
                      <a:cubicBezTo>
                        <a:pt x="257665" y="557841"/>
                        <a:pt x="256365" y="559231"/>
                        <a:pt x="254601" y="559231"/>
                      </a:cubicBezTo>
                      <a:lnTo>
                        <a:pt x="15599" y="559231"/>
                      </a:lnTo>
                      <a:cubicBezTo>
                        <a:pt x="6964" y="559231"/>
                        <a:pt x="0" y="552186"/>
                        <a:pt x="0" y="543565"/>
                      </a:cubicBezTo>
                      <a:lnTo>
                        <a:pt x="0" y="368365"/>
                      </a:lnTo>
                      <a:cubicBezTo>
                        <a:pt x="0" y="315249"/>
                        <a:pt x="43269" y="271959"/>
                        <a:pt x="96473" y="271959"/>
                      </a:cubicBezTo>
                      <a:close/>
                      <a:moveTo>
                        <a:pt x="121849" y="138764"/>
                      </a:moveTo>
                      <a:cubicBezTo>
                        <a:pt x="122592" y="187801"/>
                        <a:pt x="161585" y="229515"/>
                        <a:pt x="210421" y="233964"/>
                      </a:cubicBezTo>
                      <a:cubicBezTo>
                        <a:pt x="213299" y="234243"/>
                        <a:pt x="216084" y="234335"/>
                        <a:pt x="218869" y="234335"/>
                      </a:cubicBezTo>
                      <a:cubicBezTo>
                        <a:pt x="221654" y="234335"/>
                        <a:pt x="224440" y="234243"/>
                        <a:pt x="227225" y="233964"/>
                      </a:cubicBezTo>
                      <a:cubicBezTo>
                        <a:pt x="276153" y="229515"/>
                        <a:pt x="315147" y="187801"/>
                        <a:pt x="315797" y="138764"/>
                      </a:cubicBezTo>
                      <a:cubicBezTo>
                        <a:pt x="287759" y="160084"/>
                        <a:pt x="253314" y="170837"/>
                        <a:pt x="218869" y="170837"/>
                      </a:cubicBezTo>
                      <a:cubicBezTo>
                        <a:pt x="184332" y="170837"/>
                        <a:pt x="149887" y="160084"/>
                        <a:pt x="121849" y="138764"/>
                      </a:cubicBezTo>
                      <a:close/>
                      <a:moveTo>
                        <a:pt x="121292" y="101685"/>
                      </a:moveTo>
                      <a:cubicBezTo>
                        <a:pt x="125655" y="101685"/>
                        <a:pt x="173562" y="101685"/>
                        <a:pt x="218869" y="101685"/>
                      </a:cubicBezTo>
                      <a:cubicBezTo>
                        <a:pt x="264176" y="101685"/>
                        <a:pt x="311991" y="101685"/>
                        <a:pt x="316447" y="101685"/>
                      </a:cubicBezTo>
                      <a:cubicBezTo>
                        <a:pt x="321739" y="101685"/>
                        <a:pt x="327588" y="101963"/>
                        <a:pt x="331395" y="104095"/>
                      </a:cubicBezTo>
                      <a:cubicBezTo>
                        <a:pt x="343371" y="110862"/>
                        <a:pt x="340772" y="138022"/>
                        <a:pt x="339658" y="149146"/>
                      </a:cubicBezTo>
                      <a:cubicBezTo>
                        <a:pt x="337336" y="173155"/>
                        <a:pt x="327681" y="196144"/>
                        <a:pt x="312269" y="214683"/>
                      </a:cubicBezTo>
                      <a:cubicBezTo>
                        <a:pt x="289058" y="242678"/>
                        <a:pt x="254335" y="258344"/>
                        <a:pt x="218869" y="258622"/>
                      </a:cubicBezTo>
                      <a:cubicBezTo>
                        <a:pt x="183403" y="258344"/>
                        <a:pt x="148680" y="242678"/>
                        <a:pt x="125470" y="214683"/>
                      </a:cubicBezTo>
                      <a:cubicBezTo>
                        <a:pt x="110058" y="196144"/>
                        <a:pt x="100402" y="173155"/>
                        <a:pt x="97988" y="149146"/>
                      </a:cubicBezTo>
                      <a:cubicBezTo>
                        <a:pt x="96874" y="138022"/>
                        <a:pt x="94275" y="110862"/>
                        <a:pt x="106344" y="104095"/>
                      </a:cubicBezTo>
                      <a:cubicBezTo>
                        <a:pt x="110151" y="101963"/>
                        <a:pt x="115907" y="101685"/>
                        <a:pt x="121292" y="101685"/>
                      </a:cubicBezTo>
                      <a:close/>
                      <a:moveTo>
                        <a:pt x="219304" y="0"/>
                      </a:moveTo>
                      <a:cubicBezTo>
                        <a:pt x="271481" y="0"/>
                        <a:pt x="299612" y="17889"/>
                        <a:pt x="314002" y="32998"/>
                      </a:cubicBezTo>
                      <a:cubicBezTo>
                        <a:pt x="330064" y="49775"/>
                        <a:pt x="333221" y="66737"/>
                        <a:pt x="333499" y="68591"/>
                      </a:cubicBezTo>
                      <a:cubicBezTo>
                        <a:pt x="334056" y="72114"/>
                        <a:pt x="333035" y="75728"/>
                        <a:pt x="330714" y="78417"/>
                      </a:cubicBezTo>
                      <a:cubicBezTo>
                        <a:pt x="328393" y="81197"/>
                        <a:pt x="325051" y="82773"/>
                        <a:pt x="321430" y="82773"/>
                      </a:cubicBezTo>
                      <a:lnTo>
                        <a:pt x="116992" y="82773"/>
                      </a:lnTo>
                      <a:cubicBezTo>
                        <a:pt x="113371" y="82773"/>
                        <a:pt x="110029" y="81197"/>
                        <a:pt x="107708" y="78417"/>
                      </a:cubicBezTo>
                      <a:cubicBezTo>
                        <a:pt x="105387" y="75728"/>
                        <a:pt x="104366" y="72114"/>
                        <a:pt x="104923" y="68591"/>
                      </a:cubicBezTo>
                      <a:cubicBezTo>
                        <a:pt x="105201" y="66737"/>
                        <a:pt x="108358" y="49960"/>
                        <a:pt x="124512" y="33091"/>
                      </a:cubicBezTo>
                      <a:cubicBezTo>
                        <a:pt x="138903" y="17982"/>
                        <a:pt x="167034" y="0"/>
                        <a:pt x="219304"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sp>
        <p:nvSpPr>
          <p:cNvPr id="61" name="文本框 60"/>
          <p:cNvSpPr txBox="1"/>
          <p:nvPr/>
        </p:nvSpPr>
        <p:spPr>
          <a:xfrm>
            <a:off x="6366170" y="1419226"/>
            <a:ext cx="1842135" cy="275590"/>
          </a:xfrm>
          <a:prstGeom prst="rect">
            <a:avLst/>
          </a:prstGeom>
          <a:noFill/>
        </p:spPr>
        <p:txBody>
          <a:bodyPr wrap="square">
            <a:spAutoFit/>
          </a:bodyPr>
          <a:p>
            <a:r>
              <a:rPr lang="zh-CN" altLang="en-US" sz="1200" b="1" dirty="0">
                <a:solidFill>
                  <a:schemeClr val="accent4">
                    <a:lumMod val="75000"/>
                  </a:schemeClr>
                </a:solidFill>
              </a:rPr>
              <a:t>业务人员获取数据困难</a:t>
            </a:r>
            <a:endParaRPr lang="zh-CN" altLang="en-US" sz="1200" b="1" dirty="0">
              <a:solidFill>
                <a:schemeClr val="accent4">
                  <a:lumMod val="75000"/>
                </a:schemeClr>
              </a:solidFill>
            </a:endParaRPr>
          </a:p>
        </p:txBody>
      </p:sp>
      <p:sp>
        <p:nvSpPr>
          <p:cNvPr id="62" name="文本框 61"/>
          <p:cNvSpPr txBox="1"/>
          <p:nvPr/>
        </p:nvSpPr>
        <p:spPr>
          <a:xfrm>
            <a:off x="146348" y="3190875"/>
            <a:ext cx="562312" cy="862406"/>
          </a:xfrm>
          <a:prstGeom prst="rect">
            <a:avLst/>
          </a:prstGeom>
          <a:noFill/>
        </p:spPr>
        <p:txBody>
          <a:bodyPr wrap="square" rtlCol="0">
            <a:spAutoFit/>
          </a:bodyPr>
          <a:p>
            <a:pPr algn="ctr"/>
            <a:r>
              <a:rPr lang="en-US" altLang="zh-CN" sz="4800" b="1" i="1" dirty="0">
                <a:solidFill>
                  <a:schemeClr val="accent2"/>
                </a:solidFill>
                <a:latin typeface="+mn-ea"/>
              </a:rPr>
              <a:t>3</a:t>
            </a:r>
            <a:endParaRPr lang="zh-CN" altLang="en-US" sz="4800" b="1" i="1" dirty="0">
              <a:solidFill>
                <a:schemeClr val="accent2"/>
              </a:solidFill>
              <a:latin typeface="+mn-ea"/>
            </a:endParaRPr>
          </a:p>
        </p:txBody>
      </p:sp>
      <p:sp>
        <p:nvSpPr>
          <p:cNvPr id="63" name="文本框 62"/>
          <p:cNvSpPr txBox="1"/>
          <p:nvPr/>
        </p:nvSpPr>
        <p:spPr>
          <a:xfrm>
            <a:off x="8200390" y="1094598"/>
            <a:ext cx="562312" cy="863240"/>
          </a:xfrm>
          <a:prstGeom prst="rect">
            <a:avLst/>
          </a:prstGeom>
          <a:noFill/>
        </p:spPr>
        <p:txBody>
          <a:bodyPr wrap="square" rtlCol="0">
            <a:spAutoFit/>
          </a:bodyPr>
          <a:p>
            <a:pPr algn="ctr"/>
            <a:r>
              <a:rPr lang="en-US" altLang="zh-CN" sz="4800" b="1" i="1" dirty="0">
                <a:solidFill>
                  <a:schemeClr val="accent2"/>
                </a:solidFill>
                <a:latin typeface="+mn-ea"/>
              </a:rPr>
              <a:t>2</a:t>
            </a:r>
            <a:endParaRPr lang="zh-CN" altLang="en-US" sz="4800" b="1" i="1" dirty="0">
              <a:solidFill>
                <a:schemeClr val="accent2"/>
              </a:solidFill>
              <a:latin typeface="+mn-ea"/>
            </a:endParaRPr>
          </a:p>
        </p:txBody>
      </p:sp>
      <p:sp>
        <p:nvSpPr>
          <p:cNvPr id="6" name="文本框 5"/>
          <p:cNvSpPr txBox="1"/>
          <p:nvPr/>
        </p:nvSpPr>
        <p:spPr>
          <a:xfrm>
            <a:off x="107315" y="796290"/>
            <a:ext cx="864235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rPr>
              <a:t>整合财金业务数据资源，为金融业务精准营销、风险管控提供数据支撑。</a:t>
            </a:r>
            <a:endParaRPr lang="zh-CN" altLang="en-US" sz="1800" dirty="0">
              <a:solidFill>
                <a:schemeClr val="tx1">
                  <a:lumMod val="90000"/>
                  <a:lumOff val="1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9"/>
          <p:cNvCxnSpPr>
            <a:cxnSpLocks noChangeShapeType="1"/>
          </p:cNvCxnSpPr>
          <p:nvPr/>
        </p:nvCxnSpPr>
        <p:spPr bwMode="auto">
          <a:xfrm flipH="1">
            <a:off x="76200" y="730110"/>
            <a:ext cx="8686800" cy="1284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42" name="标题 1"/>
          <p:cNvSpPr>
            <a:spLocks noGrp="1"/>
          </p:cNvSpPr>
          <p:nvPr>
            <p:ph type="title"/>
          </p:nvPr>
        </p:nvSpPr>
        <p:spPr>
          <a:xfrm>
            <a:off x="457200" y="228600"/>
            <a:ext cx="7620000" cy="422672"/>
          </a:xfrm>
        </p:spPr>
        <p:txBody>
          <a:bodyPr/>
          <a:lstStyle/>
          <a:p>
            <a:r>
              <a:rPr lang="zh-CN" altLang="en-US" b="1" dirty="0">
                <a:solidFill>
                  <a:schemeClr val="tx1"/>
                </a:solidFill>
                <a:latin typeface="+mn-ea"/>
                <a:ea typeface="+mn-ea"/>
              </a:rPr>
              <a:t>解决方案</a:t>
            </a:r>
            <a:r>
              <a:rPr lang="en-US" altLang="zh-CN" b="1" dirty="0">
                <a:solidFill>
                  <a:schemeClr val="tx1"/>
                </a:solidFill>
                <a:latin typeface="+mn-ea"/>
                <a:ea typeface="+mn-ea"/>
              </a:rPr>
              <a:t>-</a:t>
            </a:r>
            <a:r>
              <a:rPr lang="zh-CN" altLang="en-US" b="1" dirty="0">
                <a:solidFill>
                  <a:schemeClr val="tx1"/>
                </a:solidFill>
                <a:latin typeface="+mn-ea"/>
                <a:ea typeface="+mn-ea"/>
              </a:rPr>
              <a:t>整体思路</a:t>
            </a:r>
            <a:endParaRPr lang="zh-CN" altLang="en-US" b="1" dirty="0">
              <a:solidFill>
                <a:schemeClr val="tx1"/>
              </a:solidFill>
              <a:latin typeface="+mn-ea"/>
              <a:ea typeface="+mn-ea"/>
            </a:endParaRPr>
          </a:p>
        </p:txBody>
      </p:sp>
      <p:sp>
        <p:nvSpPr>
          <p:cNvPr id="2" name="文本框 1"/>
          <p:cNvSpPr txBox="1"/>
          <p:nvPr/>
        </p:nvSpPr>
        <p:spPr>
          <a:xfrm>
            <a:off x="201227" y="3088278"/>
            <a:ext cx="8686799" cy="418191"/>
          </a:xfrm>
          <a:prstGeom prst="rect">
            <a:avLst/>
          </a:prstGeom>
          <a:noFill/>
        </p:spPr>
        <p:txBody>
          <a:bodyPr wrap="square" rtlCol="0">
            <a:spAutoFit/>
          </a:bodyPr>
          <a:lstStyle/>
          <a:p>
            <a:pPr>
              <a:lnSpc>
                <a:spcPct val="150000"/>
              </a:lnSpc>
              <a:buFont typeface="Arial" panose="020B0604020202020204" pitchFamily="34" charset="0"/>
              <a:buNone/>
            </a:pPr>
            <a:endParaRPr lang="zh-CN" altLang="zh-CN" sz="1600" dirty="0">
              <a:latin typeface="微软雅黑" panose="020B0503020204020204" charset="-122"/>
              <a:ea typeface="微软雅黑" panose="020B0503020204020204" charset="-122"/>
            </a:endParaRPr>
          </a:p>
        </p:txBody>
      </p:sp>
      <p:sp>
        <p:nvSpPr>
          <p:cNvPr id="6" name="文本框 5"/>
          <p:cNvSpPr txBox="1"/>
          <p:nvPr/>
        </p:nvSpPr>
        <p:spPr>
          <a:xfrm>
            <a:off x="21560" y="821462"/>
            <a:ext cx="8006419"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rPr>
              <a:t>搭建财金数据中台，整合业务数据资源，构建基于标签的客户画像。</a:t>
            </a:r>
            <a:endParaRPr lang="en-US" altLang="zh-CN" sz="1800" dirty="0">
              <a:solidFill>
                <a:schemeClr val="tx1">
                  <a:lumMod val="90000"/>
                  <a:lumOff val="10000"/>
                </a:schemeClr>
              </a:solidFill>
            </a:endParaRPr>
          </a:p>
        </p:txBody>
      </p:sp>
      <p:sp>
        <p:nvSpPr>
          <p:cNvPr id="15" name="ïşḷíḓe"/>
          <p:cNvSpPr/>
          <p:nvPr>
            <p:custDataLst>
              <p:tags r:id="rId1"/>
            </p:custDataLst>
          </p:nvPr>
        </p:nvSpPr>
        <p:spPr>
          <a:xfrm>
            <a:off x="539552" y="2620625"/>
            <a:ext cx="3335136" cy="959534"/>
          </a:xfrm>
          <a:prstGeom prst="roundRect">
            <a:avLst/>
          </a:prstGeom>
          <a:solidFill>
            <a:srgbClr val="0090C1"/>
          </a:solidFill>
          <a:ln w="762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endParaRPr>
          </a:p>
        </p:txBody>
      </p:sp>
      <p:sp>
        <p:nvSpPr>
          <p:cNvPr id="16" name="íŝḷïdé"/>
          <p:cNvSpPr/>
          <p:nvPr>
            <p:custDataLst>
              <p:tags r:id="rId2"/>
            </p:custDataLst>
          </p:nvPr>
        </p:nvSpPr>
        <p:spPr>
          <a:xfrm>
            <a:off x="539552" y="1285887"/>
            <a:ext cx="3335136" cy="959534"/>
          </a:xfrm>
          <a:prstGeom prst="roundRect">
            <a:avLst/>
          </a:prstGeom>
          <a:solidFill>
            <a:srgbClr val="0090C1"/>
          </a:solidFill>
          <a:ln w="762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endParaRPr>
          </a:p>
        </p:txBody>
      </p:sp>
      <p:sp>
        <p:nvSpPr>
          <p:cNvPr id="17" name="iṩlïḓê"/>
          <p:cNvSpPr/>
          <p:nvPr>
            <p:custDataLst>
              <p:tags r:id="rId3"/>
            </p:custDataLst>
          </p:nvPr>
        </p:nvSpPr>
        <p:spPr>
          <a:xfrm>
            <a:off x="539552" y="3955365"/>
            <a:ext cx="3335136" cy="959534"/>
          </a:xfrm>
          <a:prstGeom prst="roundRect">
            <a:avLst/>
          </a:prstGeom>
          <a:solidFill>
            <a:srgbClr val="0090C1"/>
          </a:solidFill>
          <a:ln w="762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endParaRPr>
          </a:p>
        </p:txBody>
      </p:sp>
      <p:sp>
        <p:nvSpPr>
          <p:cNvPr id="18" name="iš1îḍê"/>
          <p:cNvSpPr/>
          <p:nvPr>
            <p:custDataLst>
              <p:tags r:id="rId4"/>
            </p:custDataLst>
          </p:nvPr>
        </p:nvSpPr>
        <p:spPr bwMode="auto">
          <a:xfrm>
            <a:off x="875585" y="2959737"/>
            <a:ext cx="365126" cy="36445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endParaRPr>
          </a:p>
        </p:txBody>
      </p:sp>
      <p:sp>
        <p:nvSpPr>
          <p:cNvPr id="19" name="íṩḻiḓé"/>
          <p:cNvSpPr/>
          <p:nvPr>
            <p:custDataLst>
              <p:tags r:id="rId5"/>
            </p:custDataLst>
          </p:nvPr>
        </p:nvSpPr>
        <p:spPr bwMode="auto">
          <a:xfrm>
            <a:off x="872084" y="1581340"/>
            <a:ext cx="368627" cy="368627"/>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endParaRPr>
          </a:p>
        </p:txBody>
      </p:sp>
      <p:sp>
        <p:nvSpPr>
          <p:cNvPr id="20" name="ïSlîḑè"/>
          <p:cNvSpPr/>
          <p:nvPr>
            <p:custDataLst>
              <p:tags r:id="rId6"/>
            </p:custDataLst>
          </p:nvPr>
        </p:nvSpPr>
        <p:spPr bwMode="auto">
          <a:xfrm>
            <a:off x="869504" y="4239557"/>
            <a:ext cx="392996" cy="391150"/>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endParaRPr>
          </a:p>
        </p:txBody>
      </p:sp>
      <p:grpSp>
        <p:nvGrpSpPr>
          <p:cNvPr id="24" name="iŝļíḋè"/>
          <p:cNvGrpSpPr/>
          <p:nvPr>
            <p:custDataLst>
              <p:tags r:id="rId7"/>
            </p:custDataLst>
          </p:nvPr>
        </p:nvGrpSpPr>
        <p:grpSpPr>
          <a:xfrm>
            <a:off x="1429043" y="1358826"/>
            <a:ext cx="2278859" cy="813655"/>
            <a:chOff x="8086789" y="1392782"/>
            <a:chExt cx="2303311" cy="944997"/>
          </a:xfrm>
        </p:grpSpPr>
        <p:sp>
          <p:nvSpPr>
            <p:cNvPr id="44" name="íṣļïḓe"/>
            <p:cNvSpPr/>
            <p:nvPr>
              <p:custDataLst>
                <p:tags r:id="rId8"/>
              </p:custDataLst>
            </p:nvPr>
          </p:nvSpPr>
          <p:spPr bwMode="auto">
            <a:xfrm>
              <a:off x="8086789" y="1780380"/>
              <a:ext cx="2303311"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rPr>
                <a:t>面向业务需求，进行数据共享服务开发、客户画像场景构建、业务分析驾驶舱建设。</a:t>
              </a:r>
              <a:endParaRPr kumimoji="0" lang="en-US" altLang="zh-CN" sz="900" b="0" i="0" u="none" strike="noStrike" kern="1200" cap="none" spc="0" normalizeH="0" baseline="0" noProof="0" dirty="0">
                <a:ln>
                  <a:noFill/>
                </a:ln>
                <a:solidFill>
                  <a:srgbClr val="FFFFFF"/>
                </a:solidFill>
                <a:effectLst/>
                <a:uLnTx/>
                <a:uFillTx/>
              </a:endParaRPr>
            </a:p>
          </p:txBody>
        </p:sp>
        <p:sp>
          <p:nvSpPr>
            <p:cNvPr id="45" name="îŝḷîďè"/>
            <p:cNvSpPr txBox="1"/>
            <p:nvPr>
              <p:custDataLst>
                <p:tags r:id="rId9"/>
              </p:custDataLst>
            </p:nvPr>
          </p:nvSpPr>
          <p:spPr bwMode="auto">
            <a:xfrm>
              <a:off x="8086790" y="1392782"/>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rPr>
                <a:t>数据应用建设</a:t>
              </a:r>
              <a:endParaRPr kumimoji="1" lang="en-US" altLang="zh-CN"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endParaRPr>
            </a:p>
          </p:txBody>
        </p:sp>
      </p:grpSp>
      <p:grpSp>
        <p:nvGrpSpPr>
          <p:cNvPr id="28" name="iṩľiḋe"/>
          <p:cNvGrpSpPr/>
          <p:nvPr>
            <p:custDataLst>
              <p:tags r:id="rId10"/>
            </p:custDataLst>
          </p:nvPr>
        </p:nvGrpSpPr>
        <p:grpSpPr>
          <a:xfrm>
            <a:off x="1535991" y="2693565"/>
            <a:ext cx="2243920" cy="790160"/>
            <a:chOff x="8086790" y="1392782"/>
            <a:chExt cx="2267997" cy="917709"/>
          </a:xfrm>
        </p:grpSpPr>
        <p:sp>
          <p:nvSpPr>
            <p:cNvPr id="4" name="isľïdé"/>
            <p:cNvSpPr/>
            <p:nvPr>
              <p:custDataLst>
                <p:tags r:id="rId11"/>
              </p:custDataLst>
            </p:nvPr>
          </p:nvSpPr>
          <p:spPr bwMode="auto">
            <a:xfrm>
              <a:off x="8086790" y="1753092"/>
              <a:ext cx="2267997"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rPr>
                <a:t>基于业务需求构建数仓，集成业务数据。</a:t>
              </a:r>
              <a:endParaRPr kumimoji="0" lang="zh-CN" altLang="en-US" sz="900" b="0" i="0" u="none" strike="noStrike" kern="1200" cap="none" spc="0" normalizeH="0" baseline="0" noProof="0" dirty="0">
                <a:ln>
                  <a:noFill/>
                </a:ln>
                <a:solidFill>
                  <a:srgbClr val="FFFFFF"/>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rPr>
                <a:t>数据应用过程中数据质量场景构建、数据分级分类</a:t>
              </a:r>
              <a:endParaRPr kumimoji="0" lang="zh-CN" altLang="en-US" sz="900" b="0" i="0" u="none" strike="noStrike" kern="1200" cap="none" spc="0" normalizeH="0" baseline="0" noProof="0" dirty="0">
                <a:ln>
                  <a:noFill/>
                </a:ln>
                <a:solidFill>
                  <a:srgbClr val="FFFFFF"/>
                </a:solidFill>
                <a:effectLst/>
                <a:uLnTx/>
                <a:uFillTx/>
              </a:endParaRPr>
            </a:p>
          </p:txBody>
        </p:sp>
        <p:sp>
          <p:nvSpPr>
            <p:cNvPr id="43" name="îṣļíḋe"/>
            <p:cNvSpPr txBox="1"/>
            <p:nvPr>
              <p:custDataLst>
                <p:tags r:id="rId12"/>
              </p:custDataLst>
            </p:nvPr>
          </p:nvSpPr>
          <p:spPr bwMode="auto">
            <a:xfrm>
              <a:off x="8086790" y="1392782"/>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rPr>
                <a:t>数据治理实施</a:t>
              </a:r>
              <a:endParaRPr kumimoji="1" lang="en-US" altLang="zh-CN"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endParaRPr>
            </a:p>
          </p:txBody>
        </p:sp>
      </p:grpSp>
      <p:grpSp>
        <p:nvGrpSpPr>
          <p:cNvPr id="29" name="iṡļïḋé"/>
          <p:cNvGrpSpPr/>
          <p:nvPr>
            <p:custDataLst>
              <p:tags r:id="rId13"/>
            </p:custDataLst>
          </p:nvPr>
        </p:nvGrpSpPr>
        <p:grpSpPr>
          <a:xfrm>
            <a:off x="1535993" y="4028304"/>
            <a:ext cx="2265948" cy="813655"/>
            <a:chOff x="8086790" y="1392782"/>
            <a:chExt cx="2290261" cy="944997"/>
          </a:xfrm>
        </p:grpSpPr>
        <p:sp>
          <p:nvSpPr>
            <p:cNvPr id="5" name="iṩlîḍe"/>
            <p:cNvSpPr/>
            <p:nvPr>
              <p:custDataLst>
                <p:tags r:id="rId14"/>
              </p:custDataLst>
            </p:nvPr>
          </p:nvSpPr>
          <p:spPr bwMode="auto">
            <a:xfrm>
              <a:off x="8086790" y="1780380"/>
              <a:ext cx="2290261"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rPr>
                <a:t>基于大数据基础资源平台搭建数据底座为上层平台数据提供存算分离定制化需求。</a:t>
              </a:r>
              <a:endParaRPr kumimoji="0" lang="en-US" altLang="zh-CN" sz="900" b="0" i="0" u="none" strike="noStrike" kern="1200" cap="none" spc="0" normalizeH="0" baseline="0" noProof="0" dirty="0">
                <a:ln>
                  <a:noFill/>
                </a:ln>
                <a:solidFill>
                  <a:srgbClr val="FFFFFF"/>
                </a:solidFill>
                <a:effectLst/>
                <a:uLnTx/>
                <a:uFillTx/>
              </a:endParaRPr>
            </a:p>
          </p:txBody>
        </p:sp>
        <p:sp>
          <p:nvSpPr>
            <p:cNvPr id="41" name="îṣļîďè"/>
            <p:cNvSpPr txBox="1"/>
            <p:nvPr>
              <p:custDataLst>
                <p:tags r:id="rId15"/>
              </p:custDataLst>
            </p:nvPr>
          </p:nvSpPr>
          <p:spPr bwMode="auto">
            <a:xfrm>
              <a:off x="8086790" y="1392782"/>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rPr>
                <a:t>数据基础底座</a:t>
              </a:r>
              <a:endParaRPr kumimoji="1" lang="en-US" altLang="zh-CN" sz="1800" b="1" i="0" u="none" strike="noStrike" kern="1200" cap="none" spc="0" normalizeH="0" baseline="0" noProof="0" dirty="0">
                <a:ln>
                  <a:noFill/>
                </a:ln>
                <a:solidFill>
                  <a:srgbClr val="FFFFFF"/>
                </a:solidFill>
                <a:effectLst/>
                <a:uLnTx/>
                <a:uFillTx/>
                <a:latin typeface="Arial" panose="020B0604020202020204" pitchFamily="34" charset="0"/>
                <a:sym typeface="Arial" panose="020B0604020202020204" pitchFamily="34" charset="0"/>
              </a:endParaRPr>
            </a:p>
          </p:txBody>
        </p:sp>
      </p:grpSp>
      <p:sp>
        <p:nvSpPr>
          <p:cNvPr id="31" name="íŝḷïdé"/>
          <p:cNvSpPr/>
          <p:nvPr/>
        </p:nvSpPr>
        <p:spPr>
          <a:xfrm>
            <a:off x="3923928" y="1285886"/>
            <a:ext cx="1440160" cy="3629014"/>
          </a:xfrm>
          <a:prstGeom prst="roundRect">
            <a:avLst/>
          </a:prstGeom>
          <a:solidFill>
            <a:srgbClr val="38AECC">
              <a:lumMod val="75000"/>
            </a:srgbClr>
          </a:solidFill>
          <a:ln w="762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endParaRPr>
          </a:p>
        </p:txBody>
      </p:sp>
      <p:sp>
        <p:nvSpPr>
          <p:cNvPr id="32" name="separator_91324"/>
          <p:cNvSpPr/>
          <p:nvPr/>
        </p:nvSpPr>
        <p:spPr>
          <a:xfrm>
            <a:off x="4420497" y="1610223"/>
            <a:ext cx="375964" cy="439735"/>
          </a:xfrm>
          <a:custGeom>
            <a:avLst/>
            <a:gdLst>
              <a:gd name="T0" fmla="*/ 1658 w 1717"/>
              <a:gd name="T1" fmla="*/ 479 h 2241"/>
              <a:gd name="T2" fmla="*/ 1643 w 1717"/>
              <a:gd name="T3" fmla="*/ 473 h 2241"/>
              <a:gd name="T4" fmla="*/ 1687 w 1717"/>
              <a:gd name="T5" fmla="*/ 390 h 2241"/>
              <a:gd name="T6" fmla="*/ 1665 w 1717"/>
              <a:gd name="T7" fmla="*/ 318 h 2241"/>
              <a:gd name="T8" fmla="*/ 1593 w 1717"/>
              <a:gd name="T9" fmla="*/ 340 h 2241"/>
              <a:gd name="T10" fmla="*/ 962 w 1717"/>
              <a:gd name="T11" fmla="*/ 1544 h 2241"/>
              <a:gd name="T12" fmla="*/ 1392 w 1717"/>
              <a:gd name="T13" fmla="*/ 254 h 2241"/>
              <a:gd name="T14" fmla="*/ 1358 w 1717"/>
              <a:gd name="T15" fmla="*/ 187 h 2241"/>
              <a:gd name="T16" fmla="*/ 1290 w 1717"/>
              <a:gd name="T17" fmla="*/ 221 h 2241"/>
              <a:gd name="T18" fmla="*/ 861 w 1717"/>
              <a:gd name="T19" fmla="*/ 1510 h 2241"/>
              <a:gd name="T20" fmla="*/ 1078 w 1717"/>
              <a:gd name="T21" fmla="*/ 169 h 2241"/>
              <a:gd name="T22" fmla="*/ 1034 w 1717"/>
              <a:gd name="T23" fmla="*/ 107 h 2241"/>
              <a:gd name="T24" fmla="*/ 973 w 1717"/>
              <a:gd name="T25" fmla="*/ 151 h 2241"/>
              <a:gd name="T26" fmla="*/ 755 w 1717"/>
              <a:gd name="T27" fmla="*/ 1493 h 2241"/>
              <a:gd name="T28" fmla="*/ 755 w 1717"/>
              <a:gd name="T29" fmla="*/ 134 h 2241"/>
              <a:gd name="T30" fmla="*/ 702 w 1717"/>
              <a:gd name="T31" fmla="*/ 81 h 2241"/>
              <a:gd name="T32" fmla="*/ 649 w 1717"/>
              <a:gd name="T33" fmla="*/ 134 h 2241"/>
              <a:gd name="T34" fmla="*/ 649 w 1717"/>
              <a:gd name="T35" fmla="*/ 968 h 2241"/>
              <a:gd name="T36" fmla="*/ 543 w 1717"/>
              <a:gd name="T37" fmla="*/ 76 h 2241"/>
              <a:gd name="T38" fmla="*/ 457 w 1717"/>
              <a:gd name="T39" fmla="*/ 0 h 2241"/>
              <a:gd name="T40" fmla="*/ 89 w 1717"/>
              <a:gd name="T41" fmla="*/ 0 h 2241"/>
              <a:gd name="T42" fmla="*/ 24 w 1717"/>
              <a:gd name="T43" fmla="*/ 29 h 2241"/>
              <a:gd name="T44" fmla="*/ 3 w 1717"/>
              <a:gd name="T45" fmla="*/ 97 h 2241"/>
              <a:gd name="T46" fmla="*/ 248 w 1717"/>
              <a:gd name="T47" fmla="*/ 2165 h 2241"/>
              <a:gd name="T48" fmla="*/ 334 w 1717"/>
              <a:gd name="T49" fmla="*/ 2241 h 2241"/>
              <a:gd name="T50" fmla="*/ 702 w 1717"/>
              <a:gd name="T51" fmla="*/ 2241 h 2241"/>
              <a:gd name="T52" fmla="*/ 767 w 1717"/>
              <a:gd name="T53" fmla="*/ 2212 h 2241"/>
              <a:gd name="T54" fmla="*/ 788 w 1717"/>
              <a:gd name="T55" fmla="*/ 2144 h 2241"/>
              <a:gd name="T56" fmla="*/ 784 w 1717"/>
              <a:gd name="T57" fmla="*/ 2112 h 2241"/>
              <a:gd name="T58" fmla="*/ 1384 w 1717"/>
              <a:gd name="T59" fmla="*/ 967 h 2241"/>
              <a:gd name="T60" fmla="*/ 1398 w 1717"/>
              <a:gd name="T61" fmla="*/ 976 h 2241"/>
              <a:gd name="T62" fmla="*/ 1438 w 1717"/>
              <a:gd name="T63" fmla="*/ 986 h 2241"/>
              <a:gd name="T64" fmla="*/ 1515 w 1717"/>
              <a:gd name="T65" fmla="*/ 940 h 2241"/>
              <a:gd name="T66" fmla="*/ 1695 w 1717"/>
              <a:gd name="T67" fmla="*/ 596 h 2241"/>
              <a:gd name="T68" fmla="*/ 1658 w 1717"/>
              <a:gd name="T69" fmla="*/ 479 h 2241"/>
              <a:gd name="T70" fmla="*/ 411 w 1717"/>
              <a:gd name="T71" fmla="*/ 2068 h 2241"/>
              <a:gd name="T72" fmla="*/ 187 w 1717"/>
              <a:gd name="T73" fmla="*/ 173 h 2241"/>
              <a:gd name="T74" fmla="*/ 380 w 1717"/>
              <a:gd name="T75" fmla="*/ 173 h 2241"/>
              <a:gd name="T76" fmla="*/ 604 w 1717"/>
              <a:gd name="T77" fmla="*/ 2068 h 2241"/>
              <a:gd name="T78" fmla="*/ 411 w 1717"/>
              <a:gd name="T79" fmla="*/ 2068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7" h="2241">
                <a:moveTo>
                  <a:pt x="1658" y="479"/>
                </a:moveTo>
                <a:cubicBezTo>
                  <a:pt x="1653" y="477"/>
                  <a:pt x="1648" y="475"/>
                  <a:pt x="1643" y="473"/>
                </a:cubicBezTo>
                <a:lnTo>
                  <a:pt x="1687" y="390"/>
                </a:lnTo>
                <a:cubicBezTo>
                  <a:pt x="1701" y="363"/>
                  <a:pt x="1691" y="331"/>
                  <a:pt x="1665" y="318"/>
                </a:cubicBezTo>
                <a:cubicBezTo>
                  <a:pt x="1638" y="304"/>
                  <a:pt x="1606" y="314"/>
                  <a:pt x="1593" y="340"/>
                </a:cubicBezTo>
                <a:lnTo>
                  <a:pt x="962" y="1544"/>
                </a:lnTo>
                <a:lnTo>
                  <a:pt x="1392" y="254"/>
                </a:lnTo>
                <a:cubicBezTo>
                  <a:pt x="1401" y="227"/>
                  <a:pt x="1386" y="196"/>
                  <a:pt x="1358" y="187"/>
                </a:cubicBezTo>
                <a:cubicBezTo>
                  <a:pt x="1330" y="178"/>
                  <a:pt x="1300" y="193"/>
                  <a:pt x="1290" y="221"/>
                </a:cubicBezTo>
                <a:lnTo>
                  <a:pt x="861" y="1510"/>
                </a:lnTo>
                <a:lnTo>
                  <a:pt x="1078" y="169"/>
                </a:lnTo>
                <a:cubicBezTo>
                  <a:pt x="1083" y="139"/>
                  <a:pt x="1063" y="112"/>
                  <a:pt x="1034" y="107"/>
                </a:cubicBezTo>
                <a:cubicBezTo>
                  <a:pt x="1005" y="103"/>
                  <a:pt x="978" y="122"/>
                  <a:pt x="973" y="151"/>
                </a:cubicBezTo>
                <a:lnTo>
                  <a:pt x="755" y="1493"/>
                </a:lnTo>
                <a:lnTo>
                  <a:pt x="755" y="134"/>
                </a:lnTo>
                <a:cubicBezTo>
                  <a:pt x="755" y="104"/>
                  <a:pt x="731" y="81"/>
                  <a:pt x="702" y="81"/>
                </a:cubicBezTo>
                <a:cubicBezTo>
                  <a:pt x="672" y="81"/>
                  <a:pt x="649" y="104"/>
                  <a:pt x="649" y="134"/>
                </a:cubicBezTo>
                <a:lnTo>
                  <a:pt x="649" y="968"/>
                </a:lnTo>
                <a:lnTo>
                  <a:pt x="543" y="76"/>
                </a:lnTo>
                <a:cubicBezTo>
                  <a:pt x="538" y="33"/>
                  <a:pt x="501" y="0"/>
                  <a:pt x="457" y="0"/>
                </a:cubicBezTo>
                <a:lnTo>
                  <a:pt x="89" y="0"/>
                </a:lnTo>
                <a:cubicBezTo>
                  <a:pt x="64" y="0"/>
                  <a:pt x="41" y="11"/>
                  <a:pt x="24" y="29"/>
                </a:cubicBezTo>
                <a:cubicBezTo>
                  <a:pt x="8" y="48"/>
                  <a:pt x="0" y="72"/>
                  <a:pt x="3" y="97"/>
                </a:cubicBezTo>
                <a:lnTo>
                  <a:pt x="248" y="2165"/>
                </a:lnTo>
                <a:cubicBezTo>
                  <a:pt x="253" y="2208"/>
                  <a:pt x="290" y="2241"/>
                  <a:pt x="334" y="2241"/>
                </a:cubicBezTo>
                <a:lnTo>
                  <a:pt x="702" y="2241"/>
                </a:lnTo>
                <a:cubicBezTo>
                  <a:pt x="727" y="2241"/>
                  <a:pt x="750" y="2231"/>
                  <a:pt x="767" y="2212"/>
                </a:cubicBezTo>
                <a:cubicBezTo>
                  <a:pt x="783" y="2193"/>
                  <a:pt x="791" y="2169"/>
                  <a:pt x="788" y="2144"/>
                </a:cubicBezTo>
                <a:lnTo>
                  <a:pt x="784" y="2112"/>
                </a:lnTo>
                <a:lnTo>
                  <a:pt x="1384" y="967"/>
                </a:lnTo>
                <a:cubicBezTo>
                  <a:pt x="1388" y="971"/>
                  <a:pt x="1393" y="974"/>
                  <a:pt x="1398" y="976"/>
                </a:cubicBezTo>
                <a:cubicBezTo>
                  <a:pt x="1411" y="983"/>
                  <a:pt x="1424" y="986"/>
                  <a:pt x="1438" y="986"/>
                </a:cubicBezTo>
                <a:cubicBezTo>
                  <a:pt x="1469" y="986"/>
                  <a:pt x="1499" y="969"/>
                  <a:pt x="1515" y="940"/>
                </a:cubicBezTo>
                <a:lnTo>
                  <a:pt x="1695" y="596"/>
                </a:lnTo>
                <a:cubicBezTo>
                  <a:pt x="1717" y="554"/>
                  <a:pt x="1701" y="502"/>
                  <a:pt x="1658" y="479"/>
                </a:cubicBezTo>
                <a:close/>
                <a:moveTo>
                  <a:pt x="411" y="2068"/>
                </a:moveTo>
                <a:lnTo>
                  <a:pt x="187" y="173"/>
                </a:lnTo>
                <a:lnTo>
                  <a:pt x="380" y="173"/>
                </a:lnTo>
                <a:lnTo>
                  <a:pt x="604" y="2068"/>
                </a:lnTo>
                <a:lnTo>
                  <a:pt x="411" y="2068"/>
                </a:ln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36" name="îŝḷîďè"/>
          <p:cNvSpPr txBox="1"/>
          <p:nvPr/>
        </p:nvSpPr>
        <p:spPr bwMode="auto">
          <a:xfrm>
            <a:off x="4068065" y="2232171"/>
            <a:ext cx="1472546" cy="3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fontScale="72500"/>
          </a:bodyPr>
          <a:lstStyle>
            <a:defPPr>
              <a:defRPr lang="en-US"/>
            </a:defPPr>
            <a:lvl1pPr defTabSz="914400">
              <a:defRPr kumimoji="1" b="1">
                <a:solidFill>
                  <a:schemeClr val="bg1"/>
                </a:solidFill>
                <a:latin typeface="Arial" panose="020B0604020202020204" pitchFamily="34" charset="0"/>
                <a:ea typeface="微软雅黑" panose="020B050302020402020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数据咨询规划</a:t>
            </a:r>
            <a:endParaRPr kumimoji="1" lang="en-US" altLang="zh-CN" sz="18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nvSpPr>
        <p:spPr>
          <a:xfrm>
            <a:off x="4139633" y="2787957"/>
            <a:ext cx="1098398" cy="121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FFFFFF"/>
                </a:solidFill>
                <a:effectLst/>
                <a:uLnTx/>
                <a:uFillTx/>
              </a:rPr>
              <a:t>数据保障体系</a:t>
            </a:r>
            <a:endParaRPr kumimoji="0" lang="zh-CN" altLang="en-US" sz="900" b="0" i="0" u="none" strike="noStrike" kern="0" cap="none" spc="0" normalizeH="0" baseline="0" noProof="0" dirty="0">
              <a:ln>
                <a:noFill/>
              </a:ln>
              <a:solidFill>
                <a:srgbClr val="FFFFFF"/>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FFFFFF"/>
                </a:solidFill>
                <a:effectLst/>
                <a:uLnTx/>
                <a:uFillTx/>
              </a:rPr>
              <a:t>数据架构体系</a:t>
            </a:r>
            <a:endParaRPr kumimoji="0" lang="zh-CN" altLang="en-US" sz="900" b="0" i="0" u="none" strike="noStrike" kern="0" cap="none" spc="0" normalizeH="0" baseline="0" noProof="0" dirty="0">
              <a:ln>
                <a:noFill/>
              </a:ln>
              <a:solidFill>
                <a:srgbClr val="FFFFFF"/>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FFFFFF"/>
                </a:solidFill>
                <a:effectLst/>
                <a:uLnTx/>
                <a:uFillTx/>
              </a:rPr>
              <a:t>数据资产体系</a:t>
            </a:r>
            <a:endParaRPr kumimoji="0" lang="zh-CN" altLang="en-US" sz="900" b="0" i="0" u="none" strike="noStrike" kern="0" cap="none" spc="0" normalizeH="0" baseline="0" noProof="0" dirty="0">
              <a:ln>
                <a:noFill/>
              </a:ln>
              <a:solidFill>
                <a:srgbClr val="FFFFFF"/>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FFFFFF"/>
                </a:solidFill>
                <a:effectLst/>
                <a:uLnTx/>
                <a:uFillTx/>
              </a:rPr>
              <a:t>数据应用体系</a:t>
            </a:r>
            <a:endParaRPr kumimoji="0" lang="zh-CN" altLang="en-US" sz="900" b="0" i="0" u="none" strike="noStrike" kern="0" cap="none" spc="0" normalizeH="0" baseline="0" noProof="0" dirty="0">
              <a:ln>
                <a:noFill/>
              </a:ln>
              <a:solidFill>
                <a:srgbClr val="FFFFFF"/>
              </a:solidFill>
              <a:effectLst/>
              <a:uLnTx/>
              <a:uFillTx/>
            </a:endParaRPr>
          </a:p>
        </p:txBody>
      </p:sp>
      <p:sp>
        <p:nvSpPr>
          <p:cNvPr id="38" name="文本框 37"/>
          <p:cNvSpPr txBox="1"/>
          <p:nvPr/>
        </p:nvSpPr>
        <p:spPr>
          <a:xfrm>
            <a:off x="5485765" y="1563370"/>
            <a:ext cx="3517900" cy="313817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数字化转型专场培训</a:t>
            </a:r>
            <a:endPar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数据治理知识体系培训</a:t>
            </a:r>
            <a:endPar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数据中台使用培训</a:t>
            </a: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数据应用体系培训</a:t>
            </a: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DCMM</a:t>
            </a: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贯标培训</a:t>
            </a: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CDGA</a:t>
            </a:r>
            <a:r>
              <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rPr>
              <a:t>考试指导</a:t>
            </a:r>
            <a:endParaRPr kumimoji="0" lang="zh-CN" altLang="en-US" sz="1800" b="1" i="0" u="none" strike="noStrike" kern="0" cap="none" spc="0" normalizeH="0" baseline="0" noProof="0" dirty="0">
              <a:ln>
                <a:noFill/>
              </a:ln>
              <a:solidFill>
                <a:srgbClr val="F79646">
                  <a:lumMod val="75000"/>
                </a:srgbClr>
              </a:solidFill>
              <a:effectLst>
                <a:outerShdw blurRad="76200" dist="50800" dir="5400000" algn="ctr" rotWithShape="0">
                  <a:srgbClr val="4F81BD">
                    <a:alpha val="20000"/>
                  </a:srgbClr>
                </a:outerShdw>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20" name="文本框 19"/>
          <p:cNvSpPr txBox="1"/>
          <p:nvPr/>
        </p:nvSpPr>
        <p:spPr>
          <a:xfrm>
            <a:off x="395605" y="771525"/>
            <a:ext cx="79235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rPr>
              <a:t>以金融业务为牵引，开展数据咨询与数据治理，最终实现业务端数据应用。</a:t>
            </a:r>
            <a:endParaRPr lang="en-US" altLang="zh-CN" sz="1800" dirty="0">
              <a:solidFill>
                <a:schemeClr val="tx1">
                  <a:lumMod val="90000"/>
                  <a:lumOff val="10000"/>
                </a:schemeClr>
              </a:solidFill>
            </a:endParaRPr>
          </a:p>
        </p:txBody>
      </p:sp>
      <p:graphicFrame>
        <p:nvGraphicFramePr>
          <p:cNvPr id="21" name="对象 20"/>
          <p:cNvGraphicFramePr>
            <a:graphicFrameLocks noChangeAspect="1"/>
          </p:cNvGraphicFramePr>
          <p:nvPr>
            <p:custDataLst>
              <p:tags r:id="rId1"/>
            </p:custDataLst>
          </p:nvPr>
        </p:nvGraphicFramePr>
        <p:xfrm>
          <a:off x="323850" y="1131337"/>
          <a:ext cx="8356798" cy="4035425"/>
        </p:xfrm>
        <a:graphic>
          <a:graphicData uri="http://schemas.openxmlformats.org/presentationml/2006/ole">
            <mc:AlternateContent xmlns:mc="http://schemas.openxmlformats.org/markup-compatibility/2006">
              <mc:Choice xmlns:v="urn:schemas-microsoft-com:vml" Requires="v">
                <p:oleObj spid="_x0000_s22" name="Visio" r:id="rId2" imgW="6607175" imgH="3013710" progId="Visio.Drawing.15">
                  <p:embed/>
                </p:oleObj>
              </mc:Choice>
              <mc:Fallback>
                <p:oleObj name="Visio" r:id="rId2" imgW="6607175" imgH="3013710" progId="Visio.Drawing.15">
                  <p:embed/>
                  <p:pic>
                    <p:nvPicPr>
                      <p:cNvPr id="0" name="对象 2"/>
                      <p:cNvPicPr/>
                      <p:nvPr/>
                    </p:nvPicPr>
                    <p:blipFill>
                      <a:blip r:embed="rId3"/>
                      <a:stretch>
                        <a:fillRect/>
                      </a:stretch>
                    </p:blipFill>
                    <p:spPr>
                      <a:xfrm>
                        <a:off x="323850" y="1131337"/>
                        <a:ext cx="8356798" cy="4035425"/>
                      </a:xfrm>
                      <a:prstGeom prst="rect">
                        <a:avLst/>
                      </a:prstGeom>
                    </p:spPr>
                  </p:pic>
                </p:oleObj>
              </mc:Fallback>
            </mc:AlternateContent>
          </a:graphicData>
        </a:graphic>
      </p:graphicFrame>
      <p:sp>
        <p:nvSpPr>
          <p:cNvPr id="42" name="标题 1"/>
          <p:cNvSpPr>
            <a:spLocks noGrp="1"/>
          </p:cNvSpPr>
          <p:nvPr/>
        </p:nvSpPr>
        <p:spPr>
          <a:xfrm>
            <a:off x="395605"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解决方案</a:t>
            </a:r>
            <a:r>
              <a:rPr lang="en-US" altLang="zh-CN" b="1" dirty="0">
                <a:solidFill>
                  <a:schemeClr val="tx1"/>
                </a:solidFill>
                <a:latin typeface="+mn-ea"/>
                <a:ea typeface="+mn-ea"/>
              </a:rPr>
              <a:t>-</a:t>
            </a:r>
            <a:r>
              <a:rPr lang="zh-CN" altLang="en-US" b="1" dirty="0">
                <a:solidFill>
                  <a:schemeClr val="tx1"/>
                </a:solidFill>
                <a:latin typeface="+mn-ea"/>
                <a:ea typeface="+mn-ea"/>
              </a:rPr>
              <a:t>实施路径</a:t>
            </a:r>
            <a:endParaRPr lang="zh-CN" altLang="en-US" b="1" dirty="0">
              <a:solidFill>
                <a:schemeClr val="tx1"/>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42" name="标题 1"/>
          <p:cNvSpPr>
            <a:spLocks noGrp="1"/>
          </p:cNvSpPr>
          <p:nvPr/>
        </p:nvSpPr>
        <p:spPr>
          <a:xfrm>
            <a:off x="457200"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实施路径</a:t>
            </a:r>
            <a:r>
              <a:rPr lang="en-US" altLang="zh-CN" b="1" dirty="0">
                <a:solidFill>
                  <a:schemeClr val="tx1"/>
                </a:solidFill>
                <a:latin typeface="+mn-ea"/>
                <a:ea typeface="+mn-ea"/>
              </a:rPr>
              <a:t>-</a:t>
            </a:r>
            <a:r>
              <a:rPr lang="zh-CN" altLang="en-US" b="1" dirty="0">
                <a:solidFill>
                  <a:schemeClr val="tx1"/>
                </a:solidFill>
                <a:latin typeface="+mn-ea"/>
                <a:ea typeface="+mn-ea"/>
              </a:rPr>
              <a:t>需求调研</a:t>
            </a:r>
            <a:endParaRPr lang="zh-CN" altLang="en-US" b="1" dirty="0">
              <a:solidFill>
                <a:schemeClr val="tx1"/>
              </a:solidFill>
              <a:latin typeface="+mn-ea"/>
              <a:ea typeface="+mn-ea"/>
            </a:endParaRPr>
          </a:p>
        </p:txBody>
      </p:sp>
      <p:sp>
        <p:nvSpPr>
          <p:cNvPr id="39" name="五边形 38"/>
          <p:cNvSpPr/>
          <p:nvPr>
            <p:custDataLst>
              <p:tags r:id="rId1"/>
            </p:custDataLst>
          </p:nvPr>
        </p:nvSpPr>
        <p:spPr>
          <a:xfrm>
            <a:off x="195504" y="2889564"/>
            <a:ext cx="8570113" cy="454942"/>
          </a:xfrm>
          <a:prstGeom prst="homePlate">
            <a:avLst/>
          </a:prstGeom>
          <a:gradFill>
            <a:gsLst>
              <a:gs pos="0">
                <a:schemeClr val="accent1">
                  <a:alpha val="5000"/>
                </a:schemeClr>
              </a:gs>
              <a:gs pos="100000">
                <a:schemeClr val="accent1"/>
              </a:gs>
            </a:gsLst>
            <a:lin ang="0" scaled="0"/>
          </a:gradFill>
          <a:ln w="19050">
            <a:gradFill>
              <a:gsLst>
                <a:gs pos="23000">
                  <a:schemeClr val="accent1">
                    <a:alpha val="0"/>
                  </a:schemeClr>
                </a:gs>
                <a:gs pos="90000">
                  <a:schemeClr val="accent1"/>
                </a:gs>
              </a:gsLst>
              <a:lin ang="0" scaled="1"/>
            </a:gradFill>
          </a:ln>
          <a:effectLst>
            <a:outerShdw blurRad="254000" dist="1270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cxnSp>
        <p:nvCxnSpPr>
          <p:cNvPr id="40" name="直接箭头连接符 39"/>
          <p:cNvCxnSpPr/>
          <p:nvPr>
            <p:custDataLst>
              <p:tags r:id="rId2"/>
            </p:custDataLst>
          </p:nvPr>
        </p:nvCxnSpPr>
        <p:spPr>
          <a:xfrm>
            <a:off x="195504" y="3116744"/>
            <a:ext cx="8387090" cy="0"/>
          </a:xfrm>
          <a:prstGeom prst="straightConnector1">
            <a:avLst/>
          </a:prstGeom>
          <a:ln>
            <a:gradFill>
              <a:gsLst>
                <a:gs pos="0">
                  <a:srgbClr val="FFFFFF">
                    <a:alpha val="0"/>
                  </a:srgbClr>
                </a:gs>
                <a:gs pos="100000">
                  <a:srgbClr val="FFFFFF"/>
                </a:gs>
              </a:gsLst>
              <a:lin ang="0" scaled="1"/>
            </a:gradFill>
            <a:tailEnd type="triangle"/>
          </a:ln>
        </p:spPr>
        <p:style>
          <a:lnRef idx="1">
            <a:schemeClr val="accent1"/>
          </a:lnRef>
          <a:fillRef idx="0">
            <a:schemeClr val="accent1"/>
          </a:fillRef>
          <a:effectRef idx="0">
            <a:schemeClr val="accent1"/>
          </a:effectRef>
          <a:fontRef idx="minor">
            <a:schemeClr val="tx1"/>
          </a:fontRef>
        </p:style>
      </p:cxnSp>
      <p:sp>
        <p:nvSpPr>
          <p:cNvPr id="41" name="流程图: 延期 40"/>
          <p:cNvSpPr/>
          <p:nvPr>
            <p:custDataLst>
              <p:tags r:id="rId3"/>
            </p:custDataLst>
          </p:nvPr>
        </p:nvSpPr>
        <p:spPr>
          <a:xfrm>
            <a:off x="681240" y="1163920"/>
            <a:ext cx="508397" cy="508397"/>
          </a:xfrm>
          <a:prstGeom prst="flowChartDelay">
            <a:avLst/>
          </a:prstGeom>
          <a:noFill/>
          <a:ln w="19050">
            <a:gradFill>
              <a:gsLst>
                <a:gs pos="66000">
                  <a:schemeClr val="accent1">
                    <a:lumMod val="20000"/>
                    <a:lumOff val="80000"/>
                    <a:alpha val="0"/>
                  </a:schemeClr>
                </a:gs>
                <a:gs pos="100000">
                  <a:schemeClr val="accent1"/>
                </a:gs>
              </a:gsLst>
              <a:lin ang="0" scaled="1"/>
            </a:gradFill>
          </a:ln>
          <a:effectLst>
            <a:outerShdw blurRad="1143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延期 43"/>
          <p:cNvSpPr/>
          <p:nvPr>
            <p:custDataLst>
              <p:tags r:id="rId4"/>
            </p:custDataLst>
          </p:nvPr>
        </p:nvSpPr>
        <p:spPr>
          <a:xfrm>
            <a:off x="570265" y="1163920"/>
            <a:ext cx="508397" cy="508397"/>
          </a:xfrm>
          <a:prstGeom prst="flowChartDelay">
            <a:avLst/>
          </a:prstGeom>
          <a:gradFill>
            <a:gsLst>
              <a:gs pos="0">
                <a:schemeClr val="accent1">
                  <a:lumMod val="60000"/>
                  <a:lumOff val="40000"/>
                </a:schemeClr>
              </a:gs>
              <a:gs pos="100000">
                <a:schemeClr val="accent1"/>
              </a:gs>
            </a:gsLst>
            <a:lin ang="10800000" scaled="0"/>
          </a:gradFill>
          <a:ln>
            <a:noFill/>
          </a:ln>
          <a:effectLst>
            <a:outerShdw blurRad="1143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lstStyle/>
          <a:p>
            <a:pPr lvl="0" algn="ctr">
              <a:buClrTx/>
              <a:buSzTx/>
              <a:buFontTx/>
            </a:pPr>
            <a:r>
              <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rPr>
              <a:t>01</a:t>
            </a:r>
            <a:endPar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endParaRPr>
          </a:p>
        </p:txBody>
      </p:sp>
      <p:cxnSp>
        <p:nvCxnSpPr>
          <p:cNvPr id="45" name="直接连接符 44"/>
          <p:cNvCxnSpPr/>
          <p:nvPr>
            <p:custDataLst>
              <p:tags r:id="rId5"/>
            </p:custDataLst>
          </p:nvPr>
        </p:nvCxnSpPr>
        <p:spPr>
          <a:xfrm flipH="1">
            <a:off x="559225" y="1163920"/>
            <a:ext cx="4067" cy="1849982"/>
          </a:xfrm>
          <a:prstGeom prst="line">
            <a:avLst/>
          </a:prstGeom>
          <a:ln w="25400">
            <a:gradFill>
              <a:gsLst>
                <a:gs pos="30000">
                  <a:schemeClr val="accent1">
                    <a:alpha val="0"/>
                  </a:schemeClr>
                </a:gs>
                <a:gs pos="100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46" name="椭圆 45"/>
          <p:cNvSpPr/>
          <p:nvPr>
            <p:custDataLst>
              <p:tags r:id="rId6"/>
            </p:custDataLst>
          </p:nvPr>
        </p:nvSpPr>
        <p:spPr>
          <a:xfrm>
            <a:off x="517391" y="2824489"/>
            <a:ext cx="82505" cy="82505"/>
          </a:xfrm>
          <a:prstGeom prst="ellipse">
            <a:avLst/>
          </a:prstGeom>
          <a:solidFill>
            <a:schemeClr val="accent1">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7" name="正文"/>
          <p:cNvSpPr txBox="1"/>
          <p:nvPr>
            <p:custDataLst>
              <p:tags r:id="rId7"/>
            </p:custDataLst>
          </p:nvPr>
        </p:nvSpPr>
        <p:spPr>
          <a:xfrm>
            <a:off x="780415" y="1708785"/>
            <a:ext cx="2828290" cy="829945"/>
          </a:xfrm>
          <a:prstGeom prst="rect">
            <a:avLst/>
          </a:prstGeom>
          <a:noFill/>
        </p:spPr>
        <p:txBody>
          <a:bodyPr wrap="square" lIns="0" tIns="0" rIns="0" bIns="0" rtlCol="0"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z="1200" spc="150">
                <a:solidFill>
                  <a:schemeClr val="tx1">
                    <a:lumMod val="65000"/>
                    <a:lumOff val="35000"/>
                  </a:schemeClr>
                </a:solidFill>
                <a:uFillTx/>
                <a:latin typeface="+mn-ea"/>
                <a:cs typeface="+mn-ea"/>
                <a:sym typeface="+mn-ea"/>
              </a:rPr>
              <a:t>调研准备阶段主要通过收集企业的相关资料，梳理企业业务流程，了解业务职责，战略规划等，形成调研问卷。</a:t>
            </a:r>
            <a:endParaRPr lang="zh-CN" altLang="en-US" sz="1200" spc="150">
              <a:solidFill>
                <a:schemeClr val="tx1">
                  <a:lumMod val="65000"/>
                  <a:lumOff val="35000"/>
                </a:schemeClr>
              </a:solidFill>
              <a:uFillTx/>
              <a:latin typeface="+mn-ea"/>
              <a:cs typeface="+mn-ea"/>
              <a:sym typeface="+mn-ea"/>
            </a:endParaRPr>
          </a:p>
        </p:txBody>
      </p:sp>
      <p:sp>
        <p:nvSpPr>
          <p:cNvPr id="48" name="标题"/>
          <p:cNvSpPr txBox="1"/>
          <p:nvPr>
            <p:custDataLst>
              <p:tags r:id="rId8"/>
            </p:custDataLst>
          </p:nvPr>
        </p:nvSpPr>
        <p:spPr>
          <a:xfrm>
            <a:off x="1333150" y="1059917"/>
            <a:ext cx="1788394" cy="490385"/>
          </a:xfrm>
          <a:prstGeom prst="rect">
            <a:avLst/>
          </a:prstGeom>
          <a:noFill/>
        </p:spPr>
        <p:txBody>
          <a:bodyPr wrap="square" lIns="0" tIns="0" rIns="0" bIns="0" rtlCol="0" anchor="b" anchorCtr="0">
            <a:normAutofit/>
          </a:bodyPr>
          <a:lstStyle/>
          <a:p>
            <a:pPr lvl="0" algn="l">
              <a:buClrTx/>
              <a:buSzTx/>
              <a:buFontTx/>
            </a:pPr>
            <a:r>
              <a:rPr lang="zh-CN" altLang="en-US" b="1" spc="300" dirty="0">
                <a:gradFill>
                  <a:gsLst>
                    <a:gs pos="0">
                      <a:schemeClr val="accent1">
                        <a:lumMod val="60000"/>
                        <a:lumOff val="40000"/>
                      </a:schemeClr>
                    </a:gs>
                    <a:gs pos="100000">
                      <a:schemeClr val="accent1"/>
                    </a:gs>
                  </a:gsLst>
                  <a:lin ang="5400000" scaled="0"/>
                </a:gradFill>
                <a:latin typeface="+mj-ea"/>
                <a:ea typeface="+mj-ea"/>
                <a:sym typeface="+mn-ea"/>
              </a:rPr>
              <a:t>调研准备</a:t>
            </a:r>
            <a:endParaRPr lang="zh-CN" altLang="en-US" b="1" spc="300" dirty="0">
              <a:gradFill>
                <a:gsLst>
                  <a:gs pos="0">
                    <a:schemeClr val="accent1">
                      <a:lumMod val="60000"/>
                      <a:lumOff val="40000"/>
                    </a:schemeClr>
                  </a:gs>
                  <a:gs pos="100000">
                    <a:schemeClr val="accent1"/>
                  </a:gs>
                </a:gsLst>
                <a:lin ang="5400000" scaled="0"/>
              </a:gradFill>
              <a:latin typeface="+mj-ea"/>
              <a:ea typeface="+mj-ea"/>
              <a:sym typeface="+mn-ea"/>
            </a:endParaRPr>
          </a:p>
        </p:txBody>
      </p:sp>
      <p:sp>
        <p:nvSpPr>
          <p:cNvPr id="49" name="流程图: 延期 48"/>
          <p:cNvSpPr/>
          <p:nvPr>
            <p:custDataLst>
              <p:tags r:id="rId9"/>
            </p:custDataLst>
          </p:nvPr>
        </p:nvSpPr>
        <p:spPr>
          <a:xfrm>
            <a:off x="5977279" y="1175541"/>
            <a:ext cx="508397" cy="508397"/>
          </a:xfrm>
          <a:prstGeom prst="flowChartDelay">
            <a:avLst/>
          </a:prstGeom>
          <a:noFill/>
          <a:ln w="19050">
            <a:gradFill>
              <a:gsLst>
                <a:gs pos="66000">
                  <a:schemeClr val="accent1">
                    <a:lumMod val="20000"/>
                    <a:lumOff val="80000"/>
                    <a:alpha val="0"/>
                  </a:schemeClr>
                </a:gs>
                <a:gs pos="100000">
                  <a:schemeClr val="accent1"/>
                </a:gs>
              </a:gsLst>
              <a:lin ang="0" scaled="1"/>
            </a:gradFill>
          </a:ln>
          <a:effectLst>
            <a:outerShdw blurRad="1143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cxnSp>
        <p:nvCxnSpPr>
          <p:cNvPr id="50" name="直接连接符 49"/>
          <p:cNvCxnSpPr/>
          <p:nvPr>
            <p:custDataLst>
              <p:tags r:id="rId10"/>
            </p:custDataLst>
          </p:nvPr>
        </p:nvCxnSpPr>
        <p:spPr>
          <a:xfrm>
            <a:off x="5861074" y="1175541"/>
            <a:ext cx="16269" cy="1826160"/>
          </a:xfrm>
          <a:prstGeom prst="line">
            <a:avLst/>
          </a:prstGeom>
          <a:ln w="25400">
            <a:gradFill>
              <a:gsLst>
                <a:gs pos="30000">
                  <a:schemeClr val="accent1">
                    <a:alpha val="0"/>
                  </a:schemeClr>
                </a:gs>
                <a:gs pos="100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51" name="椭圆 50"/>
          <p:cNvSpPr/>
          <p:nvPr>
            <p:custDataLst>
              <p:tags r:id="rId11"/>
            </p:custDataLst>
          </p:nvPr>
        </p:nvSpPr>
        <p:spPr>
          <a:xfrm>
            <a:off x="5827956" y="2836690"/>
            <a:ext cx="82505" cy="82505"/>
          </a:xfrm>
          <a:prstGeom prst="ellipse">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2" name="流程图: 延期 51"/>
          <p:cNvSpPr/>
          <p:nvPr>
            <p:custDataLst>
              <p:tags r:id="rId12"/>
            </p:custDataLst>
          </p:nvPr>
        </p:nvSpPr>
        <p:spPr>
          <a:xfrm>
            <a:off x="5869209" y="1175541"/>
            <a:ext cx="508397" cy="508397"/>
          </a:xfrm>
          <a:prstGeom prst="flowChartDelay">
            <a:avLst/>
          </a:prstGeom>
          <a:gradFill>
            <a:gsLst>
              <a:gs pos="0">
                <a:schemeClr val="accent1">
                  <a:lumMod val="60000"/>
                  <a:lumOff val="40000"/>
                </a:schemeClr>
              </a:gs>
              <a:gs pos="100000">
                <a:schemeClr val="accent1"/>
              </a:gs>
            </a:gsLst>
            <a:lin ang="10800000" scaled="0"/>
          </a:gradFill>
          <a:ln>
            <a:noFill/>
          </a:ln>
          <a:effectLst>
            <a:outerShdw blurRad="1143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lstStyle/>
          <a:p>
            <a:pPr lvl="0" algn="ctr">
              <a:buClrTx/>
              <a:buSzTx/>
              <a:buFontTx/>
            </a:pPr>
            <a:r>
              <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rPr>
              <a:t>03</a:t>
            </a:r>
            <a:endPar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endParaRPr>
          </a:p>
        </p:txBody>
      </p:sp>
      <p:sp>
        <p:nvSpPr>
          <p:cNvPr id="53" name="正文"/>
          <p:cNvSpPr txBox="1"/>
          <p:nvPr>
            <p:custDataLst>
              <p:tags r:id="rId13"/>
            </p:custDataLst>
          </p:nvPr>
        </p:nvSpPr>
        <p:spPr>
          <a:xfrm>
            <a:off x="5998196" y="1735939"/>
            <a:ext cx="2659931" cy="1151010"/>
          </a:xfrm>
          <a:prstGeom prst="rect">
            <a:avLst/>
          </a:prstGeom>
          <a:noFill/>
        </p:spPr>
        <p:txBody>
          <a:bodyPr wrap="square" lIns="0" tIns="0" rIns="0" bIns="0" rtlCol="0"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z="1200" spc="150">
                <a:solidFill>
                  <a:schemeClr val="tx1">
                    <a:lumMod val="65000"/>
                    <a:lumOff val="35000"/>
                  </a:schemeClr>
                </a:solidFill>
                <a:uFillTx/>
                <a:latin typeface="+mn-ea"/>
                <a:cs typeface="+mn-ea"/>
                <a:sym typeface="+mn-ea"/>
              </a:rPr>
              <a:t>整理调研报告，梳理各业务痛点问题，分析问题原因，形成数据管理现状报告以及需求调研报告。</a:t>
            </a:r>
            <a:endParaRPr lang="zh-CN" altLang="en-US" sz="1200" spc="150">
              <a:solidFill>
                <a:schemeClr val="tx1">
                  <a:lumMod val="65000"/>
                  <a:lumOff val="35000"/>
                </a:schemeClr>
              </a:solidFill>
              <a:uFillTx/>
              <a:latin typeface="+mn-ea"/>
              <a:cs typeface="+mn-ea"/>
              <a:sym typeface="+mn-ea"/>
            </a:endParaRPr>
          </a:p>
        </p:txBody>
      </p:sp>
      <p:sp>
        <p:nvSpPr>
          <p:cNvPr id="54" name="标题"/>
          <p:cNvSpPr txBox="1"/>
          <p:nvPr>
            <p:custDataLst>
              <p:tags r:id="rId14"/>
            </p:custDataLst>
          </p:nvPr>
        </p:nvSpPr>
        <p:spPr>
          <a:xfrm>
            <a:off x="6645458" y="1057593"/>
            <a:ext cx="1788394" cy="490385"/>
          </a:xfrm>
          <a:prstGeom prst="rect">
            <a:avLst/>
          </a:prstGeom>
          <a:noFill/>
        </p:spPr>
        <p:txBody>
          <a:bodyPr wrap="square" lIns="0" tIns="0" rIns="0" bIns="0" rtlCol="0" anchor="b" anchorCtr="0">
            <a:normAutofit/>
          </a:bodyPr>
          <a:lstStyle/>
          <a:p>
            <a:pPr lvl="0" algn="l">
              <a:buClrTx/>
              <a:buSzTx/>
              <a:buFontTx/>
            </a:pPr>
            <a:r>
              <a:rPr lang="zh-CN" altLang="en-US" b="1" spc="300" dirty="0">
                <a:gradFill>
                  <a:gsLst>
                    <a:gs pos="0">
                      <a:schemeClr val="accent1">
                        <a:lumMod val="60000"/>
                        <a:lumOff val="40000"/>
                      </a:schemeClr>
                    </a:gs>
                    <a:gs pos="100000">
                      <a:schemeClr val="accent1"/>
                    </a:gs>
                  </a:gsLst>
                  <a:lin ang="5400000" scaled="0"/>
                </a:gradFill>
                <a:latin typeface="+mj-ea"/>
                <a:ea typeface="+mj-ea"/>
                <a:sym typeface="+mn-ea"/>
              </a:rPr>
              <a:t>分析</a:t>
            </a:r>
            <a:endParaRPr lang="zh-CN" altLang="en-US" b="1" spc="300" dirty="0">
              <a:gradFill>
                <a:gsLst>
                  <a:gs pos="0">
                    <a:schemeClr val="accent1">
                      <a:lumMod val="60000"/>
                      <a:lumOff val="40000"/>
                    </a:schemeClr>
                  </a:gs>
                  <a:gs pos="100000">
                    <a:schemeClr val="accent1"/>
                  </a:gs>
                </a:gsLst>
                <a:lin ang="5400000" scaled="0"/>
              </a:gradFill>
              <a:latin typeface="+mj-ea"/>
              <a:ea typeface="+mj-ea"/>
              <a:sym typeface="+mn-ea"/>
            </a:endParaRPr>
          </a:p>
        </p:txBody>
      </p:sp>
      <p:sp>
        <p:nvSpPr>
          <p:cNvPr id="55" name="流程图: 延期 54"/>
          <p:cNvSpPr/>
          <p:nvPr>
            <p:custDataLst>
              <p:tags r:id="rId15"/>
            </p:custDataLst>
          </p:nvPr>
        </p:nvSpPr>
        <p:spPr>
          <a:xfrm>
            <a:off x="3289460" y="4299710"/>
            <a:ext cx="508397" cy="508397"/>
          </a:xfrm>
          <a:prstGeom prst="flowChartDelay">
            <a:avLst/>
          </a:prstGeom>
          <a:noFill/>
          <a:ln w="19050">
            <a:gradFill>
              <a:gsLst>
                <a:gs pos="66000">
                  <a:schemeClr val="accent1">
                    <a:lumMod val="20000"/>
                    <a:lumOff val="80000"/>
                    <a:alpha val="0"/>
                  </a:schemeClr>
                </a:gs>
                <a:gs pos="100000">
                  <a:schemeClr val="accent1"/>
                </a:gs>
              </a:gsLst>
              <a:lin ang="0" scaled="1"/>
            </a:gradFill>
          </a:ln>
          <a:effectLst>
            <a:outerShdw blurRad="1143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椭圆 55"/>
          <p:cNvSpPr/>
          <p:nvPr>
            <p:custDataLst>
              <p:tags r:id="rId16"/>
            </p:custDataLst>
          </p:nvPr>
        </p:nvSpPr>
        <p:spPr>
          <a:xfrm>
            <a:off x="3147690" y="2836690"/>
            <a:ext cx="82505" cy="82505"/>
          </a:xfrm>
          <a:prstGeom prst="ellipse">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7" name="流程图: 延期 56"/>
          <p:cNvSpPr/>
          <p:nvPr>
            <p:custDataLst>
              <p:tags r:id="rId17"/>
            </p:custDataLst>
          </p:nvPr>
        </p:nvSpPr>
        <p:spPr>
          <a:xfrm>
            <a:off x="3186618" y="4299710"/>
            <a:ext cx="508397" cy="508397"/>
          </a:xfrm>
          <a:prstGeom prst="flowChartDelay">
            <a:avLst/>
          </a:prstGeom>
          <a:gradFill>
            <a:gsLst>
              <a:gs pos="0">
                <a:schemeClr val="accent1">
                  <a:lumMod val="60000"/>
                  <a:lumOff val="40000"/>
                </a:schemeClr>
              </a:gs>
              <a:gs pos="100000">
                <a:schemeClr val="accent1"/>
              </a:gs>
            </a:gsLst>
            <a:lin ang="10800000" scaled="0"/>
          </a:gradFill>
          <a:ln>
            <a:noFill/>
          </a:ln>
          <a:effectLst>
            <a:outerShdw blurRad="1143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lstStyle/>
          <a:p>
            <a:pPr lvl="0" algn="ctr">
              <a:buClrTx/>
              <a:buSzTx/>
              <a:buFontTx/>
            </a:pPr>
            <a:r>
              <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rPr>
              <a:t>02</a:t>
            </a:r>
            <a:endParaRPr lang="en-US" altLang="zh-CN" sz="1400" b="1">
              <a:solidFill>
                <a:srgbClr val="FFFFFF"/>
              </a:solidFill>
              <a:effectLst>
                <a:outerShdw blurRad="50800" dist="38100" dir="5400000" algn="t" rotWithShape="0">
                  <a:schemeClr val="accent1">
                    <a:lumMod val="75000"/>
                    <a:alpha val="40000"/>
                  </a:schemeClr>
                </a:outerShdw>
              </a:effectLst>
              <a:latin typeface="+mj-ea"/>
              <a:ea typeface="+mj-ea"/>
              <a:cs typeface="微软雅黑" panose="020B0503020204020204" charset="-122"/>
              <a:sym typeface="+mn-ea"/>
            </a:endParaRPr>
          </a:p>
        </p:txBody>
      </p:sp>
      <p:cxnSp>
        <p:nvCxnSpPr>
          <p:cNvPr id="58" name="直接连接符 57"/>
          <p:cNvCxnSpPr/>
          <p:nvPr>
            <p:custDataLst>
              <p:tags r:id="rId18"/>
            </p:custDataLst>
          </p:nvPr>
        </p:nvCxnSpPr>
        <p:spPr>
          <a:xfrm flipH="1" flipV="1">
            <a:off x="3178484" y="2965097"/>
            <a:ext cx="1743" cy="1841848"/>
          </a:xfrm>
          <a:prstGeom prst="line">
            <a:avLst/>
          </a:prstGeom>
          <a:ln w="25400">
            <a:gradFill>
              <a:gsLst>
                <a:gs pos="30000">
                  <a:schemeClr val="accent1">
                    <a:alpha val="0"/>
                  </a:schemeClr>
                </a:gs>
                <a:gs pos="100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59" name="正文"/>
          <p:cNvSpPr txBox="1"/>
          <p:nvPr>
            <p:custDataLst>
              <p:tags r:id="rId19"/>
            </p:custDataLst>
          </p:nvPr>
        </p:nvSpPr>
        <p:spPr>
          <a:xfrm>
            <a:off x="3314065" y="3100070"/>
            <a:ext cx="2684145" cy="1033145"/>
          </a:xfrm>
          <a:prstGeom prst="rect">
            <a:avLst/>
          </a:prstGeom>
          <a:noFill/>
        </p:spPr>
        <p:txBody>
          <a:bodyPr wrap="square" lIns="0" tIns="0" rIns="0" bIns="0" rtlCol="0" anchor="b" anchorCtr="0">
            <a:normAutofit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z="1200" spc="150">
                <a:solidFill>
                  <a:schemeClr val="tx1">
                    <a:lumMod val="65000"/>
                    <a:lumOff val="35000"/>
                  </a:schemeClr>
                </a:solidFill>
                <a:uFillTx/>
                <a:latin typeface="+mn-ea"/>
                <a:cs typeface="+mn-ea"/>
                <a:sym typeface="+mn-ea"/>
              </a:rPr>
              <a:t>采用面对面访谈方式进行开展业务需求调研，挖掘业务侧需求痛点。</a:t>
            </a:r>
            <a:endParaRPr lang="zh-CN" altLang="en-US" sz="1200" spc="150">
              <a:solidFill>
                <a:schemeClr val="tx1">
                  <a:lumMod val="65000"/>
                  <a:lumOff val="35000"/>
                </a:schemeClr>
              </a:solidFill>
              <a:uFillTx/>
              <a:latin typeface="+mn-ea"/>
              <a:cs typeface="+mn-ea"/>
              <a:sym typeface="+mn-ea"/>
            </a:endParaRPr>
          </a:p>
        </p:txBody>
      </p:sp>
      <p:sp>
        <p:nvSpPr>
          <p:cNvPr id="60" name="标题"/>
          <p:cNvSpPr txBox="1"/>
          <p:nvPr>
            <p:custDataLst>
              <p:tags r:id="rId20"/>
            </p:custDataLst>
          </p:nvPr>
        </p:nvSpPr>
        <p:spPr>
          <a:xfrm>
            <a:off x="3914061" y="4389769"/>
            <a:ext cx="1838362" cy="1110919"/>
          </a:xfrm>
          <a:prstGeom prst="rect">
            <a:avLst/>
          </a:prstGeom>
          <a:noFill/>
        </p:spPr>
        <p:txBody>
          <a:bodyPr wrap="square" lIns="0" tIns="0" rIns="0" bIns="0" rtlCol="0" anchor="t" anchorCtr="0">
            <a:normAutofit/>
          </a:bodyPr>
          <a:lstStyle/>
          <a:p>
            <a:pPr lvl="0" algn="l">
              <a:buClrTx/>
              <a:buSzTx/>
              <a:buFontTx/>
            </a:pPr>
            <a:r>
              <a:rPr lang="zh-CN" altLang="en-US" b="1" spc="300" dirty="0">
                <a:gradFill>
                  <a:gsLst>
                    <a:gs pos="0">
                      <a:schemeClr val="accent1">
                        <a:lumMod val="60000"/>
                        <a:lumOff val="40000"/>
                      </a:schemeClr>
                    </a:gs>
                    <a:gs pos="100000">
                      <a:schemeClr val="accent1"/>
                    </a:gs>
                  </a:gsLst>
                  <a:lin ang="5400000" scaled="0"/>
                </a:gradFill>
                <a:latin typeface="+mj-ea"/>
                <a:ea typeface="+mj-ea"/>
                <a:sym typeface="+mn-ea"/>
              </a:rPr>
              <a:t>访谈</a:t>
            </a:r>
            <a:endParaRPr lang="zh-CN" altLang="en-US" b="1" spc="300" dirty="0">
              <a:gradFill>
                <a:gsLst>
                  <a:gs pos="0">
                    <a:schemeClr val="accent1">
                      <a:lumMod val="60000"/>
                      <a:lumOff val="40000"/>
                    </a:schemeClr>
                  </a:gs>
                  <a:gs pos="100000">
                    <a:schemeClr val="accent1"/>
                  </a:gs>
                </a:gsLst>
                <a:lin ang="5400000" scaled="0"/>
              </a:gradFill>
              <a:latin typeface="+mj-ea"/>
              <a:ea typeface="+mj-ea"/>
              <a:sym typeface="+mn-ea"/>
            </a:endParaRPr>
          </a:p>
        </p:txBody>
      </p:sp>
      <p:sp>
        <p:nvSpPr>
          <p:cNvPr id="61" name="文本框 60"/>
          <p:cNvSpPr txBox="1"/>
          <p:nvPr/>
        </p:nvSpPr>
        <p:spPr>
          <a:xfrm>
            <a:off x="395605" y="692150"/>
            <a:ext cx="7923530" cy="36830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ctr"/>
            <a:r>
              <a:rPr lang="zh-CN" altLang="en-US" sz="1800" dirty="0">
                <a:solidFill>
                  <a:schemeClr val="tx1">
                    <a:lumMod val="90000"/>
                    <a:lumOff val="10000"/>
                  </a:schemeClr>
                </a:solidFill>
              </a:rPr>
              <a:t>制定调研计划，开展数据治理需求调研，挖掘并分析企业业务痛点。</a:t>
            </a:r>
            <a:endParaRPr lang="en-US" altLang="zh-CN" sz="1800" dirty="0">
              <a:solidFill>
                <a:schemeClr val="tx1">
                  <a:lumMod val="90000"/>
                  <a:lumOff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页脚占位符 18"/>
          <p:cNvSpPr>
            <a:spLocks noGrp="1"/>
          </p:cNvSpPr>
          <p:nvPr>
            <p:ph type="ftr" sz="quarter" idx="11"/>
          </p:nvPr>
        </p:nvSpPr>
        <p:spPr/>
        <p:txBody>
          <a:bodyPr/>
          <a:p>
            <a:r>
              <a:rPr lang="en-US" dirty="0" smtClean="0"/>
              <a:t> </a:t>
            </a:r>
            <a:endParaRPr lang="en-US" dirty="0"/>
          </a:p>
        </p:txBody>
      </p:sp>
      <p:sp>
        <p:nvSpPr>
          <p:cNvPr id="42" name="标题 1"/>
          <p:cNvSpPr>
            <a:spLocks noGrp="1"/>
          </p:cNvSpPr>
          <p:nvPr/>
        </p:nvSpPr>
        <p:spPr>
          <a:xfrm>
            <a:off x="457200" y="195580"/>
            <a:ext cx="7620000" cy="422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tx1">
                    <a:lumMod val="85000"/>
                    <a:lumOff val="15000"/>
                  </a:schemeClr>
                </a:solidFill>
                <a:latin typeface="Bebas Neue" pitchFamily="34" charset="0"/>
                <a:ea typeface="+mj-ea"/>
                <a:cs typeface="+mj-cs"/>
              </a:defRPr>
            </a:lvl1pPr>
          </a:lstStyle>
          <a:p>
            <a:r>
              <a:rPr lang="zh-CN" altLang="en-US" b="1" dirty="0">
                <a:solidFill>
                  <a:schemeClr val="tx1"/>
                </a:solidFill>
                <a:latin typeface="+mn-ea"/>
                <a:ea typeface="+mn-ea"/>
              </a:rPr>
              <a:t>实施路径</a:t>
            </a:r>
            <a:r>
              <a:rPr lang="en-US" altLang="zh-CN" b="1" dirty="0">
                <a:solidFill>
                  <a:schemeClr val="tx1"/>
                </a:solidFill>
                <a:latin typeface="+mn-ea"/>
                <a:ea typeface="+mn-ea"/>
              </a:rPr>
              <a:t>-</a:t>
            </a:r>
            <a:r>
              <a:rPr lang="zh-CN" altLang="en-US" b="1" dirty="0">
                <a:solidFill>
                  <a:schemeClr val="tx1"/>
                </a:solidFill>
                <a:latin typeface="+mn-ea"/>
                <a:ea typeface="+mn-ea"/>
              </a:rPr>
              <a:t>咨询规划</a:t>
            </a:r>
            <a:endParaRPr lang="zh-CN" altLang="en-US" b="1" dirty="0">
              <a:solidFill>
                <a:schemeClr val="tx1"/>
              </a:solidFill>
              <a:latin typeface="+mn-ea"/>
              <a:ea typeface="+mn-ea"/>
            </a:endParaRPr>
          </a:p>
        </p:txBody>
      </p:sp>
      <p:grpSp>
        <p:nvGrpSpPr>
          <p:cNvPr id="7" name="组合 6"/>
          <p:cNvGrpSpPr/>
          <p:nvPr>
            <p:custDataLst>
              <p:tags r:id="rId1"/>
            </p:custDataLst>
          </p:nvPr>
        </p:nvGrpSpPr>
        <p:grpSpPr>
          <a:xfrm>
            <a:off x="553614" y="1977678"/>
            <a:ext cx="7933904" cy="2527012"/>
            <a:chOff x="1128784" y="2030185"/>
            <a:chExt cx="9921732" cy="3605271"/>
          </a:xfrm>
        </p:grpSpPr>
        <p:grpSp>
          <p:nvGrpSpPr>
            <p:cNvPr id="5" name="组合 4"/>
            <p:cNvGrpSpPr/>
            <p:nvPr/>
          </p:nvGrpSpPr>
          <p:grpSpPr>
            <a:xfrm>
              <a:off x="1128784" y="2030185"/>
              <a:ext cx="2942202" cy="3605271"/>
              <a:chOff x="1128784" y="2030185"/>
              <a:chExt cx="2942202" cy="3605271"/>
            </a:xfrm>
          </p:grpSpPr>
          <p:sp>
            <p:nvSpPr>
              <p:cNvPr id="33" name="ComponentBackground1"/>
              <p:cNvSpPr/>
              <p:nvPr>
                <p:custDataLst>
                  <p:tags r:id="rId2"/>
                </p:custDataLst>
              </p:nvPr>
            </p:nvSpPr>
            <p:spPr>
              <a:xfrm>
                <a:off x="1128784" y="2030185"/>
                <a:ext cx="2942202" cy="3239747"/>
              </a:xfrm>
              <a:prstGeom prst="roundRect">
                <a:avLst>
                  <a:gd name="adj" fmla="val 7700"/>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1"/>
              <p:cNvSpPr txBox="1"/>
              <p:nvPr>
                <p:custDataLst>
                  <p:tags r:id="rId3"/>
                </p:custDataLst>
              </p:nvPr>
            </p:nvSpPr>
            <p:spPr>
              <a:xfrm>
                <a:off x="1244314" y="3086968"/>
                <a:ext cx="2686520" cy="1626198"/>
              </a:xfrm>
              <a:prstGeom prst="rect">
                <a:avLst/>
              </a:prstGeom>
              <a:noFill/>
            </p:spPr>
            <p:txBody>
              <a:bodyPr wrap="square" rtlCol="0" anchor="t" anchorCtr="0">
                <a:norm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400" dirty="0">
                    <a:solidFill>
                      <a:schemeClr val="tx1"/>
                    </a:solidFill>
                  </a:rPr>
                  <a:t>基于企业数据战略制定数据治理组织、数据管理流程和规范</a:t>
                </a:r>
                <a:endParaRPr lang="zh-CN" altLang="en-US" sz="1400" dirty="0">
                  <a:solidFill>
                    <a:schemeClr val="tx1"/>
                  </a:solidFill>
                </a:endParaRPr>
              </a:p>
            </p:txBody>
          </p:sp>
          <p:sp>
            <p:nvSpPr>
              <p:cNvPr id="35" name="Bullet1"/>
              <p:cNvSpPr txBox="1"/>
              <p:nvPr>
                <p:custDataLst>
                  <p:tags r:id="rId4"/>
                </p:custDataLst>
              </p:nvPr>
            </p:nvSpPr>
            <p:spPr>
              <a:xfrm>
                <a:off x="1244311" y="2319603"/>
                <a:ext cx="2686522" cy="767364"/>
              </a:xfrm>
              <a:prstGeom prst="rect">
                <a:avLst/>
              </a:prstGeom>
              <a:noFill/>
            </p:spPr>
            <p:txBody>
              <a:bodyPr wrap="square" rtlCol="0" anchor="b" anchorCtr="0">
                <a:normAutofit fontScale="90000"/>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2000" b="1" dirty="0">
                    <a:solidFill>
                      <a:schemeClr val="tx1"/>
                    </a:solidFill>
                  </a:rPr>
                  <a:t>规划数据管理体系</a:t>
                </a:r>
                <a:endParaRPr lang="zh-CN" altLang="en-US" sz="2000" b="1" dirty="0">
                  <a:solidFill>
                    <a:schemeClr val="tx1"/>
                  </a:solidFill>
                </a:endParaRPr>
              </a:p>
            </p:txBody>
          </p:sp>
          <p:sp>
            <p:nvSpPr>
              <p:cNvPr id="36" name="IconMisc1"/>
              <p:cNvSpPr/>
              <p:nvPr>
                <p:custDataLst>
                  <p:tags r:id="rId5"/>
                </p:custDataLst>
              </p:nvPr>
            </p:nvSpPr>
            <p:spPr>
              <a:xfrm flipH="1">
                <a:off x="2962866" y="4904408"/>
                <a:ext cx="747039" cy="731048"/>
              </a:xfrm>
              <a:prstGeom prst="roundRect">
                <a:avLst/>
              </a:prstGeom>
              <a:solidFill>
                <a:schemeClr val="accent1"/>
              </a:solidFill>
              <a:ln w="12700" cap="flat">
                <a:noFill/>
                <a:prstDash val="solid"/>
                <a:miter/>
              </a:ln>
            </p:spPr>
            <p:txBody>
              <a:bodyPr rtlCol="0" anchor="ctr"/>
              <a:lstStyle/>
              <a:p>
                <a:pPr algn="ctr"/>
                <a:r>
                  <a:rPr lang="en-US" altLang="zh-CN" b="1" dirty="0">
                    <a:solidFill>
                      <a:srgbClr val="FFFFFF"/>
                    </a:solidFill>
                  </a:rPr>
                  <a:t>01</a:t>
                </a:r>
                <a:endParaRPr lang="zh-CN" altLang="en-US" b="1" dirty="0">
                  <a:solidFill>
                    <a:srgbClr val="FFFFFF"/>
                  </a:solidFill>
                </a:endParaRPr>
              </a:p>
            </p:txBody>
          </p:sp>
        </p:grpSp>
        <p:grpSp>
          <p:nvGrpSpPr>
            <p:cNvPr id="6" name="组合 5"/>
            <p:cNvGrpSpPr/>
            <p:nvPr/>
          </p:nvGrpSpPr>
          <p:grpSpPr>
            <a:xfrm>
              <a:off x="4618549" y="2030185"/>
              <a:ext cx="2942202" cy="3605269"/>
              <a:chOff x="4618549" y="2030185"/>
              <a:chExt cx="2942202" cy="3605269"/>
            </a:xfrm>
          </p:grpSpPr>
          <p:sp>
            <p:nvSpPr>
              <p:cNvPr id="39" name="ComponentBackground2"/>
              <p:cNvSpPr/>
              <p:nvPr>
                <p:custDataLst>
                  <p:tags r:id="rId6"/>
                </p:custDataLst>
              </p:nvPr>
            </p:nvSpPr>
            <p:spPr>
              <a:xfrm>
                <a:off x="4618549" y="2030185"/>
                <a:ext cx="2942202" cy="3239747"/>
              </a:xfrm>
              <a:prstGeom prst="roundRect">
                <a:avLst>
                  <a:gd name="adj" fmla="val 7700"/>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2"/>
              <p:cNvSpPr txBox="1"/>
              <p:nvPr>
                <p:custDataLst>
                  <p:tags r:id="rId7"/>
                </p:custDataLst>
              </p:nvPr>
            </p:nvSpPr>
            <p:spPr>
              <a:xfrm>
                <a:off x="4734079" y="3086968"/>
                <a:ext cx="2686520" cy="1626199"/>
              </a:xfrm>
              <a:prstGeom prst="rect">
                <a:avLst/>
              </a:prstGeom>
              <a:noFill/>
            </p:spPr>
            <p:txBody>
              <a:bodyPr wrap="square" rtlCol="0" anchor="t" anchorCtr="0">
                <a:norm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400" dirty="0">
                    <a:solidFill>
                      <a:schemeClr val="tx1"/>
                    </a:solidFill>
                  </a:rPr>
                  <a:t>规划企业数据架构，包括主题域、数据实体、数据模型。</a:t>
                </a:r>
                <a:endParaRPr lang="zh-CN" altLang="en-US" sz="1400" dirty="0">
                  <a:solidFill>
                    <a:schemeClr val="tx1"/>
                  </a:solidFill>
                </a:endParaRPr>
              </a:p>
            </p:txBody>
          </p:sp>
          <p:sp>
            <p:nvSpPr>
              <p:cNvPr id="41" name="Bullet2"/>
              <p:cNvSpPr txBox="1"/>
              <p:nvPr>
                <p:custDataLst>
                  <p:tags r:id="rId8"/>
                </p:custDataLst>
              </p:nvPr>
            </p:nvSpPr>
            <p:spPr>
              <a:xfrm>
                <a:off x="4734075" y="2319603"/>
                <a:ext cx="2686520" cy="767364"/>
              </a:xfrm>
              <a:prstGeom prst="rect">
                <a:avLst/>
              </a:prstGeom>
              <a:noFill/>
            </p:spPr>
            <p:txBody>
              <a:bodyPr wrap="square" rtlCol="0" anchor="b" anchorCtr="0">
                <a:normAutofit fontScale="90000"/>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2000" b="1" dirty="0">
                    <a:solidFill>
                      <a:schemeClr val="tx1"/>
                    </a:solidFill>
                  </a:rPr>
                  <a:t>制定数据架构体系</a:t>
                </a:r>
                <a:endParaRPr lang="zh-CN" altLang="en-US" sz="2000" b="1" dirty="0">
                  <a:solidFill>
                    <a:schemeClr val="tx1"/>
                  </a:solidFill>
                </a:endParaRPr>
              </a:p>
            </p:txBody>
          </p:sp>
          <p:sp>
            <p:nvSpPr>
              <p:cNvPr id="3" name="IconMisc2"/>
              <p:cNvSpPr/>
              <p:nvPr>
                <p:custDataLst>
                  <p:tags r:id="rId9"/>
                </p:custDataLst>
              </p:nvPr>
            </p:nvSpPr>
            <p:spPr>
              <a:xfrm flipH="1">
                <a:off x="6482634" y="4904406"/>
                <a:ext cx="747039" cy="731048"/>
              </a:xfrm>
              <a:prstGeom prst="roundRect">
                <a:avLst/>
              </a:prstGeom>
              <a:solidFill>
                <a:schemeClr val="accent2"/>
              </a:solidFill>
              <a:ln w="12700" cap="flat">
                <a:noFill/>
                <a:prstDash val="solid"/>
                <a:miter/>
              </a:ln>
            </p:spPr>
            <p:txBody>
              <a:bodyPr rtlCol="0" anchor="ctr"/>
              <a:lstStyle/>
              <a:p>
                <a:pPr algn="ctr"/>
                <a:r>
                  <a:rPr lang="en-US" altLang="zh-CN" b="1" dirty="0">
                    <a:solidFill>
                      <a:srgbClr val="FFFFFF"/>
                    </a:solidFill>
                  </a:rPr>
                  <a:t>02</a:t>
                </a:r>
                <a:endParaRPr lang="zh-CN" altLang="en-US" b="1" dirty="0">
                  <a:solidFill>
                    <a:srgbClr val="FFFFFF"/>
                  </a:solidFill>
                </a:endParaRPr>
              </a:p>
            </p:txBody>
          </p:sp>
        </p:grpSp>
        <p:grpSp>
          <p:nvGrpSpPr>
            <p:cNvPr id="8" name="组合 7"/>
            <p:cNvGrpSpPr/>
            <p:nvPr/>
          </p:nvGrpSpPr>
          <p:grpSpPr>
            <a:xfrm>
              <a:off x="8108314" y="2030185"/>
              <a:ext cx="2942202" cy="3605269"/>
              <a:chOff x="8108314" y="2030185"/>
              <a:chExt cx="2942202" cy="3605269"/>
            </a:xfrm>
          </p:grpSpPr>
          <p:sp>
            <p:nvSpPr>
              <p:cNvPr id="46" name="ComponentBackground3"/>
              <p:cNvSpPr/>
              <p:nvPr>
                <p:custDataLst>
                  <p:tags r:id="rId10"/>
                </p:custDataLst>
              </p:nvPr>
            </p:nvSpPr>
            <p:spPr>
              <a:xfrm>
                <a:off x="8108314" y="2030185"/>
                <a:ext cx="2942202" cy="3239747"/>
              </a:xfrm>
              <a:prstGeom prst="roundRect">
                <a:avLst>
                  <a:gd name="adj" fmla="val 7700"/>
                </a:avLst>
              </a:prstGeom>
              <a:solidFill>
                <a:schemeClr val="accent3">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3"/>
              <p:cNvSpPr txBox="1"/>
              <p:nvPr>
                <p:custDataLst>
                  <p:tags r:id="rId11"/>
                </p:custDataLst>
              </p:nvPr>
            </p:nvSpPr>
            <p:spPr>
              <a:xfrm>
                <a:off x="8223844" y="3086968"/>
                <a:ext cx="2686520" cy="1626199"/>
              </a:xfrm>
              <a:prstGeom prst="rect">
                <a:avLst/>
              </a:prstGeom>
              <a:noFill/>
            </p:spPr>
            <p:txBody>
              <a:bodyPr wrap="square" rtlCol="0" anchor="t" anchorCtr="0">
                <a:norm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it-IT" sz="1400" dirty="0">
                    <a:solidFill>
                      <a:schemeClr val="tx1"/>
                    </a:solidFill>
                  </a:rPr>
                  <a:t>制定企业数据标准，如主数据标准、参考数据标准、指标数据标准。</a:t>
                </a:r>
                <a:endParaRPr lang="zh-CN" altLang="it-IT" sz="1400" dirty="0">
                  <a:solidFill>
                    <a:schemeClr val="tx1"/>
                  </a:solidFill>
                </a:endParaRPr>
              </a:p>
            </p:txBody>
          </p:sp>
          <p:sp>
            <p:nvSpPr>
              <p:cNvPr id="48" name="Bullet3"/>
              <p:cNvSpPr txBox="1"/>
              <p:nvPr>
                <p:custDataLst>
                  <p:tags r:id="rId12"/>
                </p:custDataLst>
              </p:nvPr>
            </p:nvSpPr>
            <p:spPr>
              <a:xfrm>
                <a:off x="8223840" y="2319603"/>
                <a:ext cx="2686520" cy="767364"/>
              </a:xfrm>
              <a:prstGeom prst="rect">
                <a:avLst/>
              </a:prstGeom>
              <a:noFill/>
            </p:spPr>
            <p:txBody>
              <a:bodyPr wrap="square" rtlCol="0" anchor="b" anchorCtr="0">
                <a:normAutofit fontScale="90000"/>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zh-CN" altLang="en-US" sz="2000" b="1" dirty="0">
                    <a:solidFill>
                      <a:schemeClr val="tx1"/>
                    </a:solidFill>
                  </a:rPr>
                  <a:t>制定数据标准体系</a:t>
                </a:r>
                <a:endParaRPr lang="zh-CN" altLang="en-US" sz="2000" b="1" dirty="0">
                  <a:solidFill>
                    <a:schemeClr val="tx1"/>
                  </a:solidFill>
                </a:endParaRPr>
              </a:p>
            </p:txBody>
          </p:sp>
          <p:sp>
            <p:nvSpPr>
              <p:cNvPr id="49" name="IconMisc3"/>
              <p:cNvSpPr/>
              <p:nvPr>
                <p:custDataLst>
                  <p:tags r:id="rId13"/>
                </p:custDataLst>
              </p:nvPr>
            </p:nvSpPr>
            <p:spPr>
              <a:xfrm flipH="1">
                <a:off x="9972399" y="4904406"/>
                <a:ext cx="747039" cy="731048"/>
              </a:xfrm>
              <a:prstGeom prst="roundRect">
                <a:avLst/>
              </a:prstGeom>
              <a:solidFill>
                <a:schemeClr val="accent3"/>
              </a:solidFill>
              <a:ln w="12700" cap="flat">
                <a:noFill/>
                <a:prstDash val="solid"/>
                <a:miter/>
              </a:ln>
            </p:spPr>
            <p:txBody>
              <a:bodyPr rtlCol="0" anchor="ctr"/>
              <a:lstStyle/>
              <a:p>
                <a:pPr algn="ctr"/>
                <a:r>
                  <a:rPr lang="en-US" altLang="zh-CN" b="1" dirty="0">
                    <a:solidFill>
                      <a:srgbClr val="FFFFFF"/>
                    </a:solidFill>
                  </a:rPr>
                  <a:t>03</a:t>
                </a:r>
                <a:endParaRPr lang="zh-CN" altLang="en-US" b="1" dirty="0">
                  <a:solidFill>
                    <a:srgbClr val="FFFFFF"/>
                  </a:solidFill>
                </a:endParaRPr>
              </a:p>
            </p:txBody>
          </p:sp>
        </p:grpSp>
      </p:grpSp>
      <p:sp>
        <p:nvSpPr>
          <p:cNvPr id="61" name="文本框 60"/>
          <p:cNvSpPr txBox="1"/>
          <p:nvPr/>
        </p:nvSpPr>
        <p:spPr>
          <a:xfrm>
            <a:off x="395605" y="843280"/>
            <a:ext cx="7923530" cy="645160"/>
          </a:xfrm>
          <a:prstGeom prst="rect">
            <a:avLst/>
          </a:prstGeom>
          <a:noFill/>
          <a:effectLst/>
        </p:spPr>
        <p:txBody>
          <a:bodyPr wrap="square" rtlCol="0">
            <a:spAutoFit/>
          </a:bodyPr>
          <a:lstStyle>
            <a:defPPr>
              <a:defRPr lang="zh-CN"/>
            </a:defPPr>
            <a:lvl1pPr>
              <a:defRPr sz="2000" b="1" i="0">
                <a:gradFill>
                  <a:gsLst>
                    <a:gs pos="0">
                      <a:schemeClr val="accent2">
                        <a:lumMod val="60000"/>
                        <a:lumOff val="40000"/>
                      </a:schemeClr>
                    </a:gs>
                    <a:gs pos="60000">
                      <a:schemeClr val="accent2"/>
                    </a:gs>
                  </a:gsLst>
                  <a:lin ang="2700000" scaled="0"/>
                </a:gradFill>
                <a:effectLst>
                  <a:outerShdw blurRad="76200" dist="50800" dir="5400000" algn="ctr" rotWithShape="0">
                    <a:schemeClr val="accent1">
                      <a:alpha val="20000"/>
                    </a:schemeClr>
                  </a:outerShdw>
                </a:effectLst>
              </a:defRPr>
            </a:lvl1pPr>
          </a:lstStyle>
          <a:p>
            <a:pPr algn="l"/>
            <a:r>
              <a:rPr lang="zh-CN" altLang="en-US" sz="1800" dirty="0">
                <a:solidFill>
                  <a:schemeClr val="tx1">
                    <a:lumMod val="90000"/>
                    <a:lumOff val="10000"/>
                  </a:schemeClr>
                </a:solidFill>
              </a:rPr>
              <a:t>数据治理咨询规划是数据治理实施的基础，基于前期业务调研，规划数据架构、制定数据管理体系、制定数据标准。</a:t>
            </a:r>
            <a:endParaRPr lang="en-US" altLang="zh-CN" sz="1800" dirty="0">
              <a:solidFill>
                <a:schemeClr val="tx1">
                  <a:lumMod val="90000"/>
                  <a:lumOff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1.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2.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3.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4.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5.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6.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7.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8.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09.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i*1_1"/>
  <p:tag name="KSO_WM_TEMPLATE_CATEGORY" val="diagram"/>
  <p:tag name="KSO_WM_TEMPLATE_INDEX" val="20230941"/>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quot;type&quot;:3},&quot;glow&quot;:{&quot;colorType&quot;:0},&quot;line&quot;:{&quot;gradient&quot;:[{&quot;brightness&quot;:0,&quot;colorType&quot;:1,&quot;foreColorIndex&quot;:5,&quot;pos&quot;:0.23000000417232513,&quot;transparency&quot;:1},{&quot;brightness&quot;:0,&quot;colorType&quot;:1,&quot;foreColorIndex&quot;:5,&quot;pos&quot;:0.8999999761581421,&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i*1_2"/>
  <p:tag name="KSO_WM_TEMPLATE_CATEGORY" val="diagram"/>
  <p:tag name="KSO_WM_TEMPLATE_INDEX" val="20230941"/>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2"/>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quot;colorType&quot;:2,&quot;pos&quot;:0,&quot;rgb&quot;:&quot;#ffffff&quot;,&quot;transparency&quot;:1},{&quot;brightness&quot;:0,&quot;colorType&quot;:2,&quot;pos&quot;:1,&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1_1"/>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1"/>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800000011920929,&quot;colorType&quot;:1,&quot;foreColorIndex&quot;:5,&quot;pos&quot;:0.6600000262260437,&quot;transparency&quot;:1},{&quot;brightness&quot;:0,&quot;colorType&quot;:1,&quot;foreColorIndex&quot;:5,&quot;pos&quot;:1,&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1_2"/>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SUBTYPE" val="d"/>
  <p:tag name="KSO_WM_UNIT_TYPE" val="m_h_i"/>
  <p:tag name="KSO_WM_UNIT_INDEX" val="1_1_2"/>
  <p:tag name="KSO_WM_UNIT_PRESET_TEXT" val="01"/>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Lst>
</file>

<file path=ppt/tags/tag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1_3"/>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3"/>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quot;colorType&quot;:1,&quot;foreColorIndex&quot;:5,&quot;pos&quot;:0.3000000119209289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1_4"/>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4"/>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solid&quot;:{&quot;brightness&quot;:0.6000000238418579,&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0941_2*m_h_f*1_1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单击此处输入你的智能图形项正文文字是您思想的提炼"/>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41_2*m_h_a*1_1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添加项标题"/>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3_1"/>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3_1"/>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800000011920929,&quot;colorType&quot;:1,&quot;foreColorIndex&quot;:5,&quot;pos&quot;:0.6600000262260437,&quot;transparency&quot;:1},{&quot;brightness&quot;:0,&quot;colorType&quot;:1,&quot;foreColorIndex&quot;:5,&quot;pos&quot;:1,&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3_3"/>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3_3"/>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quot;colorType&quot;:1,&quot;foreColorIndex&quot;:5,&quot;pos&quot;:0.3000000119209289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3_4"/>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3_4"/>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3_2"/>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SUBTYPE" val="d"/>
  <p:tag name="KSO_WM_UNIT_TYPE" val="m_h_i"/>
  <p:tag name="KSO_WM_UNIT_INDEX" val="1_3_2"/>
  <p:tag name="KSO_WM_UNIT_PRESET_TEXT" val="03"/>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Lst>
</file>

<file path=ppt/tags/tag1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0941_2*m_h_f*1_3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单击此处输入你的智能图形项正文文字是您思想的提炼"/>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41_2*m_h_a*1_3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添加项标题"/>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2_1"/>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2_1"/>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800000011920929,&quot;colorType&quot;:1,&quot;foreColorIndex&quot;:5,&quot;pos&quot;:0.6600000262260437,&quot;transparency&quot;:1},{&quot;brightness&quot;:0,&quot;colorType&quot;:1,&quot;foreColorIndex&quot;:5,&quot;pos&quot;:1,&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2_3"/>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2_3"/>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solid&quot;:{&quot;brightness&quot;:0.4000000059604645,&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2_2"/>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SUBTYPE" val="d"/>
  <p:tag name="KSO_WM_UNIT_TYPE" val="m_h_i"/>
  <p:tag name="KSO_WM_UNIT_INDEX" val="1_2_2"/>
  <p:tag name="KSO_WM_UNIT_PRESET_TEXT" val="02"/>
  <p:tag name="KSO_WM_UNIT_FILL_FORE_SCHEMECOLOR_INDEX" val="5"/>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1_2*m_h_i*1_2_4"/>
  <p:tag name="KSO_WM_TEMPLATE_CATEGORY" val="diagram"/>
  <p:tag name="KSO_WM_TEMPLATE_INDEX" val="20230941"/>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2_4"/>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gradient&quot;:[{&quot;brightness&quot;:0,&quot;colorType&quot;:1,&quot;foreColorIndex&quot;:5,&quot;pos&quot;:0.3000000119209289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0941_2*m_h_f*1_2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单击此处输入你的智能图形项正文文字是您思想的提炼"/>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41_2*m_h_a*1_2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UNIT_PRESET_TEXT" val="添加项标题"/>
  <p:tag name="KSO_WM_DIAGRAM_MAX_ITEMCNT" val="6"/>
  <p:tag name="KSO_WM_DIAGRAM_MIN_ITEMCNT" val="2"/>
  <p:tag name="KSO_WM_DIAGRAM_VIRTUALLY_FRAME" val="{&quot;height&quot;:349.8500000000001,&quot;left&quot;:6.95,&quot;top&quot;:83.2750393700787,&quot;width&quot;:69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131.xml><?xml version="1.0" encoding="utf-8"?>
<p:tagLst xmlns:p="http://schemas.openxmlformats.org/presentationml/2006/main">
  <p:tag name="KSO_WM_DIAGRAM_VIRTUALLY_FRAME" val="{&quot;height&quot;:362.7367716535433,&quot;left&quot;:14.1,&quot;top&quot;:80.99992125984252,&quot;width&quot;:892.8999212598425}"/>
</p:tagLst>
</file>

<file path=ppt/tags/tag132.xml><?xml version="1.0" encoding="utf-8"?>
<p:tagLst xmlns:p="http://schemas.openxmlformats.org/presentationml/2006/main">
  <p:tag name="KSO_WM_DIAGRAM_VIRTUALLY_FRAME" val="{&quot;height&quot;:362.7367716535433,&quot;left&quot;:14.1,&quot;top&quot;:80.99992125984252,&quot;width&quot;:892.8999212598425}"/>
</p:tagLst>
</file>

<file path=ppt/tags/tag133.xml><?xml version="1.0" encoding="utf-8"?>
<p:tagLst xmlns:p="http://schemas.openxmlformats.org/presentationml/2006/main">
  <p:tag name="KSO_WM_DIAGRAM_VIRTUALLY_FRAME" val="{&quot;height&quot;:362.7367716535433,&quot;left&quot;:14.1,&quot;top&quot;:80.99992125984252,&quot;width&quot;:892.8999212598425}"/>
</p:tagLst>
</file>

<file path=ppt/tags/tag134.xml><?xml version="1.0" encoding="utf-8"?>
<p:tagLst xmlns:p="http://schemas.openxmlformats.org/presentationml/2006/main">
  <p:tag name="KSO_WM_DIAGRAM_VIRTUALLY_FRAME" val="{&quot;height&quot;:362.7367716535433,&quot;left&quot;:14.1,&quot;top&quot;:80.99992125984252,&quot;width&quot;:892.8999212598425}"/>
</p:tagLst>
</file>

<file path=ppt/tags/tag135.xml><?xml version="1.0" encoding="utf-8"?>
<p:tagLst xmlns:p="http://schemas.openxmlformats.org/presentationml/2006/main">
  <p:tag name="KSO_WM_DIAGRAM_VIRTUALLY_FRAME" val="{&quot;height&quot;:362.7367716535433,&quot;left&quot;:14.1,&quot;top&quot;:80.99992125984252,&quot;width&quot;:892.8999212598425}"/>
</p:tagLst>
</file>

<file path=ppt/tags/tag136.xml><?xml version="1.0" encoding="utf-8"?>
<p:tagLst xmlns:p="http://schemas.openxmlformats.org/presentationml/2006/main">
  <p:tag name="KSO_WM_DIAGRAM_VIRTUALLY_FRAME" val="{&quot;height&quot;:362.7367716535433,&quot;left&quot;:14.1,&quot;top&quot;:80.99992125984252,&quot;width&quot;:892.8999212598425}"/>
</p:tagLst>
</file>

<file path=ppt/tags/tag137.xml><?xml version="1.0" encoding="utf-8"?>
<p:tagLst xmlns:p="http://schemas.openxmlformats.org/presentationml/2006/main">
  <p:tag name="KSO_WM_DIAGRAM_VIRTUALLY_FRAME" val="{&quot;height&quot;:362.7367716535433,&quot;left&quot;:14.1,&quot;top&quot;:80.99992125984252,&quot;width&quot;:892.8999212598425}"/>
</p:tagLst>
</file>

<file path=ppt/tags/tag138.xml><?xml version="1.0" encoding="utf-8"?>
<p:tagLst xmlns:p="http://schemas.openxmlformats.org/presentationml/2006/main">
  <p:tag name="KSO_WM_DIAGRAM_VIRTUALLY_FRAME" val="{&quot;height&quot;:362.7367716535433,&quot;left&quot;:14.1,&quot;top&quot;:80.99992125984252,&quot;width&quot;:892.8999212598425}"/>
</p:tagLst>
</file>

<file path=ppt/tags/tag139.xml><?xml version="1.0" encoding="utf-8"?>
<p:tagLst xmlns:p="http://schemas.openxmlformats.org/presentationml/2006/main">
  <p:tag name="KSO_WM_DIAGRAM_VIRTUALLY_FRAME" val="{&quot;height&quot;:362.7367716535433,&quot;left&quot;:14.1,&quot;top&quot;:80.99992125984252,&quot;width&quot;:892.899921259842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0.xml><?xml version="1.0" encoding="utf-8"?>
<p:tagLst xmlns:p="http://schemas.openxmlformats.org/presentationml/2006/main">
  <p:tag name="KSO_WM_DIAGRAM_VIRTUALLY_FRAME" val="{&quot;height&quot;:362.7367716535433,&quot;left&quot;:14.1,&quot;top&quot;:80.99992125984252,&quot;width&quot;:892.8999212598425}"/>
</p:tagLst>
</file>

<file path=ppt/tags/tag141.xml><?xml version="1.0" encoding="utf-8"?>
<p:tagLst xmlns:p="http://schemas.openxmlformats.org/presentationml/2006/main">
  <p:tag name="KSO_WM_DIAGRAM_VIRTUALLY_FRAME" val="{&quot;height&quot;:362.7367716535433,&quot;left&quot;:14.1,&quot;top&quot;:80.99992125984252,&quot;width&quot;:892.8999212598425}"/>
</p:tagLst>
</file>

<file path=ppt/tags/tag142.xml><?xml version="1.0" encoding="utf-8"?>
<p:tagLst xmlns:p="http://schemas.openxmlformats.org/presentationml/2006/main">
  <p:tag name="KSO_WM_DIAGRAM_VIRTUALLY_FRAME" val="{&quot;height&quot;:362.7367716535433,&quot;left&quot;:14.1,&quot;top&quot;:80.99992125984252,&quot;width&quot;:892.8999212598425}"/>
</p:tagLst>
</file>

<file path=ppt/tags/tag143.xml><?xml version="1.0" encoding="utf-8"?>
<p:tagLst xmlns:p="http://schemas.openxmlformats.org/presentationml/2006/main">
  <p:tag name="KSO_WM_DIAGRAM_VIRTUALLY_FRAME" val="{&quot;height&quot;:362.7367716535433,&quot;left&quot;:14.1,&quot;top&quot;:80.99992125984252,&quot;width&quot;:892.8999212598425}"/>
</p:tagLst>
</file>

<file path=ppt/tags/tag144.xml><?xml version="1.0" encoding="utf-8"?>
<p:tagLst xmlns:p="http://schemas.openxmlformats.org/presentationml/2006/main">
  <p:tag name="KSO_WM_DIAGRAM_VIRTUALLY_FRAME" val="{&quot;height&quot;:293.82748031496067,&quot;left&quot;:19.731338582677164,&quot;top&quot;:76.56433070866142,&quot;width&quot;:680.4639370078739}"/>
</p:tagLst>
</file>

<file path=ppt/tags/tag145.xml><?xml version="1.0" encoding="utf-8"?>
<p:tagLst xmlns:p="http://schemas.openxmlformats.org/presentationml/2006/main">
  <p:tag name="KSO_WM_DIAGRAM_VIRTUALLY_FRAME" val="{&quot;height&quot;:293.82748031496067,&quot;left&quot;:19.731338582677164,&quot;top&quot;:76.56433070866142,&quot;width&quot;:680.4639370078739}"/>
</p:tagLst>
</file>

<file path=ppt/tags/tag146.xml><?xml version="1.0" encoding="utf-8"?>
<p:tagLst xmlns:p="http://schemas.openxmlformats.org/presentationml/2006/main">
  <p:tag name="KSO_WM_DIAGRAM_VIRTUALLY_FRAME" val="{&quot;height&quot;:293.82748031496067,&quot;left&quot;:19.731338582677164,&quot;top&quot;:76.56433070866142,&quot;width&quot;:680.4639370078739}"/>
</p:tagLst>
</file>

<file path=ppt/tags/tag147.xml><?xml version="1.0" encoding="utf-8"?>
<p:tagLst xmlns:p="http://schemas.openxmlformats.org/presentationml/2006/main">
  <p:tag name="COMMONDATA" val="eyJoZGlkIjoiMDY5ZTkyZDNhNzljNWFlNGYyYTMyMzE0MjdhZjljNmUifQ=="/>
  <p:tag name="KSO_WPP_MARK_KEY" val="b6a58b9c-8ee3-42b2-8a1f-9eff62042a0f"/>
  <p:tag name="commondata" val="eyJoZGlkIjoiN2ZiMWE3NDZmYjRmODIyMjA3N2JhYTNhYjNkYjNlM2M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4.xml><?xml version="1.0" encoding="utf-8"?>
<p:tagLst xmlns:p="http://schemas.openxmlformats.org/presentationml/2006/main">
  <p:tag name="ISLIDE.ICON" val="#96220;"/>
</p:tagLst>
</file>

<file path=ppt/tags/tag95.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96.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97.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98.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ags/tag99.xml><?xml version="1.0" encoding="utf-8"?>
<p:tagLst xmlns:p="http://schemas.openxmlformats.org/presentationml/2006/main">
  <p:tag name="KSO_WM_DIAGRAM_VIRTUALLY_FRAME" val="{&quot;height&quot;:285.7489763779528,&quot;left&quot;:42.484409448818894,&quot;top&quot;:101.25094488188975,&quot;width&quot;:262.6091338582677}"/>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D9AAB"/>
        </a:solidFill>
        <a:ln>
          <a:noFill/>
        </a:ln>
      </a:spPr>
      <a:bodyPr rtlCol="0" anchor="ctr"/>
      <a:lstStyle>
        <a:defPPr algn="l">
          <a:defRPr b="1" dirty="0">
            <a:latin typeface="微软雅黑" panose="020B0503020204020204" charset="-122"/>
            <a:ea typeface="微软雅黑" panose="020B050302020402020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50000"/>
          </a:lnSpc>
          <a:defRPr dirty="0" smtClean="0">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 3 白</Template>
  <TotalTime>0</TotalTime>
  <Words>3043</Words>
  <Application>WPS 演示</Application>
  <PresentationFormat>全屏显示(16:9)</PresentationFormat>
  <Paragraphs>223</Paragraphs>
  <Slides>16</Slides>
  <Notes>2</Notes>
  <HiddenSlides>0</HiddenSlides>
  <MMClips>0</MMClips>
  <ScaleCrop>false</ScaleCrop>
  <HeadingPairs>
    <vt:vector size="8" baseType="variant">
      <vt:variant>
        <vt:lpstr>已用的字体</vt:lpstr>
      </vt:variant>
      <vt:variant>
        <vt:i4>19</vt:i4>
      </vt:variant>
      <vt:variant>
        <vt:lpstr>主题</vt:lpstr>
      </vt:variant>
      <vt:variant>
        <vt:i4>3</vt:i4>
      </vt:variant>
      <vt:variant>
        <vt:lpstr>嵌入 OLE 服务器</vt:lpstr>
      </vt:variant>
      <vt:variant>
        <vt:i4>1</vt:i4>
      </vt:variant>
      <vt:variant>
        <vt:lpstr>幻灯片标题</vt:lpstr>
      </vt:variant>
      <vt:variant>
        <vt:i4>16</vt:i4>
      </vt:variant>
    </vt:vector>
  </HeadingPairs>
  <TitlesOfParts>
    <vt:vector size="39" baseType="lpstr">
      <vt:lpstr>Arial</vt:lpstr>
      <vt:lpstr>宋体</vt:lpstr>
      <vt:lpstr>Wingdings</vt:lpstr>
      <vt:lpstr>Bebas Neue</vt:lpstr>
      <vt:lpstr>微软雅黑</vt:lpstr>
      <vt:lpstr>Calibri</vt:lpstr>
      <vt:lpstr>Arial</vt:lpstr>
      <vt:lpstr>Calibri</vt:lpstr>
      <vt:lpstr>华文细黑</vt:lpstr>
      <vt:lpstr>等线</vt:lpstr>
      <vt:lpstr>Arial Unicode MS</vt:lpstr>
      <vt:lpstr>等线 Light</vt:lpstr>
      <vt:lpstr>Wingdings</vt:lpstr>
      <vt:lpstr>Times New Roman</vt:lpstr>
      <vt:lpstr>思源黑体 CN Normal</vt:lpstr>
      <vt:lpstr>Aparajita</vt:lpstr>
      <vt:lpstr>Segoe UI</vt:lpstr>
      <vt:lpstr>黑体</vt:lpstr>
      <vt:lpstr>Nirmala UI</vt:lpstr>
      <vt:lpstr>第一PPT，www.1ppt.com</vt:lpstr>
      <vt:lpstr>Office 主题​​</vt:lpstr>
      <vt:lpstr>WPS</vt:lpstr>
      <vt:lpstr>Visio.Drawing.15</vt:lpstr>
      <vt:lpstr>PowerPoint 演示文稿</vt:lpstr>
      <vt:lpstr>PowerPoint 演示文稿</vt:lpstr>
      <vt:lpstr>教材简介</vt:lpstr>
      <vt:lpstr>作者简介</vt:lpstr>
      <vt:lpstr>项目问题</vt:lpstr>
      <vt:lpstr>解决方案-整体思路</vt:lpstr>
      <vt:lpstr>PowerPoint 演示文稿</vt:lpstr>
      <vt:lpstr>PowerPoint 演示文稿</vt:lpstr>
      <vt:lpstr>PowerPoint 演示文稿</vt:lpstr>
      <vt:lpstr>PowerPoint 演示文稿</vt:lpstr>
      <vt:lpstr>PowerPoint 演示文稿</vt:lpstr>
      <vt:lpstr>PowerPoint 演示文稿</vt:lpstr>
      <vt:lpstr>项目成效</vt:lpstr>
      <vt:lpstr>项目成效</vt:lpstr>
      <vt:lpstr>项目成效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苏菲</dc:creator>
  <cp:lastModifiedBy>夏小芸°Bella</cp:lastModifiedBy>
  <cp:revision>968</cp:revision>
  <dcterms:created xsi:type="dcterms:W3CDTF">2024-08-30T05:33:00Z</dcterms:created>
  <dcterms:modified xsi:type="dcterms:W3CDTF">2024-08-30T07:14:35Z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KSORubyTemplateID">
    <vt:lpwstr>2</vt:lpwstr>
  </property>
  <property fmtid="{D5CDD505-2E9C-101B-9397-08002B2CF9AE}" pid="4" name="ICV">
    <vt:lpwstr>8762F3E8F27247BB9E52BCCE1600A2B6_13</vt:lpwstr>
  </property>
</Properties>
</file>